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B9D42-2A30-47EB-BCE7-2A56869C84E0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D66F0-D361-4624-8648-FB3E2455A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92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ADED37-474B-3D61-C51F-B5E9DF6D4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3A33B63-40A7-9D5B-C8B2-F2832F7FD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0191CC-D23A-80D0-3BE8-15EB682CF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A008FB-9293-A673-B441-5E14660D8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7F9F8C-33C2-23E7-0674-09557CB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21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449DBB-A668-E410-F0DF-05EBDAAAD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B540EA2-66AD-428D-B798-11E863C9F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E73D24-9033-A161-867C-F7E0E84C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76D3DF-2ADC-96CE-F4DC-D52044AD4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A4FAF0-FD7C-2F7A-C867-9D5266884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610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65E3CCF-2306-180A-8E15-97B88580F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BBED5F-04AB-98DD-3842-9B13766CA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37249E-D44B-3516-6C8B-2E7B2EB67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4C7E4E-8A78-56C9-BCF0-D6425C5BB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A53F6A-9A54-366D-D4DE-D95FB805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09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8E600-071C-CC1F-8C5C-5580BCAF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64DC52-464B-026D-19D1-8F5421DB3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3F9620-BC82-D174-7078-CFC775B0F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DADEE4-81F7-135C-A87F-736B638F6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41C41-F4E9-3B1C-DE6D-915019C52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33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8AE892-EDED-D1F5-C27A-D6429EEB7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692E908-DBBE-BB90-659B-323C9B83E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8CACB7-3C0E-92B5-5F0A-E41DE015C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4D018D-7895-84BE-E219-01DB8775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B12B0E-D209-7F23-D537-10EEBC728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2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7CDE15-767A-214F-FD71-AC684264F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2C38CB-8BDB-C041-98FF-5EA5A8A38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0943B7-14D1-0746-3ECE-97A6D4525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4484C9-32D5-081C-93C0-A2979CADE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C890F7C-6AEA-D915-2ACD-62C11969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F935DE-C66A-8E3C-E811-129FC584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136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64A366-1BAE-0A05-BE80-E3198555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D734C0C-0A22-E6F0-1089-7614B73EC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4BCC1AA-3B99-4E79-7ABD-14750597C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9D861E-0955-9B53-AEAD-D62AC3DCB5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34470C7-623B-9263-736B-3DCEA74D3A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533B5D0-261F-79D3-B493-6E679A838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3FDC44C-246C-12EA-16E5-12C93EB08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FBDC019-E3EF-DD76-3F13-37ADE3F5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77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2015C3-7721-814B-A17F-6E561ECC4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6B2B72B-78FC-7AB8-A3D4-70A3D041B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E4A46-B7D3-4C97-739E-A56F47FFD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270D167-A29D-00E6-490C-6E9FC666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26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F428639-522C-AA85-1EF7-A85652E22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3ACFAB-2BD7-8D2C-7405-0EB6BA9DC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2ADEE8-A306-CD91-4CAB-096199E1B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CF1377-9ED3-8F5C-805F-D127975CD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F07B39-EFC3-CA24-8936-FB03D6136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D990842-5E52-EB72-87E8-E0BE927E4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8066BE-EF96-C02C-7967-884165335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CA53AC-9611-9D4C-20CB-5FCFAD1E2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D91FAEE-BBFA-7C23-EA1D-9E125EBA9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40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B8FD4B-4883-ACBE-D091-2D243FA97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D553611-66E3-7F4E-28D6-C6441D2C78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0569F24-80C0-91BA-E1BF-06E7C3CEB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7F6751-E41C-DBCD-0FFC-72538792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35D48F-0751-ECAC-27D2-9CB44CAF5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D486DF3-DECB-8F41-521A-57BB9B31C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1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9EBB7DF-ECEC-25E9-8E32-8343B773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8A4CBD-49D1-D166-D6A3-333DE903E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8D876F-1562-3961-9137-CEEAC2C1A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38418-3971-4457-A583-72B618BF4ECC}" type="datetimeFigureOut">
              <a:rPr lang="zh-CN" altLang="en-US" smtClean="0"/>
              <a:t>2023/1/12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8E1047-6627-57B9-B84C-E9AF327CA6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A08C92-6293-A2FE-F80C-932EE5C34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7BFD6-9693-4E82-9FBE-D36222396A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90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0F2AC7-DEB9-3DEB-4FB1-D7ECB035B6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抽象代数概述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0949330-024B-052D-C942-4D4DE2D423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群、环、域与线性空间的基本概念</a:t>
            </a:r>
          </a:p>
        </p:txBody>
      </p:sp>
    </p:spTree>
    <p:extLst>
      <p:ext uri="{BB962C8B-B14F-4D97-AF65-F5344CB8AC3E}">
        <p14:creationId xmlns:p14="http://schemas.microsoft.com/office/powerpoint/2010/main" val="289027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8607045-7404-2665-3BBF-7A5D11E4B182}"/>
              </a:ext>
            </a:extLst>
          </p:cNvPr>
          <p:cNvSpPr txBox="1"/>
          <p:nvPr/>
        </p:nvSpPr>
        <p:spPr>
          <a:xfrm>
            <a:off x="363985" y="284085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线性空间的概念速览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1BEA384-9897-D84B-F4C0-2936DCBEAA65}"/>
                  </a:ext>
                </a:extLst>
              </p:cNvPr>
              <p:cNvSpPr txBox="1"/>
              <p:nvPr/>
            </p:nvSpPr>
            <p:spPr>
              <a:xfrm>
                <a:off x="581792" y="1034221"/>
                <a:ext cx="2519039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/>
                  <a:t>域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和</a:t>
                </a:r>
                <a:r>
                  <a:rPr lang="en-US" altLang="zh-CN" dirty="0"/>
                  <a:t>Abel</a:t>
                </a:r>
                <a:r>
                  <a:rPr lang="zh-CN" altLang="en-US" dirty="0"/>
                  <a:t>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及其运算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 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 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1BEA384-9897-D84B-F4C0-2936DCBEA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92" y="1034221"/>
                <a:ext cx="2519039" cy="923330"/>
              </a:xfrm>
              <a:prstGeom prst="rect">
                <a:avLst/>
              </a:prstGeom>
              <a:blipFill>
                <a:blip r:embed="rId2"/>
                <a:stretch>
                  <a:fillRect l="-1932" t="-3974" r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1C58B04-0308-1632-FF3E-8C3913CF3CF1}"/>
                  </a:ext>
                </a:extLst>
              </p:cNvPr>
              <p:cNvSpPr txBox="1"/>
              <p:nvPr/>
            </p:nvSpPr>
            <p:spPr>
              <a:xfrm>
                <a:off x="581792" y="2379215"/>
                <a:ext cx="48429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线性空间</a:t>
                </a:r>
                <a:r>
                  <a:rPr lang="en-US" altLang="zh-CN" dirty="0"/>
                  <a:t>=Abel</a:t>
                </a:r>
                <a:r>
                  <a:rPr lang="zh-CN" altLang="en-US" dirty="0"/>
                  <a:t>群</a:t>
                </a:r>
                <a:r>
                  <a:rPr lang="en-US" altLang="zh-CN" dirty="0"/>
                  <a:t>V+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zh-CN" altLang="en-US" dirty="0"/>
                  <a:t>的分配、结合、单位不变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91C58B04-0308-1632-FF3E-8C3913CF3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92" y="2379215"/>
                <a:ext cx="4842992" cy="369332"/>
              </a:xfrm>
              <a:prstGeom prst="rect">
                <a:avLst/>
              </a:prstGeom>
              <a:blipFill>
                <a:blip r:embed="rId3"/>
                <a:stretch>
                  <a:fillRect l="-1006" t="-8197" r="-503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FBAF11F-A990-763D-CD74-F1D095B35050}"/>
                  </a:ext>
                </a:extLst>
              </p:cNvPr>
              <p:cNvSpPr txBox="1"/>
              <p:nvPr/>
            </p:nvSpPr>
            <p:spPr>
              <a:xfrm>
                <a:off x="581792" y="3170211"/>
                <a:ext cx="507222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中</m:t>
                    </m:r>
                  </m:oMath>
                </a14:m>
                <a:r>
                  <a:rPr lang="zh-CN" altLang="en-US" dirty="0"/>
                  <a:t>每个元素都可以写成最多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个元素的线性组合</a:t>
                </a:r>
                <a:endParaRPr lang="en-US" altLang="zh-CN" dirty="0"/>
              </a:p>
              <a:p>
                <a:r>
                  <a:rPr lang="zh-CN" altLang="en-US" dirty="0"/>
                  <a:t>称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维数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0" dirty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e>
                    </m:func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FBAF11F-A990-763D-CD74-F1D095B35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92" y="3170211"/>
                <a:ext cx="5072222" cy="646331"/>
              </a:xfrm>
              <a:prstGeom prst="rect">
                <a:avLst/>
              </a:prstGeom>
              <a:blipFill>
                <a:blip r:embed="rId4"/>
                <a:stretch>
                  <a:fillRect l="-962" t="-4717" r="-481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818E634-BAFA-4D52-1632-826F849F9719}"/>
                  </a:ext>
                </a:extLst>
              </p:cNvPr>
              <p:cNvSpPr txBox="1"/>
              <p:nvPr/>
            </p:nvSpPr>
            <p:spPr>
              <a:xfrm>
                <a:off x="581792" y="4351822"/>
                <a:ext cx="416646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对于域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zh-CN" altLang="en-US" dirty="0"/>
                  <a:t>为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个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的笛卡尔积</a:t>
                </a:r>
                <a:endParaRPr lang="en-US" altLang="zh-CN" dirty="0"/>
              </a:p>
              <a:p>
                <a:r>
                  <a:rPr lang="zh-CN" altLang="en-US" dirty="0"/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zh-CN" altLang="en-US" dirty="0"/>
                  <a:t>是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上的</a:t>
                </a:r>
                <a:r>
                  <a:rPr lang="en-US" altLang="zh-CN" dirty="0"/>
                  <a:t>n</a:t>
                </a:r>
                <a:r>
                  <a:rPr lang="zh-CN" altLang="en-US" dirty="0"/>
                  <a:t>维线性空间</a:t>
                </a:r>
                <a:endParaRPr lang="en-US" altLang="zh-CN" dirty="0"/>
              </a:p>
              <a:p>
                <a:r>
                  <a:rPr lang="zh-CN" altLang="en-US" dirty="0"/>
                  <a:t>且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上的任意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维线性空间一定同构于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818E634-BAFA-4D52-1632-826F849F9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92" y="4351822"/>
                <a:ext cx="4166462" cy="923330"/>
              </a:xfrm>
              <a:prstGeom prst="rect">
                <a:avLst/>
              </a:prstGeom>
              <a:blipFill>
                <a:blip r:embed="rId5"/>
                <a:stretch>
                  <a:fillRect l="-1170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67D6DCF2-4E2F-E373-703C-EB3D812D1DA6}"/>
              </a:ext>
            </a:extLst>
          </p:cNvPr>
          <p:cNvSpPr txBox="1"/>
          <p:nvPr/>
        </p:nvSpPr>
        <p:spPr>
          <a:xfrm>
            <a:off x="6622742" y="7457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重点一：线性变换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A9306C4-AC3F-811D-BFC2-CC78942D29C7}"/>
              </a:ext>
            </a:extLst>
          </p:cNvPr>
          <p:cNvSpPr txBox="1"/>
          <p:nvPr/>
        </p:nvSpPr>
        <p:spPr>
          <a:xfrm>
            <a:off x="7119891" y="1391225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研究线性变换相当于研究</a:t>
            </a:r>
            <a:r>
              <a:rPr lang="zh-CN" altLang="en-US" dirty="0">
                <a:solidFill>
                  <a:srgbClr val="FF0000"/>
                </a:solidFill>
              </a:rPr>
              <a:t>矩阵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9EF8EE7-6FB2-7C7E-9641-BA46077CDAF9}"/>
              </a:ext>
            </a:extLst>
          </p:cNvPr>
          <p:cNvSpPr txBox="1"/>
          <p:nvPr/>
        </p:nvSpPr>
        <p:spPr>
          <a:xfrm>
            <a:off x="6622742" y="298554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重点二：欧几里得空间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B9CF0F4-0C26-AB21-DA32-F71805C53FB6}"/>
              </a:ext>
            </a:extLst>
          </p:cNvPr>
          <p:cNvSpPr txBox="1"/>
          <p:nvPr/>
        </p:nvSpPr>
        <p:spPr>
          <a:xfrm>
            <a:off x="7119891" y="3709154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研究欧几里得空间相当于研究</a:t>
            </a:r>
            <a:r>
              <a:rPr lang="zh-CN" altLang="en-US" dirty="0">
                <a:solidFill>
                  <a:srgbClr val="FF0000"/>
                </a:solidFill>
              </a:rPr>
              <a:t>向量</a:t>
            </a:r>
          </a:p>
        </p:txBody>
      </p:sp>
    </p:spTree>
    <p:extLst>
      <p:ext uri="{BB962C8B-B14F-4D97-AF65-F5344CB8AC3E}">
        <p14:creationId xmlns:p14="http://schemas.microsoft.com/office/powerpoint/2010/main" val="118706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B7A06AF-7D4F-5082-5B6D-743FCB3192C0}"/>
              </a:ext>
            </a:extLst>
          </p:cNvPr>
          <p:cNvSpPr txBox="1"/>
          <p:nvPr/>
        </p:nvSpPr>
        <p:spPr>
          <a:xfrm>
            <a:off x="497149" y="47051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抽象数学的关键点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50311A4-B9D7-577A-9B3B-D3275FE752FB}"/>
              </a:ext>
            </a:extLst>
          </p:cNvPr>
          <p:cNvSpPr txBox="1"/>
          <p:nvPr/>
        </p:nvSpPr>
        <p:spPr>
          <a:xfrm>
            <a:off x="834501" y="1205573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借助</a:t>
            </a:r>
            <a:r>
              <a:rPr lang="zh-CN" altLang="en-US" dirty="0">
                <a:solidFill>
                  <a:srgbClr val="FF0000"/>
                </a:solidFill>
              </a:rPr>
              <a:t>同构</a:t>
            </a:r>
            <a:r>
              <a:rPr lang="zh-CN" altLang="en-US" dirty="0"/>
              <a:t>将陌生的对象转化为熟悉的对象，即两种对象</a:t>
            </a:r>
            <a:r>
              <a:rPr lang="zh-CN" altLang="en-US" dirty="0">
                <a:solidFill>
                  <a:srgbClr val="FF0000"/>
                </a:solidFill>
              </a:rPr>
              <a:t>性质上是等价的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CA05171-6391-D0FD-4DFC-7A0BE910B0D8}"/>
                  </a:ext>
                </a:extLst>
              </p:cNvPr>
              <p:cNvSpPr txBox="1"/>
              <p:nvPr/>
            </p:nvSpPr>
            <p:spPr>
              <a:xfrm>
                <a:off x="834501" y="2313489"/>
                <a:ext cx="4527613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</a:rPr>
                  <a:t>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空间</a:t>
                </a:r>
                <a:r>
                  <a:rPr lang="zh-CN" altLang="en-US" dirty="0"/>
                  <a:t>相当于带有无穷远元素的实空间</a:t>
                </a:r>
                <a:r>
                  <a:rPr lang="en-US" altLang="zh-CN" dirty="0"/>
                  <a:t>R</a:t>
                </a:r>
              </a:p>
              <a:p>
                <a:r>
                  <a:rPr lang="zh-CN" altLang="en-US" dirty="0"/>
                  <a:t>其中的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闭子集</a:t>
                </a:r>
                <a:r>
                  <a:rPr lang="zh-CN" altLang="en-US" dirty="0"/>
                  <a:t>相当于实空间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的闭区间</a:t>
                </a:r>
                <a:r>
                  <a:rPr lang="en-US" altLang="zh-CN" dirty="0"/>
                  <a:t>[</a:t>
                </a:r>
                <a:r>
                  <a:rPr lang="en-US" altLang="zh-CN" dirty="0" err="1"/>
                  <a:t>a,b</a:t>
                </a:r>
                <a:r>
                  <a:rPr lang="en-US" altLang="zh-CN" dirty="0"/>
                  <a:t>]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ACA05171-6391-D0FD-4DFC-7A0BE910B0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01" y="2313489"/>
                <a:ext cx="4527613" cy="646331"/>
              </a:xfrm>
              <a:prstGeom prst="rect">
                <a:avLst/>
              </a:prstGeom>
              <a:blipFill>
                <a:blip r:embed="rId2"/>
                <a:stretch>
                  <a:fillRect l="-1211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8068CE-3AAF-3779-2352-757E4B3E3FBA}"/>
                  </a:ext>
                </a:extLst>
              </p:cNvPr>
              <p:cNvSpPr txBox="1"/>
              <p:nvPr/>
            </p:nvSpPr>
            <p:spPr>
              <a:xfrm>
                <a:off x="834501" y="3245643"/>
                <a:ext cx="432842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</a:rPr>
                  <a:t>有限生成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Abel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群</a:t>
                </a:r>
                <a:r>
                  <a:rPr lang="zh-CN" altLang="en-US" dirty="0"/>
                  <a:t>，借助分解定理，等价于</a:t>
                </a:r>
                <a:endParaRPr lang="en-US" altLang="zh-CN" dirty="0"/>
              </a:p>
              <a:p>
                <a:r>
                  <a:rPr lang="zh-CN" altLang="en-US" b="0" dirty="0"/>
                  <a:t>有限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个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的直和上</a:t>
                </a:r>
                <a:endParaRPr lang="en-US" altLang="zh-CN" dirty="0"/>
              </a:p>
              <a:p>
                <a:r>
                  <a:rPr lang="zh-CN" altLang="en-US" dirty="0"/>
                  <a:t>直和可以借助坐标的方式来表达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2D8068CE-3AAF-3779-2352-757E4B3E3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01" y="3245643"/>
                <a:ext cx="4328429" cy="923330"/>
              </a:xfrm>
              <a:prstGeom prst="rect">
                <a:avLst/>
              </a:prstGeom>
              <a:blipFill>
                <a:blip r:embed="rId3"/>
                <a:stretch>
                  <a:fillRect l="-1268" t="-3289" r="-563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9D0A42D-8069-714C-3B79-9444B9BDC1FA}"/>
                  </a:ext>
                </a:extLst>
              </p:cNvPr>
              <p:cNvSpPr txBox="1"/>
              <p:nvPr/>
            </p:nvSpPr>
            <p:spPr>
              <a:xfrm>
                <a:off x="834501" y="4454796"/>
                <a:ext cx="39217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环是比较复杂的一类对象</a:t>
                </a:r>
                <a:endParaRPr lang="en-US" altLang="zh-CN" dirty="0"/>
              </a:p>
              <a:p>
                <a:r>
                  <a:rPr lang="zh-CN" altLang="en-US" dirty="0"/>
                  <a:t>但大多例子都可以在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en-US" dirty="0"/>
                  <a:t>里寻找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9D0A42D-8069-714C-3B79-9444B9BDC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01" y="4454796"/>
                <a:ext cx="3921715" cy="646331"/>
              </a:xfrm>
              <a:prstGeom prst="rect">
                <a:avLst/>
              </a:prstGeom>
              <a:blipFill>
                <a:blip r:embed="rId4"/>
                <a:stretch>
                  <a:fillRect l="-1400" t="-5660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DE77299-620F-406C-B31C-7BC23080038F}"/>
                  </a:ext>
                </a:extLst>
              </p:cNvPr>
              <p:cNvSpPr txBox="1"/>
              <p:nvPr/>
            </p:nvSpPr>
            <p:spPr>
              <a:xfrm>
                <a:off x="834501" y="5386950"/>
                <a:ext cx="3132974" cy="667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借助素域的概念</a:t>
                </a:r>
                <a:endParaRPr lang="en-US" altLang="zh-CN" dirty="0"/>
              </a:p>
              <a:p>
                <a:r>
                  <a:rPr lang="zh-CN" altLang="en-US" dirty="0"/>
                  <a:t>所有的域都相当于研究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DE77299-620F-406C-B31C-7BC230800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501" y="5386950"/>
                <a:ext cx="3132974" cy="667747"/>
              </a:xfrm>
              <a:prstGeom prst="rect">
                <a:avLst/>
              </a:prstGeom>
              <a:blipFill>
                <a:blip r:embed="rId5"/>
                <a:stretch>
                  <a:fillRect l="-1751" t="-5505" b="-11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2A4E571-A04E-FB10-7AFE-80487B8B9CF6}"/>
                  </a:ext>
                </a:extLst>
              </p:cNvPr>
              <p:cNvSpPr txBox="1"/>
              <p:nvPr/>
            </p:nvSpPr>
            <p:spPr>
              <a:xfrm>
                <a:off x="851647" y="6340520"/>
                <a:ext cx="311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域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上的线性空间只需研究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92A4E571-A04E-FB10-7AFE-80487B8B9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647" y="6340520"/>
                <a:ext cx="3116494" cy="369332"/>
              </a:xfrm>
              <a:prstGeom prst="rect">
                <a:avLst/>
              </a:prstGeom>
              <a:blipFill>
                <a:blip r:embed="rId6"/>
                <a:stretch>
                  <a:fillRect l="-1761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2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BCF9000-3505-9CBC-459B-063BF0EE61B1}"/>
              </a:ext>
            </a:extLst>
          </p:cNvPr>
          <p:cNvSpPr txBox="1"/>
          <p:nvPr/>
        </p:nvSpPr>
        <p:spPr>
          <a:xfrm>
            <a:off x="443883" y="390617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结构数学基础概览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6032471-43CD-5B87-385C-250B451C8873}"/>
              </a:ext>
            </a:extLst>
          </p:cNvPr>
          <p:cNvSpPr/>
          <p:nvPr/>
        </p:nvSpPr>
        <p:spPr>
          <a:xfrm>
            <a:off x="1677880" y="1251751"/>
            <a:ext cx="1899821" cy="603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集合论为基础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AB603AE-D7D2-AA82-69CC-CC21325D28F3}"/>
              </a:ext>
            </a:extLst>
          </p:cNvPr>
          <p:cNvSpPr/>
          <p:nvPr/>
        </p:nvSpPr>
        <p:spPr>
          <a:xfrm>
            <a:off x="443883" y="2574524"/>
            <a:ext cx="1535837" cy="603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抽象代数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09F8410-9B26-26BB-09E1-FDF2284284FE}"/>
              </a:ext>
            </a:extLst>
          </p:cNvPr>
          <p:cNvSpPr/>
          <p:nvPr/>
        </p:nvSpPr>
        <p:spPr>
          <a:xfrm>
            <a:off x="3116061" y="2574524"/>
            <a:ext cx="1642369" cy="603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点集拓扑学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91A22F38-028B-566E-EF8D-15762E3DFFCD}"/>
              </a:ext>
            </a:extLst>
          </p:cNvPr>
          <p:cNvCxnSpPr/>
          <p:nvPr/>
        </p:nvCxnSpPr>
        <p:spPr>
          <a:xfrm flipH="1">
            <a:off x="1083076" y="1855433"/>
            <a:ext cx="896644" cy="719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BF1BDACD-10F2-1CDF-EDBC-EE336EE6123A}"/>
              </a:ext>
            </a:extLst>
          </p:cNvPr>
          <p:cNvCxnSpPr>
            <a:endCxn id="5" idx="0"/>
          </p:cNvCxnSpPr>
          <p:nvPr/>
        </p:nvCxnSpPr>
        <p:spPr>
          <a:xfrm>
            <a:off x="3275860" y="1855433"/>
            <a:ext cx="661386" cy="719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5DE3E847-E371-9126-966F-41D3214BE2D2}"/>
              </a:ext>
            </a:extLst>
          </p:cNvPr>
          <p:cNvSpPr txBox="1"/>
          <p:nvPr/>
        </p:nvSpPr>
        <p:spPr>
          <a:xfrm>
            <a:off x="89088" y="197084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研究映射关系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687D2A3-49FA-A2A2-4993-1BED5789512A}"/>
              </a:ext>
            </a:extLst>
          </p:cNvPr>
          <p:cNvSpPr txBox="1"/>
          <p:nvPr/>
        </p:nvSpPr>
        <p:spPr>
          <a:xfrm>
            <a:off x="3606553" y="197084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研究包含关系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3751A9E-7EEA-A005-DADD-016811FC8B43}"/>
              </a:ext>
            </a:extLst>
          </p:cNvPr>
          <p:cNvSpPr/>
          <p:nvPr/>
        </p:nvSpPr>
        <p:spPr>
          <a:xfrm>
            <a:off x="2169901" y="1884056"/>
            <a:ext cx="755978" cy="7416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关系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C26A238-2DC3-AC72-5071-AEBB9404BDE1}"/>
              </a:ext>
            </a:extLst>
          </p:cNvPr>
          <p:cNvSpPr txBox="1"/>
          <p:nvPr/>
        </p:nvSpPr>
        <p:spPr>
          <a:xfrm>
            <a:off x="550752" y="33237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侧重代数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4A02966-B2C5-4E43-2759-F6ADD204F804}"/>
              </a:ext>
            </a:extLst>
          </p:cNvPr>
          <p:cNvSpPr txBox="1"/>
          <p:nvPr/>
        </p:nvSpPr>
        <p:spPr>
          <a:xfrm>
            <a:off x="3383247" y="33237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侧重几何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39F6CF2-F124-4FFA-00E1-FEE8ECB566F5}"/>
              </a:ext>
            </a:extLst>
          </p:cNvPr>
          <p:cNvSpPr txBox="1"/>
          <p:nvPr/>
        </p:nvSpPr>
        <p:spPr>
          <a:xfrm>
            <a:off x="2238898" y="4047587"/>
            <a:ext cx="99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R,C</a:t>
            </a:r>
            <a:r>
              <a:rPr lang="zh-CN" altLang="en-US" dirty="0"/>
              <a:t>上的</a:t>
            </a:r>
            <a:endParaRPr lang="en-US" altLang="zh-CN" dirty="0"/>
          </a:p>
          <a:p>
            <a:r>
              <a:rPr lang="zh-CN" altLang="en-US" dirty="0"/>
              <a:t>分析学</a:t>
            </a:r>
            <a:endParaRPr lang="en-US" altLang="zh-CN" dirty="0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EDF1C7A3-4414-8D1F-0E0A-45E8DB171714}"/>
              </a:ext>
            </a:extLst>
          </p:cNvPr>
          <p:cNvCxnSpPr>
            <a:stCxn id="14" idx="2"/>
          </p:cNvCxnSpPr>
          <p:nvPr/>
        </p:nvCxnSpPr>
        <p:spPr>
          <a:xfrm flipH="1">
            <a:off x="1083076" y="3693084"/>
            <a:ext cx="21674" cy="1766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id="{766A7FC3-0E81-1862-4035-50C58ECE152C}"/>
              </a:ext>
            </a:extLst>
          </p:cNvPr>
          <p:cNvSpPr/>
          <p:nvPr/>
        </p:nvSpPr>
        <p:spPr>
          <a:xfrm>
            <a:off x="624468" y="5475153"/>
            <a:ext cx="994299" cy="426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连续群</a:t>
            </a:r>
          </a:p>
        </p:txBody>
      </p:sp>
      <p:cxnSp>
        <p:nvCxnSpPr>
          <p:cNvPr id="22" name="连接符: 肘形 21">
            <a:extLst>
              <a:ext uri="{FF2B5EF4-FFF2-40B4-BE49-F238E27FC236}">
                <a16:creationId xmlns:a16="http://schemas.microsoft.com/office/drawing/2014/main" id="{D0B0DE3C-768C-860F-0ACA-4542F8C8A276}"/>
              </a:ext>
            </a:extLst>
          </p:cNvPr>
          <p:cNvCxnSpPr>
            <a:cxnSpLocks/>
            <a:stCxn id="17" idx="1"/>
          </p:cNvCxnSpPr>
          <p:nvPr/>
        </p:nvCxnSpPr>
        <p:spPr>
          <a:xfrm rot="10800000" flipV="1">
            <a:off x="1283434" y="4370753"/>
            <a:ext cx="955465" cy="10890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51321AE5-492D-64D6-0006-2565B755A1D2}"/>
              </a:ext>
            </a:extLst>
          </p:cNvPr>
          <p:cNvSpPr/>
          <p:nvPr/>
        </p:nvSpPr>
        <p:spPr>
          <a:xfrm>
            <a:off x="3433222" y="5459767"/>
            <a:ext cx="955500" cy="426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流形</a:t>
            </a:r>
          </a:p>
        </p:txBody>
      </p: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D19B110B-A74B-87F3-0EE2-F6640657758F}"/>
              </a:ext>
            </a:extLst>
          </p:cNvPr>
          <p:cNvCxnSpPr>
            <a:stCxn id="15" idx="2"/>
            <a:endCxn id="24" idx="0"/>
          </p:cNvCxnSpPr>
          <p:nvPr/>
        </p:nvCxnSpPr>
        <p:spPr>
          <a:xfrm flipH="1">
            <a:off x="3910972" y="3693084"/>
            <a:ext cx="26273" cy="1766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连接符: 肘形 27">
            <a:extLst>
              <a:ext uri="{FF2B5EF4-FFF2-40B4-BE49-F238E27FC236}">
                <a16:creationId xmlns:a16="http://schemas.microsoft.com/office/drawing/2014/main" id="{C43B0144-FA1F-EF4B-61B8-42A00658E788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3233081" y="4370753"/>
            <a:ext cx="583708" cy="108901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AFCDB6F0-29CA-2833-1771-9E3A4ABC724E}"/>
              </a:ext>
            </a:extLst>
          </p:cNvPr>
          <p:cNvSpPr/>
          <p:nvPr/>
        </p:nvSpPr>
        <p:spPr>
          <a:xfrm>
            <a:off x="2059619" y="6276513"/>
            <a:ext cx="877163" cy="435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李群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1CDD2606-5887-79F4-78B5-EF08C279F0EC}"/>
              </a:ext>
            </a:extLst>
          </p:cNvPr>
          <p:cNvCxnSpPr>
            <a:stCxn id="20" idx="2"/>
            <a:endCxn id="33" idx="1"/>
          </p:cNvCxnSpPr>
          <p:nvPr/>
        </p:nvCxnSpPr>
        <p:spPr>
          <a:xfrm>
            <a:off x="1121618" y="5901254"/>
            <a:ext cx="938001" cy="592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8495EDE9-BBC7-512E-A379-2D400739143F}"/>
              </a:ext>
            </a:extLst>
          </p:cNvPr>
          <p:cNvCxnSpPr>
            <a:stCxn id="24" idx="2"/>
            <a:endCxn id="33" idx="3"/>
          </p:cNvCxnSpPr>
          <p:nvPr/>
        </p:nvCxnSpPr>
        <p:spPr>
          <a:xfrm flipH="1">
            <a:off x="2936782" y="5885868"/>
            <a:ext cx="974190" cy="608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48758134-4847-F35F-4278-9E93F03B875F}"/>
              </a:ext>
            </a:extLst>
          </p:cNvPr>
          <p:cNvSpPr txBox="1"/>
          <p:nvPr/>
        </p:nvSpPr>
        <p:spPr>
          <a:xfrm>
            <a:off x="6569476" y="390617"/>
            <a:ext cx="3025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基础数学的三足鼎立</a:t>
            </a:r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id="{99B0321F-0F58-9FCA-C326-715BF63CB165}"/>
              </a:ext>
            </a:extLst>
          </p:cNvPr>
          <p:cNvSpPr/>
          <p:nvPr/>
        </p:nvSpPr>
        <p:spPr>
          <a:xfrm>
            <a:off x="7616877" y="1074171"/>
            <a:ext cx="2583402" cy="12162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集合论为基础的结构数学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CB151575-8ABD-28E0-E741-14497CFD0862}"/>
              </a:ext>
            </a:extLst>
          </p:cNvPr>
          <p:cNvSpPr/>
          <p:nvPr/>
        </p:nvSpPr>
        <p:spPr>
          <a:xfrm>
            <a:off x="9718958" y="3459291"/>
            <a:ext cx="2379215" cy="12346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符号为基础的</a:t>
            </a:r>
            <a:endParaRPr lang="en-US" altLang="zh-CN" dirty="0"/>
          </a:p>
          <a:p>
            <a:pPr algn="ctr"/>
            <a:r>
              <a:rPr lang="zh-CN" altLang="en-US" dirty="0"/>
              <a:t>数理逻辑</a:t>
            </a: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C5C65AD6-4133-32F2-2B7D-E20B60F9B8C7}"/>
              </a:ext>
            </a:extLst>
          </p:cNvPr>
          <p:cNvSpPr/>
          <p:nvPr/>
        </p:nvSpPr>
        <p:spPr>
          <a:xfrm>
            <a:off x="6079415" y="3477677"/>
            <a:ext cx="2665089" cy="12162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计算为基础的</a:t>
            </a:r>
            <a:endParaRPr lang="en-US" altLang="zh-CN" dirty="0"/>
          </a:p>
          <a:p>
            <a:pPr algn="ctr"/>
            <a:r>
              <a:rPr lang="en-US" altLang="zh-CN" dirty="0"/>
              <a:t>N,R,C</a:t>
            </a:r>
            <a:r>
              <a:rPr lang="zh-CN" altLang="en-US" dirty="0"/>
              <a:t>上的分析学</a:t>
            </a:r>
          </a:p>
        </p:txBody>
      </p: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E3DB4329-2A2F-43E4-EA45-0307F52AE39A}"/>
              </a:ext>
            </a:extLst>
          </p:cNvPr>
          <p:cNvCxnSpPr>
            <a:stCxn id="40" idx="3"/>
          </p:cNvCxnSpPr>
          <p:nvPr/>
        </p:nvCxnSpPr>
        <p:spPr>
          <a:xfrm flipH="1">
            <a:off x="7350711" y="2112298"/>
            <a:ext cx="644496" cy="1396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85647041-7D91-7671-58A2-770544EAFB1E}"/>
              </a:ext>
            </a:extLst>
          </p:cNvPr>
          <p:cNvCxnSpPr>
            <a:cxnSpLocks/>
            <a:stCxn id="42" idx="6"/>
            <a:endCxn id="41" idx="2"/>
          </p:cNvCxnSpPr>
          <p:nvPr/>
        </p:nvCxnSpPr>
        <p:spPr>
          <a:xfrm flipV="1">
            <a:off x="8744504" y="4076605"/>
            <a:ext cx="974454" cy="9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68AA6C34-C615-7306-289C-3D8D83958A73}"/>
              </a:ext>
            </a:extLst>
          </p:cNvPr>
          <p:cNvCxnSpPr>
            <a:stCxn id="40" idx="5"/>
          </p:cNvCxnSpPr>
          <p:nvPr/>
        </p:nvCxnSpPr>
        <p:spPr>
          <a:xfrm>
            <a:off x="9821949" y="2112298"/>
            <a:ext cx="840133" cy="1316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83319A0E-CEEA-642B-51BA-F10AA06152D3}"/>
              </a:ext>
            </a:extLst>
          </p:cNvPr>
          <p:cNvSpPr txBox="1"/>
          <p:nvPr/>
        </p:nvSpPr>
        <p:spPr>
          <a:xfrm>
            <a:off x="6338929" y="5349651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基础数学是数学研究的基础思想</a:t>
            </a:r>
            <a:endParaRPr lang="en-US" altLang="zh-CN" dirty="0"/>
          </a:p>
          <a:p>
            <a:r>
              <a:rPr lang="zh-CN" altLang="en-US" dirty="0"/>
              <a:t>大部分数学领域都以这些基础知识为先修内容</a:t>
            </a:r>
            <a:endParaRPr lang="en-US" altLang="zh-CN" dirty="0"/>
          </a:p>
        </p:txBody>
      </p:sp>
      <p:cxnSp>
        <p:nvCxnSpPr>
          <p:cNvPr id="8" name="连接符: 肘形 7">
            <a:extLst>
              <a:ext uri="{FF2B5EF4-FFF2-40B4-BE49-F238E27FC236}">
                <a16:creationId xmlns:a16="http://schemas.microsoft.com/office/drawing/2014/main" id="{B3B13856-314F-BCCF-2697-A749FFA89066}"/>
              </a:ext>
            </a:extLst>
          </p:cNvPr>
          <p:cNvCxnSpPr>
            <a:stCxn id="4" idx="3"/>
          </p:cNvCxnSpPr>
          <p:nvPr/>
        </p:nvCxnSpPr>
        <p:spPr>
          <a:xfrm>
            <a:off x="1979720" y="2876365"/>
            <a:ext cx="399496" cy="4473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D758579A-AD18-1525-0F9B-A74C147291F8}"/>
              </a:ext>
            </a:extLst>
          </p:cNvPr>
          <p:cNvSpPr/>
          <p:nvPr/>
        </p:nvSpPr>
        <p:spPr>
          <a:xfrm>
            <a:off x="1943424" y="3337422"/>
            <a:ext cx="1173462" cy="500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代数几何</a:t>
            </a: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1A266B9B-93C6-FC98-097D-23F9D5C3F649}"/>
              </a:ext>
            </a:extLst>
          </p:cNvPr>
          <p:cNvCxnSpPr>
            <a:stCxn id="5" idx="1"/>
          </p:cNvCxnSpPr>
          <p:nvPr/>
        </p:nvCxnSpPr>
        <p:spPr>
          <a:xfrm flipH="1">
            <a:off x="2379216" y="2876365"/>
            <a:ext cx="736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11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6FB5477-56FF-006A-7CC9-A3DED1512169}"/>
              </a:ext>
            </a:extLst>
          </p:cNvPr>
          <p:cNvSpPr txBox="1"/>
          <p:nvPr/>
        </p:nvSpPr>
        <p:spPr>
          <a:xfrm>
            <a:off x="363985" y="2840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等价关系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FA01E6-12A5-5744-4BB5-864187B609FB}"/>
              </a:ext>
            </a:extLst>
          </p:cNvPr>
          <p:cNvSpPr txBox="1"/>
          <p:nvPr/>
        </p:nvSpPr>
        <p:spPr>
          <a:xfrm>
            <a:off x="550415" y="949911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等价是整个数学的核心思想，贯穿整个数学体系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09EA4A3-BD23-A62C-CD8F-95E8B809F24F}"/>
              </a:ext>
            </a:extLst>
          </p:cNvPr>
          <p:cNvSpPr txBox="1"/>
          <p:nvPr/>
        </p:nvSpPr>
        <p:spPr>
          <a:xfrm>
            <a:off x="550415" y="1839157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集合的关系为一个对两元素的是否判断</a:t>
            </a:r>
            <a:endParaRPr lang="en-US" altLang="zh-CN" dirty="0"/>
          </a:p>
          <a:p>
            <a:r>
              <a:rPr lang="zh-CN" altLang="en-US" dirty="0"/>
              <a:t>满足自反、对称和传递的关系为</a:t>
            </a:r>
            <a:r>
              <a:rPr lang="zh-CN" altLang="en-US" dirty="0">
                <a:solidFill>
                  <a:schemeClr val="accent5"/>
                </a:solidFill>
              </a:rPr>
              <a:t>等价关系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78F050A-3F70-8C22-9CFE-21475F4CD08A}"/>
              </a:ext>
            </a:extLst>
          </p:cNvPr>
          <p:cNvSpPr txBox="1"/>
          <p:nvPr/>
        </p:nvSpPr>
        <p:spPr>
          <a:xfrm>
            <a:off x="550415" y="2820736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集合可以对等价关系构造</a:t>
            </a:r>
            <a:r>
              <a:rPr lang="zh-CN" altLang="en-US" dirty="0">
                <a:solidFill>
                  <a:schemeClr val="accent5"/>
                </a:solidFill>
              </a:rPr>
              <a:t>商集</a:t>
            </a:r>
            <a:endParaRPr lang="en-US" altLang="zh-CN" dirty="0">
              <a:solidFill>
                <a:schemeClr val="accent5"/>
              </a:solidFill>
            </a:endParaRPr>
          </a:p>
          <a:p>
            <a:r>
              <a:rPr lang="zh-CN" altLang="en-US" dirty="0"/>
              <a:t>从而去除我们不需要关注的要素</a:t>
            </a:r>
            <a:endParaRPr lang="en-US" altLang="zh-CN" dirty="0">
              <a:solidFill>
                <a:schemeClr val="accent5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A1AA5C9-02E9-B3F9-3785-64C5BAB04849}"/>
              </a:ext>
            </a:extLst>
          </p:cNvPr>
          <p:cNvSpPr txBox="1"/>
          <p:nvPr/>
        </p:nvSpPr>
        <p:spPr>
          <a:xfrm>
            <a:off x="550415" y="3802315"/>
            <a:ext cx="4977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最简单的例子，自然数集</a:t>
            </a:r>
            <a:r>
              <a:rPr lang="en-US" altLang="zh-CN" dirty="0"/>
              <a:t>N</a:t>
            </a:r>
          </a:p>
          <a:p>
            <a:r>
              <a:rPr lang="zh-CN" altLang="en-US" dirty="0"/>
              <a:t>以模</a:t>
            </a:r>
            <a:r>
              <a:rPr lang="en-US" altLang="zh-CN" dirty="0"/>
              <a:t>n</a:t>
            </a:r>
            <a:r>
              <a:rPr lang="zh-CN" altLang="en-US" dirty="0"/>
              <a:t>同余构造等价关系</a:t>
            </a:r>
            <a:r>
              <a:rPr lang="en-US" altLang="zh-CN" dirty="0"/>
              <a:t>~</a:t>
            </a:r>
            <a:r>
              <a:rPr lang="zh-CN" altLang="en-US" dirty="0"/>
              <a:t>，可以形成</a:t>
            </a:r>
            <a:r>
              <a:rPr lang="en-US" altLang="zh-CN" dirty="0"/>
              <a:t>n</a:t>
            </a:r>
            <a:r>
              <a:rPr lang="zh-CN" altLang="en-US" dirty="0"/>
              <a:t>个等价类</a:t>
            </a:r>
            <a:endParaRPr lang="en-US" altLang="zh-CN" dirty="0"/>
          </a:p>
          <a:p>
            <a:r>
              <a:rPr lang="en-US" altLang="zh-CN" dirty="0"/>
              <a:t>[0], [1],…[n-2],[n-1]</a:t>
            </a:r>
          </a:p>
          <a:p>
            <a:r>
              <a:rPr lang="zh-CN" altLang="en-US" dirty="0"/>
              <a:t>记</a:t>
            </a:r>
            <a:r>
              <a:rPr lang="en-US" altLang="zh-CN" dirty="0"/>
              <a:t>N/~={[0], [1],…[n-2],[n-1]}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B592829-439D-75ED-F6CB-0AFE10A6CC83}"/>
              </a:ext>
            </a:extLst>
          </p:cNvPr>
          <p:cNvSpPr txBox="1"/>
          <p:nvPr/>
        </p:nvSpPr>
        <p:spPr>
          <a:xfrm>
            <a:off x="550415" y="545472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等价关系的作用</a:t>
            </a:r>
            <a:endParaRPr lang="en-US" altLang="zh-CN" dirty="0"/>
          </a:p>
          <a:p>
            <a:r>
              <a:rPr lang="zh-CN" altLang="en-US" dirty="0"/>
              <a:t>分类、提取、简化</a:t>
            </a:r>
            <a:r>
              <a:rPr lang="en-US" altLang="zh-CN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5679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27BC3A6-82E2-E90A-AB28-64CADB6F96FE}"/>
              </a:ext>
            </a:extLst>
          </p:cNvPr>
          <p:cNvSpPr txBox="1"/>
          <p:nvPr/>
        </p:nvSpPr>
        <p:spPr>
          <a:xfrm>
            <a:off x="363985" y="284085"/>
            <a:ext cx="2981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点集拓扑的概念速览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CDC1A14-77B4-D04E-86DA-3682B1BFA4A4}"/>
              </a:ext>
            </a:extLst>
          </p:cNvPr>
          <p:cNvSpPr txBox="1"/>
          <p:nvPr/>
        </p:nvSpPr>
        <p:spPr>
          <a:xfrm>
            <a:off x="648070" y="958788"/>
            <a:ext cx="3684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拓扑空间、连通性、可分性、紧性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F432F0B-5990-0DBF-124D-527A42A57C39}"/>
              </a:ext>
            </a:extLst>
          </p:cNvPr>
          <p:cNvSpPr txBox="1"/>
          <p:nvPr/>
        </p:nvSpPr>
        <p:spPr>
          <a:xfrm>
            <a:off x="532661" y="1890944"/>
            <a:ext cx="47051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集合</a:t>
            </a:r>
            <a:r>
              <a:rPr lang="en-US" altLang="zh-CN" dirty="0"/>
              <a:t>+</a:t>
            </a:r>
            <a:r>
              <a:rPr lang="zh-CN" altLang="en-US" dirty="0"/>
              <a:t>开集簇</a:t>
            </a:r>
            <a:r>
              <a:rPr lang="en-US" altLang="zh-CN" dirty="0"/>
              <a:t>(</a:t>
            </a:r>
            <a:r>
              <a:rPr lang="zh-CN" altLang="en-US" dirty="0"/>
              <a:t>三性</a:t>
            </a:r>
            <a:r>
              <a:rPr lang="en-US" altLang="zh-CN" dirty="0"/>
              <a:t>)=</a:t>
            </a:r>
            <a:r>
              <a:rPr lang="zh-CN" altLang="en-US" dirty="0"/>
              <a:t>拓扑空间</a:t>
            </a:r>
            <a:r>
              <a:rPr lang="en-US" altLang="zh-CN" dirty="0"/>
              <a:t>(</a:t>
            </a:r>
            <a:r>
              <a:rPr lang="zh-CN" altLang="en-US" dirty="0">
                <a:solidFill>
                  <a:srgbClr val="FF0000"/>
                </a:solidFill>
              </a:rPr>
              <a:t>注意有限交</a:t>
            </a:r>
            <a:r>
              <a:rPr lang="en-US" altLang="zh-CN" dirty="0"/>
              <a:t>)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领域</a:t>
            </a:r>
            <a:r>
              <a:rPr lang="zh-CN" altLang="en-US" dirty="0"/>
              <a:t>即包含开集的子集</a:t>
            </a:r>
            <a:endParaRPr lang="en-US" altLang="zh-CN" dirty="0"/>
          </a:p>
          <a:p>
            <a:r>
              <a:rPr lang="zh-CN" altLang="en-US" dirty="0">
                <a:solidFill>
                  <a:srgbClr val="FF0000"/>
                </a:solidFill>
              </a:rPr>
              <a:t>闭集</a:t>
            </a:r>
            <a:r>
              <a:rPr lang="zh-CN" altLang="en-US" dirty="0"/>
              <a:t>即开集的补集</a:t>
            </a:r>
            <a:r>
              <a:rPr lang="en-US" altLang="zh-CN" dirty="0"/>
              <a:t>(</a:t>
            </a:r>
            <a:r>
              <a:rPr lang="zh-CN" altLang="en-US" dirty="0"/>
              <a:t>只有空集和全集又开又闭</a:t>
            </a:r>
            <a:r>
              <a:rPr lang="en-US" altLang="zh-CN" dirty="0"/>
              <a:t>)</a:t>
            </a: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闭包、导集、边界、内部</a:t>
            </a:r>
            <a:r>
              <a:rPr lang="en-US" altLang="zh-CN" dirty="0"/>
              <a:t>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0B0D81D-2611-F138-554B-A2784C5C6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03" y="2916368"/>
            <a:ext cx="1989601" cy="147732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9794D72-E0B2-C488-494D-BD7200B6CAA6}"/>
              </a:ext>
            </a:extLst>
          </p:cNvPr>
          <p:cNvSpPr txBox="1"/>
          <p:nvPr/>
        </p:nvSpPr>
        <p:spPr>
          <a:xfrm>
            <a:off x="532661" y="3746430"/>
            <a:ext cx="3222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连续映射</a:t>
            </a:r>
            <a:r>
              <a:rPr lang="zh-CN" altLang="en-US" dirty="0"/>
              <a:t>即开集的原像是开集</a:t>
            </a:r>
            <a:endParaRPr lang="en-US" altLang="zh-CN" dirty="0"/>
          </a:p>
          <a:p>
            <a:r>
              <a:rPr lang="en-US" altLang="zh-CN" dirty="0">
                <a:solidFill>
                  <a:schemeClr val="accent2"/>
                </a:solidFill>
              </a:rPr>
              <a:t>(</a:t>
            </a:r>
            <a:r>
              <a:rPr lang="zh-CN" altLang="en-US" dirty="0">
                <a:solidFill>
                  <a:schemeClr val="accent2"/>
                </a:solidFill>
              </a:rPr>
              <a:t>拓扑</a:t>
            </a:r>
            <a:r>
              <a:rPr lang="en-US" altLang="zh-CN" dirty="0">
                <a:solidFill>
                  <a:schemeClr val="accent2"/>
                </a:solidFill>
              </a:rPr>
              <a:t>)</a:t>
            </a:r>
            <a:r>
              <a:rPr lang="zh-CN" altLang="en-US" dirty="0">
                <a:solidFill>
                  <a:schemeClr val="accent2"/>
                </a:solidFill>
              </a:rPr>
              <a:t>同胚</a:t>
            </a:r>
            <a:r>
              <a:rPr lang="zh-CN" altLang="en-US" dirty="0"/>
              <a:t>即双向的连续映射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C4F0937-F7F7-E6E9-21B6-665B7224D263}"/>
              </a:ext>
            </a:extLst>
          </p:cNvPr>
          <p:cNvSpPr txBox="1"/>
          <p:nvPr/>
        </p:nvSpPr>
        <p:spPr>
          <a:xfrm>
            <a:off x="532661" y="4770919"/>
            <a:ext cx="378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拓扑空间诱导法：积空间、商空间</a:t>
            </a:r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329CA15-7E71-C4BD-11DF-9B322E943E20}"/>
              </a:ext>
            </a:extLst>
          </p:cNvPr>
          <p:cNvSpPr txBox="1"/>
          <p:nvPr/>
        </p:nvSpPr>
        <p:spPr>
          <a:xfrm>
            <a:off x="532661" y="5628443"/>
            <a:ext cx="3416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连通空间</a:t>
            </a:r>
            <a:r>
              <a:rPr lang="zh-CN" altLang="en-US" dirty="0"/>
              <a:t>即任意一个二分割</a:t>
            </a:r>
            <a:endParaRPr lang="en-US" altLang="zh-CN" dirty="0"/>
          </a:p>
          <a:p>
            <a:r>
              <a:rPr lang="zh-CN" altLang="en-US" dirty="0"/>
              <a:t>一部分的闭包包含另一部分的点</a:t>
            </a:r>
            <a:endParaRPr lang="en-US" altLang="zh-CN" dirty="0"/>
          </a:p>
          <a:p>
            <a:r>
              <a:rPr lang="zh-CN" altLang="en-US" sz="1200" dirty="0"/>
              <a:t>其它连通性基本用不到，故不做讨论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3E546E7-D7E1-5F8E-E69D-4CE1A387FEC9}"/>
                  </a:ext>
                </a:extLst>
              </p:cNvPr>
              <p:cNvSpPr txBox="1"/>
              <p:nvPr/>
            </p:nvSpPr>
            <p:spPr>
              <a:xfrm>
                <a:off x="6702641" y="820288"/>
                <a:ext cx="36471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任意两个不同点都存在领域不相交</a:t>
                </a:r>
                <a:endParaRPr lang="en-US" altLang="zh-CN" dirty="0"/>
              </a:p>
              <a:p>
                <a:r>
                  <a:rPr lang="zh-CN" altLang="en-US" dirty="0"/>
                  <a:t>则称为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accent2"/>
                    </a:solidFill>
                  </a:rPr>
                  <a:t>空间</a:t>
                </a:r>
                <a:r>
                  <a:rPr lang="zh-CN" altLang="en-US" dirty="0"/>
                  <a:t>或</a:t>
                </a:r>
                <a:r>
                  <a:rPr lang="en-US" altLang="zh-CN" dirty="0" err="1">
                    <a:solidFill>
                      <a:schemeClr val="accent2"/>
                    </a:solidFill>
                  </a:rPr>
                  <a:t>Hausdorff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空间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sz="1200" dirty="0"/>
                  <a:t>其它可分空间基本用不到，故不做讨论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43E546E7-D7E1-5F8E-E69D-4CE1A387F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641" y="820288"/>
                <a:ext cx="3647152" cy="830997"/>
              </a:xfrm>
              <a:prstGeom prst="rect">
                <a:avLst/>
              </a:prstGeom>
              <a:blipFill>
                <a:blip r:embed="rId3"/>
                <a:stretch>
                  <a:fillRect l="-1505" t="-4412" r="-836" b="-51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F1C95E28-BC58-5EDB-C5B3-067D6B18BE77}"/>
              </a:ext>
            </a:extLst>
          </p:cNvPr>
          <p:cNvSpPr txBox="1"/>
          <p:nvPr/>
        </p:nvSpPr>
        <p:spPr>
          <a:xfrm>
            <a:off x="6702641" y="2095130"/>
            <a:ext cx="48013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每个开覆盖都有有限子覆盖的空间称为</a:t>
            </a:r>
            <a:r>
              <a:rPr lang="zh-CN" altLang="en-US" dirty="0">
                <a:solidFill>
                  <a:schemeClr val="accent2"/>
                </a:solidFill>
              </a:rPr>
              <a:t>紧空间</a:t>
            </a:r>
            <a:endParaRPr lang="en-US" altLang="zh-CN" dirty="0">
              <a:solidFill>
                <a:schemeClr val="accent2"/>
              </a:solidFill>
            </a:endParaRPr>
          </a:p>
          <a:p>
            <a:r>
              <a:rPr lang="zh-CN" altLang="en-US" sz="1200" dirty="0"/>
              <a:t>其它紧性基本用不到，故不做讨论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99C0FD6-E2B5-B3AB-E89D-1D07108FD942}"/>
              </a:ext>
            </a:extLst>
          </p:cNvPr>
          <p:cNvSpPr txBox="1"/>
          <p:nvPr/>
        </p:nvSpPr>
        <p:spPr>
          <a:xfrm>
            <a:off x="6702641" y="3034373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以上性质都是同胚的不变量，还有遗传性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917DD03D-21F2-F77E-A67D-395B80D3F491}"/>
                  </a:ext>
                </a:extLst>
              </p:cNvPr>
              <p:cNvSpPr txBox="1"/>
              <p:nvPr/>
            </p:nvSpPr>
            <p:spPr>
              <a:xfrm>
                <a:off x="6702323" y="3788950"/>
                <a:ext cx="3405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dirty="0"/>
                  <a:t>空间中，紧子集等价于闭集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917DD03D-21F2-F77E-A67D-395B80D3F4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2323" y="3788950"/>
                <a:ext cx="3405869" cy="369332"/>
              </a:xfrm>
              <a:prstGeom prst="rect">
                <a:avLst/>
              </a:prstGeom>
              <a:blipFill>
                <a:blip r:embed="rId4"/>
                <a:stretch>
                  <a:fillRect l="-1431" t="-10000" r="-107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0456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703D988-13CB-654F-69D2-E1363BEF1F5C}"/>
              </a:ext>
            </a:extLst>
          </p:cNvPr>
          <p:cNvSpPr txBox="1"/>
          <p:nvPr/>
        </p:nvSpPr>
        <p:spPr>
          <a:xfrm>
            <a:off x="363985" y="28408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群的概念速览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5D50C5E-34C5-C42A-09D7-849605A3DB35}"/>
                  </a:ext>
                </a:extLst>
              </p:cNvPr>
              <p:cNvSpPr txBox="1"/>
              <p:nvPr/>
            </p:nvSpPr>
            <p:spPr>
              <a:xfrm>
                <a:off x="452761" y="1136341"/>
                <a:ext cx="17251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集合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及其运算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 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5D50C5E-34C5-C42A-09D7-849605A3D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61" y="1136341"/>
                <a:ext cx="1725152" cy="646331"/>
              </a:xfrm>
              <a:prstGeom prst="rect">
                <a:avLst/>
              </a:prstGeom>
              <a:blipFill>
                <a:blip r:embed="rId2"/>
                <a:stretch>
                  <a:fillRect l="-2827" t="-4717" r="-3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000A8984-89A5-D9F3-A4EE-910779D42765}"/>
              </a:ext>
            </a:extLst>
          </p:cNvPr>
          <p:cNvSpPr txBox="1"/>
          <p:nvPr/>
        </p:nvSpPr>
        <p:spPr>
          <a:xfrm>
            <a:off x="452761" y="2173263"/>
            <a:ext cx="29241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半群</a:t>
            </a:r>
            <a:r>
              <a:rPr lang="en-US" altLang="zh-CN" dirty="0"/>
              <a:t>=</a:t>
            </a:r>
            <a:r>
              <a:rPr lang="zh-CN" altLang="en-US" dirty="0"/>
              <a:t>运算</a:t>
            </a:r>
            <a:r>
              <a:rPr lang="en-US" altLang="zh-CN" dirty="0"/>
              <a:t>+</a:t>
            </a:r>
            <a:r>
              <a:rPr lang="zh-CN" altLang="en-US" dirty="0"/>
              <a:t>结合律</a:t>
            </a:r>
            <a:endParaRPr lang="en-US" altLang="zh-CN" dirty="0"/>
          </a:p>
          <a:p>
            <a:r>
              <a:rPr lang="zh-CN" altLang="en-US" dirty="0"/>
              <a:t>幺半群</a:t>
            </a:r>
            <a:r>
              <a:rPr lang="en-US" altLang="zh-CN" dirty="0"/>
              <a:t>=</a:t>
            </a:r>
            <a:r>
              <a:rPr lang="zh-CN" altLang="en-US" dirty="0"/>
              <a:t>半群</a:t>
            </a:r>
            <a:r>
              <a:rPr lang="en-US" altLang="zh-CN" dirty="0"/>
              <a:t>+</a:t>
            </a:r>
            <a:r>
              <a:rPr lang="zh-CN" altLang="en-US" dirty="0"/>
              <a:t>存在单位元</a:t>
            </a:r>
            <a:endParaRPr lang="en-US" altLang="zh-CN" dirty="0"/>
          </a:p>
          <a:p>
            <a:r>
              <a:rPr lang="zh-CN" altLang="en-US" dirty="0"/>
              <a:t>群</a:t>
            </a:r>
            <a:r>
              <a:rPr lang="en-US" altLang="zh-CN" dirty="0"/>
              <a:t>=</a:t>
            </a:r>
            <a:r>
              <a:rPr lang="zh-CN" altLang="en-US" dirty="0"/>
              <a:t>幺半群</a:t>
            </a:r>
            <a:r>
              <a:rPr lang="en-US" altLang="zh-CN" dirty="0"/>
              <a:t>+</a:t>
            </a:r>
            <a:r>
              <a:rPr lang="zh-CN" altLang="en-US" dirty="0"/>
              <a:t>存在可逆元</a:t>
            </a:r>
            <a:endParaRPr lang="en-US" altLang="zh-CN" dirty="0"/>
          </a:p>
          <a:p>
            <a:r>
              <a:rPr lang="zh-CN" altLang="en-US" dirty="0"/>
              <a:t>交换群</a:t>
            </a:r>
            <a:r>
              <a:rPr lang="en-US" altLang="zh-CN" dirty="0"/>
              <a:t>(Abel</a:t>
            </a:r>
            <a:r>
              <a:rPr lang="zh-CN" altLang="en-US" dirty="0"/>
              <a:t>群</a:t>
            </a:r>
            <a:r>
              <a:rPr lang="en-US" altLang="zh-CN" dirty="0"/>
              <a:t>)=</a:t>
            </a:r>
            <a:r>
              <a:rPr lang="zh-CN" altLang="en-US" dirty="0"/>
              <a:t>群</a:t>
            </a:r>
            <a:r>
              <a:rPr lang="en-US" altLang="zh-CN" dirty="0"/>
              <a:t>+</a:t>
            </a:r>
            <a:r>
              <a:rPr lang="zh-CN" altLang="en-US" dirty="0"/>
              <a:t>交换律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E85F567-6343-F90B-04EB-00232D7158E5}"/>
              </a:ext>
            </a:extLst>
          </p:cNvPr>
          <p:cNvSpPr txBox="1"/>
          <p:nvPr/>
        </p:nvSpPr>
        <p:spPr>
          <a:xfrm>
            <a:off x="6096000" y="74575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重点一：陪集和指数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C221FB8-C6CB-C895-2CEB-C7179975BEC4}"/>
              </a:ext>
            </a:extLst>
          </p:cNvPr>
          <p:cNvSpPr txBox="1"/>
          <p:nvPr/>
        </p:nvSpPr>
        <p:spPr>
          <a:xfrm>
            <a:off x="6096000" y="337359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重点二：正规子群和商群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1F565EB-50B2-6D4A-2D32-2B2A7509F49B}"/>
                  </a:ext>
                </a:extLst>
              </p:cNvPr>
              <p:cNvSpPr txBox="1"/>
              <p:nvPr/>
            </p:nvSpPr>
            <p:spPr>
              <a:xfrm>
                <a:off x="476677" y="5712625"/>
                <a:ext cx="322402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了解两个经典群</a:t>
                </a:r>
                <a:endParaRPr lang="en-US" altLang="zh-CN" dirty="0"/>
              </a:p>
              <a:p>
                <a:r>
                  <a:rPr lang="zh-CN" altLang="en-US" dirty="0"/>
                  <a:t>置换群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和一般线性群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F1F565EB-50B2-6D4A-2D32-2B2A7509F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77" y="5712625"/>
                <a:ext cx="3224024" cy="646331"/>
              </a:xfrm>
              <a:prstGeom prst="rect">
                <a:avLst/>
              </a:prstGeom>
              <a:blipFill>
                <a:blip r:embed="rId3"/>
                <a:stretch>
                  <a:fillRect l="-1512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FBF729D-36BB-797E-075B-795FCEB6AC12}"/>
                  </a:ext>
                </a:extLst>
              </p:cNvPr>
              <p:cNvSpPr txBox="1"/>
              <p:nvPr/>
            </p:nvSpPr>
            <p:spPr>
              <a:xfrm>
                <a:off x="6249880" y="1260629"/>
                <a:ext cx="3864328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H</a:t>
                </a:r>
                <a:r>
                  <a:rPr lang="zh-CN" altLang="en-US" dirty="0"/>
                  <a:t>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的子群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𝑔𝐻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𝑔h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CN" altLang="en-US" dirty="0"/>
                  <a:t>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左陪集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类似地有右陪集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𝐻𝑔</m:t>
                    </m:r>
                  </m:oMath>
                </a14:m>
                <a:r>
                  <a:rPr lang="en-US" altLang="zh-CN" dirty="0"/>
                  <a:t>(</a:t>
                </a:r>
                <a:r>
                  <a:rPr lang="zh-CN" altLang="en-US" dirty="0"/>
                  <a:t>陪集不一定是群</a:t>
                </a:r>
                <a:r>
                  <a:rPr lang="en-US" altLang="zh-CN" dirty="0"/>
                  <a:t>)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由此容易证明，对于有限群</a:t>
                </a:r>
                <a:endParaRPr lang="en-US" altLang="zh-CN" dirty="0"/>
              </a:p>
              <a:p>
                <a:r>
                  <a:rPr lang="zh-CN" altLang="en-US" dirty="0"/>
                  <a:t>子群</a:t>
                </a:r>
                <a:r>
                  <a:rPr lang="en-US" altLang="zh-CN" dirty="0"/>
                  <a:t>H</a:t>
                </a:r>
                <a:r>
                  <a:rPr lang="zh-CN" altLang="en-US" dirty="0"/>
                  <a:t>的阶是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的阶的因数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6FBF729D-36BB-797E-075B-795FCEB6A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880" y="1260629"/>
                <a:ext cx="3864328" cy="1754326"/>
              </a:xfrm>
              <a:prstGeom prst="rect">
                <a:avLst/>
              </a:prstGeom>
              <a:blipFill>
                <a:blip r:embed="rId4"/>
                <a:stretch>
                  <a:fillRect l="-1262" t="-2083" r="-946" b="-4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F04D9720-53D0-D311-1016-68883A68C770}"/>
                  </a:ext>
                </a:extLst>
              </p:cNvPr>
              <p:cNvSpPr txBox="1"/>
              <p:nvPr/>
            </p:nvSpPr>
            <p:spPr>
              <a:xfrm>
                <a:off x="6249880" y="4030462"/>
                <a:ext cx="523867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左右陪集相等的群称为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正规子群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此时陪集之间可以定义运算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𝑔𝐻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𝑘𝐻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endParaRPr lang="en-US" altLang="zh-CN" dirty="0"/>
              </a:p>
              <a:p>
                <a:r>
                  <a:rPr lang="zh-CN" altLang="en-US" dirty="0"/>
                  <a:t>由此所有陪集构成一个群，称为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商群</a:t>
                </a:r>
                <a:r>
                  <a:rPr lang="zh-CN" altLang="en-US" dirty="0"/>
                  <a:t>，记为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F04D9720-53D0-D311-1016-68883A68C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880" y="4030462"/>
                <a:ext cx="5238678" cy="923330"/>
              </a:xfrm>
              <a:prstGeom prst="rect">
                <a:avLst/>
              </a:prstGeom>
              <a:blipFill>
                <a:blip r:embed="rId5"/>
                <a:stretch>
                  <a:fillRect l="-930"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5E38D0D9-0D82-DF87-C577-25F9C6E40793}"/>
              </a:ext>
            </a:extLst>
          </p:cNvPr>
          <p:cNvSpPr txBox="1"/>
          <p:nvPr/>
        </p:nvSpPr>
        <p:spPr>
          <a:xfrm>
            <a:off x="6096000" y="5458871"/>
            <a:ext cx="4219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</a:t>
            </a:r>
            <a:r>
              <a:rPr lang="en-US" altLang="zh-CN" sz="1200" dirty="0"/>
              <a:t>:</a:t>
            </a:r>
            <a:r>
              <a:rPr lang="zh-CN" altLang="en-US" sz="1200" dirty="0"/>
              <a:t>结构数学存在许多等价定义，请选择自己习惯的定义方式</a:t>
            </a:r>
          </a:p>
        </p:txBody>
      </p:sp>
    </p:spTree>
    <p:extLst>
      <p:ext uri="{BB962C8B-B14F-4D97-AF65-F5344CB8AC3E}">
        <p14:creationId xmlns:p14="http://schemas.microsoft.com/office/powerpoint/2010/main" val="221408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E7D3356-1301-007A-7195-17F7D40EE4CC}"/>
              </a:ext>
            </a:extLst>
          </p:cNvPr>
          <p:cNvSpPr txBox="1"/>
          <p:nvPr/>
        </p:nvSpPr>
        <p:spPr>
          <a:xfrm>
            <a:off x="363985" y="2840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群的生成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37F0F51-4712-CAF6-0FC7-4C06576B9A4A}"/>
                  </a:ext>
                </a:extLst>
              </p:cNvPr>
              <p:cNvSpPr txBox="1"/>
              <p:nvPr/>
            </p:nvSpPr>
            <p:spPr>
              <a:xfrm>
                <a:off x="585926" y="994299"/>
                <a:ext cx="5493812" cy="3693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对于群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  ∙ ,  1)</m:t>
                    </m:r>
                  </m:oMath>
                </a14:m>
                <a:r>
                  <a:rPr lang="zh-CN" altLang="en-US" dirty="0"/>
                  <a:t>，我们定义指数运算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=1,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若群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={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zh-CN" altLang="en-US" dirty="0"/>
                  <a:t>，则称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为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循环群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称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为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生成元</a:t>
                </a:r>
                <a:r>
                  <a:rPr lang="zh-CN" altLang="en-US" dirty="0"/>
                  <a:t>，并记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=&lt;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两群之间存在一个保持群运算的双射，则称两群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同构</a:t>
                </a:r>
                <a:endParaRPr lang="en-US" altLang="zh-CN" dirty="0">
                  <a:solidFill>
                    <a:schemeClr val="accent2"/>
                  </a:solidFill>
                </a:endParaRPr>
              </a:p>
              <a:p>
                <a:endParaRPr lang="en-US" altLang="zh-CN" dirty="0">
                  <a:solidFill>
                    <a:schemeClr val="accent2"/>
                  </a:solidFill>
                </a:endParaRPr>
              </a:p>
              <a:p>
                <a:r>
                  <a:rPr lang="zh-CN" altLang="en-US" dirty="0"/>
                  <a:t>无限阶循环群同构于整数加群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n</a:t>
                </a:r>
                <a:r>
                  <a:rPr lang="zh-CN" altLang="en-US" dirty="0"/>
                  <a:t>阶循环群同构于</a:t>
                </a:r>
                <a:r>
                  <a:rPr lang="zh-CN" altLang="en-US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模</a:t>
                </a:r>
                <a:r>
                  <a:rPr lang="en-US" altLang="zh-CN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n</a:t>
                </a:r>
                <a:r>
                  <a:rPr lang="zh-CN" altLang="en-US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的剩余类加群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37F0F51-4712-CAF6-0FC7-4C06576B9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26" y="994299"/>
                <a:ext cx="5493812" cy="3693319"/>
              </a:xfrm>
              <a:prstGeom prst="rect">
                <a:avLst/>
              </a:prstGeom>
              <a:blipFill>
                <a:blip r:embed="rId2"/>
                <a:stretch>
                  <a:fillRect l="-888" t="-825" r="-333" b="-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8EFA9017-0295-CF23-0A3A-7DA060B1A97B}"/>
              </a:ext>
            </a:extLst>
          </p:cNvPr>
          <p:cNvSpPr txBox="1"/>
          <p:nvPr/>
        </p:nvSpPr>
        <p:spPr>
          <a:xfrm>
            <a:off x="585926" y="5748291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没有非平凡正规子群的群称为</a:t>
            </a:r>
            <a:r>
              <a:rPr lang="zh-CN" altLang="en-US" dirty="0">
                <a:solidFill>
                  <a:schemeClr val="accent2"/>
                </a:solidFill>
              </a:rPr>
              <a:t>单群</a:t>
            </a:r>
            <a:r>
              <a:rPr lang="zh-CN" altLang="en-US" dirty="0"/>
              <a:t>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30F3192-4D83-2AED-DEBB-1550C62EBF43}"/>
              </a:ext>
            </a:extLst>
          </p:cNvPr>
          <p:cNvSpPr txBox="1"/>
          <p:nvPr/>
        </p:nvSpPr>
        <p:spPr>
          <a:xfrm>
            <a:off x="585926" y="6117623"/>
            <a:ext cx="320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有限单群等价于素数阶循环群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AE006D7-FBBD-B001-F05F-EC6F4490CDBB}"/>
              </a:ext>
            </a:extLst>
          </p:cNvPr>
          <p:cNvSpPr txBox="1"/>
          <p:nvPr/>
        </p:nvSpPr>
        <p:spPr>
          <a:xfrm>
            <a:off x="585926" y="648695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且是唯一的交换单群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24BDED4-B43F-6689-9E38-CB41A3FA1CB1}"/>
                  </a:ext>
                </a:extLst>
              </p:cNvPr>
              <p:cNvSpPr txBox="1"/>
              <p:nvPr/>
            </p:nvSpPr>
            <p:spPr>
              <a:xfrm>
                <a:off x="6747029" y="994299"/>
                <a:ext cx="365157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所有的有限群都同构于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某个子群</a:t>
                </a:r>
                <a:endParaRPr lang="en-US" altLang="zh-CN" dirty="0"/>
              </a:p>
              <a:p>
                <a:r>
                  <a:rPr lang="en-US" altLang="zh-CN" dirty="0"/>
                  <a:t>(</a:t>
                </a:r>
                <a:r>
                  <a:rPr lang="zh-CN" altLang="en-US" dirty="0"/>
                  <a:t>通过平移映射</a:t>
                </a:r>
                <a:r>
                  <a:rPr lang="en-US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24BDED4-B43F-6689-9E38-CB41A3FA1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029" y="994299"/>
                <a:ext cx="3651577" cy="646331"/>
              </a:xfrm>
              <a:prstGeom prst="rect">
                <a:avLst/>
              </a:prstGeom>
              <a:blipFill>
                <a:blip r:embed="rId3"/>
                <a:stretch>
                  <a:fillRect l="-1503" t="-4717" r="-835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302349-D6B1-9D58-68B6-B2AD9E6854DB}"/>
                  </a:ext>
                </a:extLst>
              </p:cNvPr>
              <p:cNvSpPr txBox="1"/>
              <p:nvPr/>
            </p:nvSpPr>
            <p:spPr>
              <a:xfrm>
                <a:off x="6747029" y="1811045"/>
                <a:ext cx="32240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有限群看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，无限群看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𝐺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302349-D6B1-9D58-68B6-B2AD9E6854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029" y="1811045"/>
                <a:ext cx="3224024" cy="369332"/>
              </a:xfrm>
              <a:prstGeom prst="rect">
                <a:avLst/>
              </a:prstGeom>
              <a:blipFill>
                <a:blip r:embed="rId4"/>
                <a:stretch>
                  <a:fillRect l="-1701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2221D601-6672-6786-BF74-3B48B7D25D7D}"/>
                  </a:ext>
                </a:extLst>
              </p:cNvPr>
              <p:cNvSpPr txBox="1"/>
              <p:nvPr/>
            </p:nvSpPr>
            <p:spPr>
              <a:xfrm>
                <a:off x="6747029" y="3105834"/>
                <a:ext cx="38759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中所有偶置换构成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交错群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r>
                  <a:rPr lang="zh-CN" altLang="en-US" dirty="0"/>
                  <a:t>对于所有</a:t>
                </a:r>
                <a:r>
                  <a:rPr lang="en-US" altLang="zh-CN" dirty="0"/>
                  <a:t>n&gt;=5</a:t>
                </a:r>
                <a:r>
                  <a:rPr lang="zh-CN" altLang="en-US" dirty="0"/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CN" altLang="en-US" dirty="0"/>
                  <a:t>均为非交换单群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2221D601-6672-6786-BF74-3B48B7D25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029" y="3105834"/>
                <a:ext cx="3875997" cy="646331"/>
              </a:xfrm>
              <a:prstGeom prst="rect">
                <a:avLst/>
              </a:prstGeom>
              <a:blipFill>
                <a:blip r:embed="rId5"/>
                <a:stretch>
                  <a:fillRect l="-1415" t="-4673" b="-13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1961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6A18FE18-7D3F-CC94-D0A4-4948F4A0F9DD}"/>
              </a:ext>
            </a:extLst>
          </p:cNvPr>
          <p:cNvSpPr txBox="1"/>
          <p:nvPr/>
        </p:nvSpPr>
        <p:spPr>
          <a:xfrm>
            <a:off x="363985" y="284085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有限</a:t>
            </a:r>
            <a:r>
              <a:rPr lang="en-US" altLang="zh-CN" sz="2400" dirty="0"/>
              <a:t>Abel</a:t>
            </a:r>
            <a:r>
              <a:rPr lang="zh-CN" altLang="en-US" sz="2400" dirty="0"/>
              <a:t>群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AC994EC-CD47-B883-ACCF-607B479D3D81}"/>
                  </a:ext>
                </a:extLst>
              </p:cNvPr>
              <p:cNvSpPr txBox="1"/>
              <p:nvPr/>
            </p:nvSpPr>
            <p:spPr>
              <a:xfrm>
                <a:off x="585927" y="1269506"/>
                <a:ext cx="4670189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外直和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两群无关系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内直和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zh-CN" altLang="en-US" dirty="0"/>
                  <a:t>两群是同一群的子群</a:t>
                </a:r>
                <a:endParaRPr lang="en-US" altLang="zh-CN" dirty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zh-CN" altLang="en-US" dirty="0"/>
                  <a:t>同构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EAC994EC-CD47-B883-ACCF-607B479D3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27" y="1269506"/>
                <a:ext cx="4670189" cy="2585323"/>
              </a:xfrm>
              <a:prstGeom prst="rect">
                <a:avLst/>
              </a:prstGeom>
              <a:blipFill>
                <a:blip r:embed="rId2"/>
                <a:stretch>
                  <a:fillRect l="-1044" t="-1179" b="-2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1A50AA36-C6C1-03AB-6AC0-956F4D9BBF4B}"/>
              </a:ext>
            </a:extLst>
          </p:cNvPr>
          <p:cNvSpPr txBox="1"/>
          <p:nvPr/>
        </p:nvSpPr>
        <p:spPr>
          <a:xfrm>
            <a:off x="585927" y="4362723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有限阿贝群同构于循环群的直和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且直和分解唯一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E000C3B-ADEB-A5AC-2B45-BB32F8E678B4}"/>
              </a:ext>
            </a:extLst>
          </p:cNvPr>
          <p:cNvSpPr txBox="1"/>
          <p:nvPr/>
        </p:nvSpPr>
        <p:spPr>
          <a:xfrm>
            <a:off x="585927" y="5450889"/>
            <a:ext cx="3174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可以加强到</a:t>
            </a:r>
            <a:r>
              <a:rPr lang="zh-CN" altLang="en-US" dirty="0">
                <a:solidFill>
                  <a:srgbClr val="FF0000"/>
                </a:solidFill>
              </a:rPr>
              <a:t>有限生成</a:t>
            </a:r>
            <a:r>
              <a:rPr lang="zh-CN" altLang="en-US" dirty="0"/>
              <a:t>的</a:t>
            </a:r>
            <a:r>
              <a:rPr lang="en-US" altLang="zh-CN" dirty="0"/>
              <a:t>Abel</a:t>
            </a:r>
            <a:r>
              <a:rPr lang="zh-CN" altLang="en-US" dirty="0"/>
              <a:t>群</a:t>
            </a:r>
            <a:endParaRPr lang="en-US" altLang="zh-CN" dirty="0"/>
          </a:p>
          <a:p>
            <a:r>
              <a:rPr lang="zh-CN" altLang="en-US" dirty="0"/>
              <a:t>但不可加强到无限</a:t>
            </a:r>
            <a:r>
              <a:rPr lang="en-US" altLang="zh-CN" dirty="0"/>
              <a:t>Abel</a:t>
            </a:r>
            <a:r>
              <a:rPr lang="zh-CN" altLang="en-US" dirty="0"/>
              <a:t>群</a:t>
            </a:r>
            <a:endParaRPr lang="en-US" altLang="zh-CN" dirty="0"/>
          </a:p>
          <a:p>
            <a:r>
              <a:rPr lang="zh-CN" altLang="en-US" dirty="0"/>
              <a:t>如</a:t>
            </a:r>
            <a:r>
              <a:rPr lang="en-US" altLang="zh-CN" dirty="0"/>
              <a:t>Q</a:t>
            </a:r>
            <a:r>
              <a:rPr lang="zh-CN" altLang="en-US" dirty="0"/>
              <a:t>的加法群</a:t>
            </a:r>
          </a:p>
        </p:txBody>
      </p:sp>
    </p:spTree>
    <p:extLst>
      <p:ext uri="{BB962C8B-B14F-4D97-AF65-F5344CB8AC3E}">
        <p14:creationId xmlns:p14="http://schemas.microsoft.com/office/powerpoint/2010/main" val="1550619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DCC2A100-4E51-2A2E-6FC7-99E8E4C97C4B}"/>
              </a:ext>
            </a:extLst>
          </p:cNvPr>
          <p:cNvSpPr txBox="1"/>
          <p:nvPr/>
        </p:nvSpPr>
        <p:spPr>
          <a:xfrm>
            <a:off x="363985" y="28408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环的概念速览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4266858-3C53-2BC2-FA01-C63224C605C2}"/>
              </a:ext>
            </a:extLst>
          </p:cNvPr>
          <p:cNvSpPr txBox="1"/>
          <p:nvPr/>
        </p:nvSpPr>
        <p:spPr>
          <a:xfrm>
            <a:off x="452761" y="2290439"/>
            <a:ext cx="36359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环</a:t>
            </a:r>
            <a:r>
              <a:rPr lang="en-US" altLang="zh-CN" dirty="0"/>
              <a:t>=</a:t>
            </a:r>
            <a:r>
              <a:rPr lang="zh-CN" altLang="en-US" dirty="0"/>
              <a:t>加法</a:t>
            </a:r>
            <a:r>
              <a:rPr lang="en-US" altLang="zh-CN" dirty="0"/>
              <a:t>Abel</a:t>
            </a:r>
            <a:r>
              <a:rPr lang="zh-CN" altLang="en-US" dirty="0"/>
              <a:t>群</a:t>
            </a:r>
            <a:r>
              <a:rPr lang="en-US" altLang="zh-CN" dirty="0"/>
              <a:t>+</a:t>
            </a:r>
            <a:r>
              <a:rPr lang="zh-CN" altLang="en-US" dirty="0"/>
              <a:t>乘法半群</a:t>
            </a:r>
            <a:r>
              <a:rPr lang="en-US" altLang="zh-CN" dirty="0"/>
              <a:t>+</a:t>
            </a:r>
            <a:r>
              <a:rPr lang="zh-CN" altLang="en-US" dirty="0"/>
              <a:t>分配律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环的前缀加在乘法群上</a:t>
            </a:r>
            <a:endParaRPr lang="en-US" altLang="zh-CN" dirty="0"/>
          </a:p>
          <a:p>
            <a:r>
              <a:rPr lang="zh-CN" altLang="en-US" dirty="0"/>
              <a:t>环的</a:t>
            </a:r>
            <a:r>
              <a:rPr lang="zh-CN" altLang="en-US" dirty="0">
                <a:solidFill>
                  <a:srgbClr val="FF0000"/>
                </a:solidFill>
              </a:rPr>
              <a:t>零元</a:t>
            </a:r>
            <a:r>
              <a:rPr lang="zh-CN" altLang="en-US" dirty="0"/>
              <a:t>指加法</a:t>
            </a:r>
            <a:r>
              <a:rPr lang="en-US" altLang="zh-CN" dirty="0"/>
              <a:t>Abel</a:t>
            </a:r>
            <a:r>
              <a:rPr lang="zh-CN" altLang="en-US" dirty="0"/>
              <a:t>群的单位元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olidFill>
                  <a:srgbClr val="FF0000"/>
                </a:solidFill>
              </a:rPr>
              <a:t>无零因子</a:t>
            </a:r>
            <a:r>
              <a:rPr lang="zh-CN" altLang="en-US" dirty="0"/>
              <a:t>指任意非零元之积非零</a:t>
            </a:r>
            <a:endParaRPr lang="en-US" altLang="zh-CN" dirty="0"/>
          </a:p>
          <a:p>
            <a:r>
              <a:rPr lang="zh-CN" altLang="en-US" dirty="0"/>
              <a:t>整环</a:t>
            </a:r>
            <a:r>
              <a:rPr lang="en-US" altLang="zh-CN" dirty="0"/>
              <a:t>=</a:t>
            </a:r>
            <a:r>
              <a:rPr lang="zh-CN" altLang="en-US" dirty="0"/>
              <a:t>幺环</a:t>
            </a:r>
            <a:r>
              <a:rPr lang="en-US" altLang="zh-CN" dirty="0"/>
              <a:t>+</a:t>
            </a:r>
            <a:r>
              <a:rPr lang="zh-CN" altLang="en-US" dirty="0"/>
              <a:t>无零因子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D08225B-432C-6E3A-482C-F1988BAA77EC}"/>
                  </a:ext>
                </a:extLst>
              </p:cNvPr>
              <p:cNvSpPr txBox="1"/>
              <p:nvPr/>
            </p:nvSpPr>
            <p:spPr>
              <a:xfrm>
                <a:off x="452761" y="958775"/>
                <a:ext cx="172002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集合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及其运算</a:t>
                </a:r>
                <a:endParaRPr lang="en-US" altLang="zh-CN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 :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altLang="zh-CN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 :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altLang="zh-CN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3D08225B-432C-6E3A-482C-F1988BAA7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61" y="958775"/>
                <a:ext cx="1720023" cy="923330"/>
              </a:xfrm>
              <a:prstGeom prst="rect">
                <a:avLst/>
              </a:prstGeom>
              <a:blipFill>
                <a:blip r:embed="rId2"/>
                <a:stretch>
                  <a:fillRect l="-2837" t="-3289" r="-24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0D524A15-3BD9-2FB8-BB0E-8240597FDC97}"/>
              </a:ext>
            </a:extLst>
          </p:cNvPr>
          <p:cNvSpPr txBox="1"/>
          <p:nvPr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C6DAABF-C2C2-B401-BF5D-012372DB9E99}"/>
              </a:ext>
            </a:extLst>
          </p:cNvPr>
          <p:cNvSpPr txBox="1"/>
          <p:nvPr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A6BBCB4-6768-4AA6-B4BD-DEEDE85CFC2C}"/>
                  </a:ext>
                </a:extLst>
              </p:cNvPr>
              <p:cNvSpPr txBox="1"/>
              <p:nvPr/>
            </p:nvSpPr>
            <p:spPr>
              <a:xfrm>
                <a:off x="452761" y="5718089"/>
                <a:ext cx="316932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dirty="0"/>
                  <a:t>了解两个经典环</a:t>
                </a:r>
                <a:endParaRPr lang="en-US" altLang="zh-CN" dirty="0"/>
              </a:p>
              <a:p>
                <a:r>
                  <a:rPr lang="zh-CN" altLang="en-US" dirty="0"/>
                  <a:t>多项式环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zh-CN" altLang="en-US" dirty="0"/>
                  <a:t>和代数整数环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A6BBCB4-6768-4AA6-B4BD-DEEDE85CFC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61" y="5718089"/>
                <a:ext cx="3169328" cy="646331"/>
              </a:xfrm>
              <a:prstGeom prst="rect">
                <a:avLst/>
              </a:prstGeom>
              <a:blipFill>
                <a:blip r:embed="rId3"/>
                <a:stretch>
                  <a:fillRect l="-1538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4E526F5A-E58C-D745-BDD1-583AE3C0E628}"/>
              </a:ext>
            </a:extLst>
          </p:cNvPr>
          <p:cNvSpPr txBox="1"/>
          <p:nvPr/>
        </p:nvSpPr>
        <p:spPr>
          <a:xfrm>
            <a:off x="6791417" y="774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重点一：环的理想理论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A61D16F-EBE2-C1CF-A723-BA09AABB6C2D}"/>
                  </a:ext>
                </a:extLst>
              </p:cNvPr>
              <p:cNvSpPr txBox="1"/>
              <p:nvPr/>
            </p:nvSpPr>
            <p:spPr>
              <a:xfrm>
                <a:off x="7057749" y="1420440"/>
                <a:ext cx="4001416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重要链条</a:t>
                </a:r>
                <a:endParaRPr lang="en-US" altLang="zh-CN" dirty="0"/>
              </a:p>
              <a:p>
                <a:r>
                  <a:rPr lang="en-US" altLang="zh-CN" dirty="0"/>
                  <a:t>Euclid</a:t>
                </a:r>
                <a:r>
                  <a:rPr lang="zh-CN" altLang="en-US" dirty="0"/>
                  <a:t>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zh-CN" altLang="en-US" dirty="0"/>
                  <a:t>主理想整环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唯一</m:t>
                    </m:r>
                  </m:oMath>
                </a14:m>
                <a:r>
                  <a:rPr lang="zh-CN" altLang="en-US" dirty="0"/>
                  <a:t>析因子环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(</a:t>
                </a:r>
                <a:r>
                  <a:rPr lang="zh-CN" altLang="en-US" dirty="0"/>
                  <a:t>交换幺环对理想的商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整环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⟷</m:t>
                    </m:r>
                  </m:oMath>
                </a14:m>
                <a:r>
                  <a:rPr lang="zh-CN" altLang="en-US" dirty="0"/>
                  <a:t>素理想</a:t>
                </a:r>
                <a:endParaRPr lang="en-US" altLang="zh-CN" dirty="0"/>
              </a:p>
              <a:p>
                <a:r>
                  <a:rPr lang="zh-CN" altLang="en-US" dirty="0"/>
                  <a:t>域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⟷</m:t>
                    </m:r>
                  </m:oMath>
                </a14:m>
                <a:r>
                  <a:rPr lang="zh-CN" altLang="en-US" dirty="0"/>
                  <a:t>极大理想</a:t>
                </a:r>
                <a:endParaRPr lang="en-US" altLang="zh-CN" dirty="0"/>
              </a:p>
              <a:p>
                <a:endParaRPr lang="en-US" altLang="zh-CN" dirty="0"/>
              </a:p>
              <a:p>
                <a:r>
                  <a:rPr lang="zh-CN" altLang="en-US" dirty="0"/>
                  <a:t>代数整数环的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素理想分解定理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即代数整数环是</a:t>
                </a:r>
                <a:r>
                  <a:rPr lang="en-US" altLang="zh-CN" dirty="0"/>
                  <a:t>Dedekind</a:t>
                </a:r>
                <a:r>
                  <a:rPr lang="zh-CN" altLang="en-US" dirty="0"/>
                  <a:t>环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A61D16F-EBE2-C1CF-A723-BA09AABB6C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49" y="1420440"/>
                <a:ext cx="4001416" cy="2585323"/>
              </a:xfrm>
              <a:prstGeom prst="rect">
                <a:avLst/>
              </a:prstGeom>
              <a:blipFill>
                <a:blip r:embed="rId4"/>
                <a:stretch>
                  <a:fillRect l="-1372" t="-1179" r="-915" b="-2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DB1DBA94-3774-5500-8D92-DB607EC23973}"/>
              </a:ext>
            </a:extLst>
          </p:cNvPr>
          <p:cNvSpPr txBox="1"/>
          <p:nvPr/>
        </p:nvSpPr>
        <p:spPr>
          <a:xfrm>
            <a:off x="6791417" y="432176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重点二：诺特环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748F39A-B187-67BF-E51D-2ABDCE23CD69}"/>
              </a:ext>
            </a:extLst>
          </p:cNvPr>
          <p:cNvSpPr txBox="1"/>
          <p:nvPr/>
        </p:nvSpPr>
        <p:spPr>
          <a:xfrm>
            <a:off x="6977850" y="4937762"/>
            <a:ext cx="3892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三个等价定义：</a:t>
            </a:r>
            <a:endParaRPr lang="en-US" altLang="zh-CN" dirty="0"/>
          </a:p>
          <a:p>
            <a:r>
              <a:rPr lang="zh-CN" altLang="en-US" dirty="0"/>
              <a:t>升链条件、理想有限生成、极大条件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2FC2404-3C5A-4D0E-33A5-DB6B33C747F1}"/>
              </a:ext>
            </a:extLst>
          </p:cNvPr>
          <p:cNvSpPr txBox="1"/>
          <p:nvPr/>
        </p:nvSpPr>
        <p:spPr>
          <a:xfrm>
            <a:off x="6977850" y="5899225"/>
            <a:ext cx="512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希尔伯特基定理</a:t>
            </a:r>
            <a:r>
              <a:rPr lang="en-US" altLang="zh-CN" dirty="0"/>
              <a:t>:R</a:t>
            </a:r>
            <a:r>
              <a:rPr lang="zh-CN" altLang="en-US" dirty="0"/>
              <a:t>是交换诺特环，则</a:t>
            </a:r>
            <a:r>
              <a:rPr lang="en-US" altLang="zh-CN" dirty="0"/>
              <a:t>R[x]</a:t>
            </a:r>
            <a:r>
              <a:rPr lang="zh-CN" altLang="en-US" dirty="0"/>
              <a:t>是诺特环</a:t>
            </a:r>
          </a:p>
        </p:txBody>
      </p:sp>
    </p:spTree>
    <p:extLst>
      <p:ext uri="{BB962C8B-B14F-4D97-AF65-F5344CB8AC3E}">
        <p14:creationId xmlns:p14="http://schemas.microsoft.com/office/powerpoint/2010/main" val="1668674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5B20D9C2-ACC0-7F92-2655-F7B21B7CCC0D}"/>
              </a:ext>
            </a:extLst>
          </p:cNvPr>
          <p:cNvSpPr txBox="1"/>
          <p:nvPr/>
        </p:nvSpPr>
        <p:spPr>
          <a:xfrm>
            <a:off x="363985" y="284085"/>
            <a:ext cx="2037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域的概念速览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4BA793E-4866-F1DB-FA11-98607C5BC52F}"/>
              </a:ext>
            </a:extLst>
          </p:cNvPr>
          <p:cNvSpPr txBox="1"/>
          <p:nvPr/>
        </p:nvSpPr>
        <p:spPr>
          <a:xfrm>
            <a:off x="604370" y="1260629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域</a:t>
            </a:r>
            <a:r>
              <a:rPr lang="en-US" altLang="zh-CN" dirty="0"/>
              <a:t>=</a:t>
            </a:r>
            <a:r>
              <a:rPr lang="zh-CN" altLang="en-US" dirty="0"/>
              <a:t>整环</a:t>
            </a:r>
            <a:r>
              <a:rPr lang="en-US" altLang="zh-CN" dirty="0"/>
              <a:t>+</a:t>
            </a:r>
            <a:r>
              <a:rPr lang="zh-CN" altLang="en-US" dirty="0"/>
              <a:t>非零元的可逆性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8AA2983-AB2D-9622-E6A3-614BAC1AE596}"/>
                  </a:ext>
                </a:extLst>
              </p:cNvPr>
              <p:cNvSpPr txBox="1"/>
              <p:nvPr/>
            </p:nvSpPr>
            <p:spPr>
              <a:xfrm>
                <a:off x="604370" y="1970843"/>
                <a:ext cx="2727029" cy="944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两个典例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zh-CN" altLang="en-US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(p</a:t>
                </a:r>
                <a:r>
                  <a:rPr lang="zh-CN" altLang="en-US" dirty="0"/>
                  <a:t>为素数</a:t>
                </a:r>
                <a:r>
                  <a:rPr lang="en-US" altLang="zh-CN" dirty="0"/>
                  <a:t>)</a:t>
                </a:r>
              </a:p>
              <a:p>
                <a:r>
                  <a:rPr lang="zh-CN" altLang="en-US" dirty="0"/>
                  <a:t>交换整环可以导出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分式域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8AA2983-AB2D-9622-E6A3-614BAC1AE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70" y="1970843"/>
                <a:ext cx="2727029" cy="944746"/>
              </a:xfrm>
              <a:prstGeom prst="rect">
                <a:avLst/>
              </a:prstGeom>
              <a:blipFill>
                <a:blip r:embed="rId2"/>
                <a:stretch>
                  <a:fillRect l="-1790" t="-3226" r="-1566" b="-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F2DF84E-F40A-D9EA-F415-F992D4B4DED7}"/>
                  </a:ext>
                </a:extLst>
              </p:cNvPr>
              <p:cNvSpPr txBox="1"/>
              <p:nvPr/>
            </p:nvSpPr>
            <p:spPr>
              <a:xfrm>
                <a:off x="604370" y="3746377"/>
                <a:ext cx="4115294" cy="17757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/>
                  <a:t>不包含真子域的域称为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素域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endParaRPr lang="en-US" altLang="zh-CN" dirty="0">
                  <a:solidFill>
                    <a:srgbClr val="FF0000"/>
                  </a:solidFill>
                </a:endParaRPr>
              </a:p>
              <a:p>
                <a:r>
                  <a:rPr lang="zh-CN" altLang="en-US" dirty="0"/>
                  <a:t>任何域都只包含一个素域</a:t>
                </a:r>
                <a:endParaRPr lang="en-US" altLang="zh-CN" dirty="0"/>
              </a:p>
              <a:p>
                <a:r>
                  <a:rPr lang="zh-CN" altLang="en-US" dirty="0"/>
                  <a:t>若此域同构于</a:t>
                </a:r>
                <a:r>
                  <a:rPr lang="en-US" altLang="zh-CN" dirty="0"/>
                  <a:t>Q,</a:t>
                </a:r>
                <a:r>
                  <a:rPr lang="zh-CN" altLang="en-US" dirty="0"/>
                  <a:t>称此域的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特征</a:t>
                </a:r>
                <a:r>
                  <a:rPr lang="zh-CN" altLang="en-US" dirty="0"/>
                  <a:t>为</a:t>
                </a:r>
                <a:r>
                  <a:rPr lang="en-US" altLang="zh-CN" dirty="0"/>
                  <a:t>0</a:t>
                </a:r>
              </a:p>
              <a:p>
                <a:r>
                  <a:rPr lang="zh-CN" altLang="en-US" dirty="0"/>
                  <a:t>若同构于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333333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dirty="0"/>
                  <a:t>(p</a:t>
                </a:r>
                <a:r>
                  <a:rPr lang="zh-CN" altLang="en-US" dirty="0"/>
                  <a:t>为素数</a:t>
                </a:r>
                <a:r>
                  <a:rPr lang="en-US" altLang="zh-CN" dirty="0"/>
                  <a:t>),</a:t>
                </a:r>
                <a:r>
                  <a:rPr lang="zh-CN" altLang="en-US" dirty="0"/>
                  <a:t>称此域的</a:t>
                </a:r>
                <a:r>
                  <a:rPr lang="zh-CN" altLang="en-US" dirty="0">
                    <a:solidFill>
                      <a:schemeClr val="accent2"/>
                    </a:solidFill>
                  </a:rPr>
                  <a:t>特征</a:t>
                </a:r>
                <a:r>
                  <a:rPr lang="zh-CN" altLang="en-US" dirty="0"/>
                  <a:t>为</a:t>
                </a:r>
                <a:r>
                  <a:rPr lang="en-US" altLang="zh-CN" dirty="0"/>
                  <a:t>p</a:t>
                </a:r>
              </a:p>
              <a:p>
                <a:r>
                  <a:rPr lang="zh-CN" altLang="en-US" dirty="0"/>
                  <a:t>并且，特征有且只有以上两种情况</a:t>
                </a: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F2DF84E-F40A-D9EA-F415-F992D4B4DE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70" y="3746377"/>
                <a:ext cx="4115294" cy="1775743"/>
              </a:xfrm>
              <a:prstGeom prst="rect">
                <a:avLst/>
              </a:prstGeom>
              <a:blipFill>
                <a:blip r:embed="rId3"/>
                <a:stretch>
                  <a:fillRect l="-1185" t="-2062" r="-741" b="-4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EBC021EF-C620-FA32-6ED9-BD8BCFD00754}"/>
              </a:ext>
            </a:extLst>
          </p:cNvPr>
          <p:cNvSpPr txBox="1"/>
          <p:nvPr/>
        </p:nvSpPr>
        <p:spPr>
          <a:xfrm>
            <a:off x="6096000" y="73689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重点一：域的扩张理论</a:t>
            </a:r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413FAC-6DC2-D61F-BFC1-9115E321594C}"/>
              </a:ext>
            </a:extLst>
          </p:cNvPr>
          <p:cNvSpPr txBox="1"/>
          <p:nvPr/>
        </p:nvSpPr>
        <p:spPr>
          <a:xfrm>
            <a:off x="6096000" y="3561711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重点二：伽罗瓦理论</a:t>
            </a:r>
            <a:endParaRPr lang="en-US" altLang="zh-CN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030BBF6-4F5E-B4E4-2D2F-81C3E3A88920}"/>
              </a:ext>
            </a:extLst>
          </p:cNvPr>
          <p:cNvSpPr txBox="1"/>
          <p:nvPr/>
        </p:nvSpPr>
        <p:spPr>
          <a:xfrm>
            <a:off x="6341381" y="1312130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代数元与超越元</a:t>
            </a:r>
            <a:endParaRPr lang="en-US" altLang="zh-CN" dirty="0"/>
          </a:p>
          <a:p>
            <a:r>
              <a:rPr lang="zh-CN" altLang="en-US" dirty="0"/>
              <a:t>代数数域是</a:t>
            </a:r>
            <a:r>
              <a:rPr lang="zh-CN" altLang="en-US" dirty="0">
                <a:solidFill>
                  <a:schemeClr val="accent2"/>
                </a:solidFill>
              </a:rPr>
              <a:t>代数闭域</a:t>
            </a:r>
            <a:endParaRPr lang="en-US" altLang="zh-CN" dirty="0">
              <a:solidFill>
                <a:schemeClr val="accent2"/>
              </a:solidFill>
            </a:endParaRPr>
          </a:p>
          <a:p>
            <a:endParaRPr lang="en-US" altLang="zh-CN" dirty="0"/>
          </a:p>
          <a:p>
            <a:r>
              <a:rPr lang="zh-CN" altLang="en-US" dirty="0">
                <a:solidFill>
                  <a:schemeClr val="accent1"/>
                </a:solidFill>
              </a:rPr>
              <a:t>有限扩张</a:t>
            </a:r>
            <a:r>
              <a:rPr lang="zh-CN" altLang="en-US" dirty="0"/>
              <a:t>与</a:t>
            </a:r>
            <a:r>
              <a:rPr lang="zh-CN" altLang="en-US" dirty="0">
                <a:solidFill>
                  <a:schemeClr val="accent1"/>
                </a:solidFill>
              </a:rPr>
              <a:t>单代数扩张</a:t>
            </a:r>
            <a:r>
              <a:rPr lang="zh-CN" altLang="en-US" dirty="0"/>
              <a:t>等价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olidFill>
                  <a:schemeClr val="accent1"/>
                </a:solidFill>
              </a:rPr>
              <a:t>正规扩张</a:t>
            </a:r>
            <a:r>
              <a:rPr lang="zh-CN" altLang="en-US" dirty="0"/>
              <a:t>与</a:t>
            </a:r>
            <a:r>
              <a:rPr lang="zh-CN" altLang="en-US" dirty="0">
                <a:solidFill>
                  <a:schemeClr val="accent1"/>
                </a:solidFill>
              </a:rPr>
              <a:t>分裂域</a:t>
            </a:r>
            <a:r>
              <a:rPr lang="zh-CN" altLang="en-US" dirty="0"/>
              <a:t>的关系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3990DA1-5E7A-5D05-1426-AE72743907AB}"/>
              </a:ext>
            </a:extLst>
          </p:cNvPr>
          <p:cNvSpPr txBox="1"/>
          <p:nvPr/>
        </p:nvSpPr>
        <p:spPr>
          <a:xfrm>
            <a:off x="6341381" y="4136994"/>
            <a:ext cx="361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伽罗瓦扩域</a:t>
            </a:r>
            <a:r>
              <a:rPr lang="zh-CN" altLang="en-US" dirty="0"/>
              <a:t>与</a:t>
            </a:r>
            <a:r>
              <a:rPr lang="zh-CN" altLang="en-US" dirty="0">
                <a:solidFill>
                  <a:schemeClr val="accent1"/>
                </a:solidFill>
              </a:rPr>
              <a:t>伽罗瓦群</a:t>
            </a:r>
            <a:r>
              <a:rPr lang="zh-CN" altLang="en-US" dirty="0"/>
              <a:t>的一一对应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E231B2A1-BCC4-3EE0-9FF1-AF4FF5C85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661" y="4506326"/>
            <a:ext cx="2580929" cy="226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8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1296</Words>
  <Application>Microsoft Office PowerPoint</Application>
  <PresentationFormat>宽屏</PresentationFormat>
  <Paragraphs>188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Helvetica Neue</vt:lpstr>
      <vt:lpstr>等线</vt:lpstr>
      <vt:lpstr>等线 Light</vt:lpstr>
      <vt:lpstr>Arial</vt:lpstr>
      <vt:lpstr>Cambria Math</vt:lpstr>
      <vt:lpstr>Office 主题​​</vt:lpstr>
      <vt:lpstr>抽象代数概述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群论概述</dc:title>
  <dc:creator>Xing Li</dc:creator>
  <cp:lastModifiedBy>Xing Li</cp:lastModifiedBy>
  <cp:revision>8</cp:revision>
  <dcterms:created xsi:type="dcterms:W3CDTF">2022-08-07T00:41:10Z</dcterms:created>
  <dcterms:modified xsi:type="dcterms:W3CDTF">2023-01-12T03:14:08Z</dcterms:modified>
</cp:coreProperties>
</file>