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8958A6-5351-CED6-2CE5-7393B25C15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D187456-A593-9636-1F83-C1F74E875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B732F61-0B51-4B62-E222-3BA13C3C1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594341-BD43-E5EF-C8FE-D9797DB6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50369E-EF37-579C-9469-307E22FAC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9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E76DD7-02FB-D3A7-C4D8-271B7F854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FC0C3AA-75A0-9109-C0D9-7139E8932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D184E0-B1EF-72FA-9930-63361C4E1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619387-E6F1-68E2-FE81-59296BC47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3CDA9F-D26B-12E4-A1DB-3635D6F83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021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7FCC846-C7B8-EF6E-7F16-7300B890C5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2565618-6964-D977-B90E-5C4DB2EA6F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34E9FD-A35A-4BC7-4122-9F7413DD8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4A21A6-68F5-6DC3-68B2-F52A90E75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52C5E3-3A9D-4EA0-3B5F-0AEDBBAFB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13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465D2A-E9E5-56FF-96F3-3F3A64A58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DAD4CD-247B-CD57-54B4-2E378B4C6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7FAFD6-0C12-A56E-FDAB-2A5D3CA42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F39019-BB31-01EE-5D74-A6E8B391F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B4C8ACB-0587-DE1A-7C48-CA276E27A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84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335513-C7D3-1CA6-1B61-51C6DA6E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69EA137-DBD6-634A-09CF-F5EBB8694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1D141D-1C6A-FFCC-7823-EEAFF7E50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FF0FCE-3DE0-F85B-E971-F4D4336C9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8BC45E3-9923-2CE9-B60E-CFFF5D403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06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12C9B6-5E79-D5A6-2558-13C6EBB7D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F951B4-C17A-0DBC-5EFA-43ED06822D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F418913-844B-7D1C-BAEF-F7756C9A1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8E03AA1-56B3-B6AD-9550-9E7BF7D3B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BE5FA8D-BC09-928E-0365-DCDFAB770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0E3228D-CFBF-F621-5479-40590585C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16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49669F-5705-EFCC-2E93-FD0E0C1D4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F78B76-A5E6-F32B-35AE-36D3BEEAF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0E396BF-9AC4-0CBE-D7DC-73407B899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21B03A9-0E4A-335D-9819-B88C9633B0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5A44AA-9AAB-DC0A-EC39-6D2D857239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A2E39CF-2B7D-BDF9-F317-38B5BDE88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D27DC4E-F5FD-873E-6A00-565A7C18D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50B8F7C-C07F-BB79-7F2A-FBA415C34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218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DA9E8C-A65A-C176-0976-642FCFA55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7B5F908-B853-10FF-E195-435DE4682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884ED98-CFC9-99D5-084C-BBCCFFA77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A9A8124-C406-F34B-2BAF-7D28C89A4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143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E0289D6-4D0C-5E07-03EA-639F7FCA6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7BE6D9D-CD94-38A2-4BF1-059600E21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A4F5F49-E54A-4417-A1AC-94702B9B8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26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C64C0E-26A8-2C79-46EC-8886B7B27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A891F25-12A6-BC3D-6AF7-D5A7E0440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5F3950C-864B-63D6-B14F-EEE439813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0DA24AC-D139-C82F-5E07-8D1C467E6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040255D-39B7-8A87-E333-0AB18F05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CD99BED-E774-7CB2-7D16-CA44FABCD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9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8D2D0C-4BB0-CEB5-0030-A3E45DD17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70FA3F8-16E7-BF08-A7D8-1FA9468025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A50163D-F5CF-60BD-30DB-91B68EF17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5013843-9F98-6D9A-8807-E55A269A9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DE4C6FD-9BB5-03FB-F138-577163ABA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DA9669B-8C23-10AA-01A5-F04C355A5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516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FB235D6-827B-5C86-54CA-B308CBAA5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11EC9A3-54EF-F482-844D-FAF2A48FE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7E4B4D-752C-61E0-6560-8792264B59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62619-D473-432E-ACBF-A6C0FC424EDD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854238F-30BC-E95B-0A26-64A3416126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57562B-6EDF-75E5-8753-239B975F66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E679C-951A-4424-AE0C-BACF3814D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8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A74A35-EA60-A819-4F1C-910E0A21EE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群表示论概述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19924FD-EC48-BA30-D7D7-B293E6EF37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建立基本概念体系</a:t>
            </a:r>
          </a:p>
        </p:txBody>
      </p:sp>
    </p:spTree>
    <p:extLst>
      <p:ext uri="{BB962C8B-B14F-4D97-AF65-F5344CB8AC3E}">
        <p14:creationId xmlns:p14="http://schemas.microsoft.com/office/powerpoint/2010/main" val="3401647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87BF6E0-C352-5D07-781B-46330E245618}"/>
              </a:ext>
            </a:extLst>
          </p:cNvPr>
          <p:cNvSpPr txBox="1"/>
          <p:nvPr/>
        </p:nvSpPr>
        <p:spPr>
          <a:xfrm>
            <a:off x="372862" y="31071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基本概念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2F5DBD5-326E-FEB3-CFD5-8A93081DEB95}"/>
              </a:ext>
            </a:extLst>
          </p:cNvPr>
          <p:cNvSpPr txBox="1"/>
          <p:nvPr/>
        </p:nvSpPr>
        <p:spPr>
          <a:xfrm>
            <a:off x="547686" y="1052887"/>
            <a:ext cx="5548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设</a:t>
            </a:r>
            <a:r>
              <a:rPr lang="en-US" altLang="zh-CN" dirty="0"/>
              <a:t>G</a:t>
            </a:r>
            <a:r>
              <a:rPr lang="zh-CN" altLang="en-US" dirty="0"/>
              <a:t>是群，</a:t>
            </a:r>
            <a:r>
              <a:rPr lang="en-US" altLang="zh-CN" dirty="0"/>
              <a:t>V</a:t>
            </a:r>
            <a:r>
              <a:rPr lang="zh-CN" altLang="en-US" dirty="0"/>
              <a:t>是域</a:t>
            </a:r>
            <a:r>
              <a:rPr lang="en-US" altLang="zh-CN" dirty="0"/>
              <a:t>K</a:t>
            </a:r>
            <a:r>
              <a:rPr lang="zh-CN" altLang="en-US" dirty="0"/>
              <a:t>上的非零线性空间，</a:t>
            </a:r>
            <a:endParaRPr lang="en-US" altLang="zh-CN" dirty="0"/>
          </a:p>
          <a:p>
            <a:r>
              <a:rPr lang="en-US" altLang="zh-CN" dirty="0"/>
              <a:t>V</a:t>
            </a:r>
            <a:r>
              <a:rPr lang="zh-CN" altLang="en-US" dirty="0"/>
              <a:t>上所有</a:t>
            </a:r>
            <a:r>
              <a:rPr lang="zh-CN" altLang="en-US" dirty="0">
                <a:solidFill>
                  <a:srgbClr val="FF0000"/>
                </a:solidFill>
              </a:rPr>
              <a:t>可逆线性变换</a:t>
            </a:r>
            <a:r>
              <a:rPr lang="zh-CN" altLang="en-US" dirty="0"/>
              <a:t>组成的乘法群记为</a:t>
            </a:r>
            <a:r>
              <a:rPr lang="en-US" altLang="zh-CN" dirty="0"/>
              <a:t>GL(V)</a:t>
            </a:r>
            <a:r>
              <a:rPr lang="zh-CN" altLang="en-US" dirty="0"/>
              <a:t>，</a:t>
            </a:r>
            <a:endParaRPr lang="en-US" altLang="zh-CN" dirty="0"/>
          </a:p>
          <a:p>
            <a:r>
              <a:rPr lang="zh-CN" altLang="en-US" dirty="0"/>
              <a:t>则把</a:t>
            </a:r>
            <a:r>
              <a:rPr lang="en-US" altLang="zh-CN" dirty="0"/>
              <a:t>G</a:t>
            </a:r>
            <a:r>
              <a:rPr lang="zh-CN" altLang="en-US" dirty="0"/>
              <a:t>到</a:t>
            </a:r>
            <a:r>
              <a:rPr lang="en-US" altLang="zh-CN" dirty="0"/>
              <a:t>GL(V)</a:t>
            </a:r>
            <a:r>
              <a:rPr lang="zh-CN" altLang="en-US" dirty="0"/>
              <a:t>的一个群同态称为</a:t>
            </a:r>
            <a:r>
              <a:rPr lang="en-US" altLang="zh-CN" dirty="0">
                <a:solidFill>
                  <a:srgbClr val="FF0000"/>
                </a:solidFill>
              </a:rPr>
              <a:t>G</a:t>
            </a:r>
            <a:r>
              <a:rPr lang="zh-CN" altLang="en-US" dirty="0">
                <a:solidFill>
                  <a:srgbClr val="FF0000"/>
                </a:solidFill>
              </a:rPr>
              <a:t>在</a:t>
            </a:r>
            <a:r>
              <a:rPr lang="en-US" altLang="zh-CN" dirty="0">
                <a:solidFill>
                  <a:srgbClr val="FF0000"/>
                </a:solidFill>
              </a:rPr>
              <a:t>K</a:t>
            </a:r>
            <a:r>
              <a:rPr lang="zh-CN" altLang="en-US" dirty="0">
                <a:solidFill>
                  <a:srgbClr val="FF0000"/>
                </a:solidFill>
              </a:rPr>
              <a:t>上的一个表示</a:t>
            </a:r>
            <a:r>
              <a:rPr lang="zh-CN" altLang="en-US" dirty="0"/>
              <a:t>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3663497-90FC-FFE9-6A7E-E7E79C628299}"/>
                  </a:ext>
                </a:extLst>
              </p:cNvPr>
              <p:cNvSpPr txBox="1"/>
              <p:nvPr/>
            </p:nvSpPr>
            <p:spPr>
              <a:xfrm>
                <a:off x="547686" y="2450237"/>
                <a:ext cx="5658921" cy="2585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由线性空间的基本性质可知，若</a:t>
                </a:r>
                <a:r>
                  <a:rPr lang="en-US" altLang="zh-CN" dirty="0"/>
                  <a:t>V</a:t>
                </a:r>
                <a:r>
                  <a:rPr lang="zh-CN" altLang="en-US" dirty="0"/>
                  <a:t>是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维线性空间</a:t>
                </a:r>
                <a:endParaRPr lang="en-US" altLang="zh-CN" dirty="0"/>
              </a:p>
              <a:p>
                <a:r>
                  <a:rPr lang="zh-CN" altLang="en-US" dirty="0"/>
                  <a:t>则</a:t>
                </a:r>
                <a:r>
                  <a:rPr lang="en-US" altLang="zh-CN" dirty="0"/>
                  <a:t>GL(V)</a:t>
                </a:r>
                <a:r>
                  <a:rPr lang="zh-CN" altLang="en-US" dirty="0"/>
                  <a:t>与一般线性群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是同构的，</a:t>
                </a:r>
                <a:endParaRPr lang="en-US" altLang="zh-CN" dirty="0"/>
              </a:p>
              <a:p>
                <a:r>
                  <a:rPr lang="zh-CN" altLang="en-US" dirty="0">
                    <a:solidFill>
                      <a:srgbClr val="FF0000"/>
                    </a:solidFill>
                  </a:rPr>
                  <a:t>所以研究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G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在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K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上的表示，相当于研究群同态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在域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上的两个表示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，若它们次数相等，</a:t>
                </a:r>
                <a:endParaRPr lang="en-US" altLang="zh-CN" dirty="0"/>
              </a:p>
              <a:p>
                <a:r>
                  <a:rPr lang="zh-CN" altLang="en-US" dirty="0"/>
                  <a:t>且存在域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上的一个可逆矩阵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，使得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𝑆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∀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则称这两个表示是</a:t>
                </a:r>
                <a:r>
                  <a:rPr lang="zh-CN" altLang="en-US">
                    <a:solidFill>
                      <a:srgbClr val="FF0000"/>
                    </a:solidFill>
                  </a:rPr>
                  <a:t>等价的</a:t>
                </a:r>
                <a:r>
                  <a:rPr lang="zh-CN" altLang="en-US"/>
                  <a:t>，</a:t>
                </a:r>
                <a:r>
                  <a:rPr lang="zh-CN" altLang="en-US" dirty="0"/>
                  <a:t>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3663497-90FC-FFE9-6A7E-E7E79C6282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86" y="2450237"/>
                <a:ext cx="5658921" cy="2585323"/>
              </a:xfrm>
              <a:prstGeom prst="rect">
                <a:avLst/>
              </a:prstGeom>
              <a:blipFill>
                <a:blip r:embed="rId2"/>
                <a:stretch>
                  <a:fillRect l="-970" t="-1415" r="-216" b="-28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196F817B-669A-4720-F5AD-E386184E529D}"/>
              </a:ext>
            </a:extLst>
          </p:cNvPr>
          <p:cNvSpPr txBox="1"/>
          <p:nvPr/>
        </p:nvSpPr>
        <p:spPr>
          <a:xfrm>
            <a:off x="547686" y="5775027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群表示简单来说就是，群运算与矩阵进行</a:t>
            </a:r>
            <a:r>
              <a:rPr lang="zh-CN" altLang="en-US" dirty="0">
                <a:solidFill>
                  <a:srgbClr val="FF0000"/>
                </a:solidFill>
              </a:rPr>
              <a:t>保持群运算的对应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/>
              <a:t>区分不同表示有两个关键点：维数</a:t>
            </a:r>
            <a:r>
              <a:rPr lang="en-US" altLang="zh-CN" dirty="0"/>
              <a:t>n</a:t>
            </a:r>
            <a:r>
              <a:rPr lang="zh-CN" altLang="en-US" dirty="0"/>
              <a:t>和域</a:t>
            </a:r>
            <a:r>
              <a:rPr lang="en-US" altLang="zh-CN" dirty="0"/>
              <a:t>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514B8CFD-0AF1-59DF-C6E8-BA42591B6392}"/>
                  </a:ext>
                </a:extLst>
              </p:cNvPr>
              <p:cNvSpPr txBox="1"/>
              <p:nvPr/>
            </p:nvSpPr>
            <p:spPr>
              <a:xfrm>
                <a:off x="6604986" y="572329"/>
                <a:ext cx="5843266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是群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的一个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表示，</a:t>
                </a:r>
                <a:r>
                  <a:rPr lang="en-US" altLang="zh-CN" dirty="0"/>
                  <a:t>U</a:t>
                </a:r>
                <a:r>
                  <a:rPr lang="zh-CN" altLang="en-US" dirty="0"/>
                  <a:t>是</a:t>
                </a:r>
                <a:r>
                  <a:rPr lang="en-US" altLang="zh-CN" dirty="0"/>
                  <a:t>V</a:t>
                </a:r>
                <a:r>
                  <a:rPr lang="zh-CN" altLang="en-US" dirty="0"/>
                  <a:t>的一个子空间，且</a:t>
                </a:r>
                <a:endParaRPr lang="en-US" altLang="zh-CN" dirty="0"/>
              </a:p>
              <a:p>
                <a:r>
                  <a:rPr lang="zh-CN" altLang="en-US" dirty="0"/>
                  <a:t>对所有的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都有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则称</a:t>
                </a:r>
                <a:r>
                  <a:rPr lang="en-US" altLang="zh-CN" dirty="0"/>
                  <a:t>U</a:t>
                </a:r>
                <a:r>
                  <a:rPr lang="zh-CN" altLang="en-US" dirty="0"/>
                  <a:t>是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表示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的不变子空间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由不变子空间诱导出的限制表示称为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的子表示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{0}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V</a:t>
                </a:r>
                <a:r>
                  <a:rPr lang="zh-CN" altLang="en-US" dirty="0"/>
                  <a:t>称为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平凡不变子空间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借助线性空间的运算可以导出各种表示，如表示的直和</a:t>
                </a:r>
                <a:endParaRPr lang="en-US" altLang="zh-CN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514B8CFD-0AF1-59DF-C6E8-BA42591B6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986" y="572329"/>
                <a:ext cx="5843266" cy="2308324"/>
              </a:xfrm>
              <a:prstGeom prst="rect">
                <a:avLst/>
              </a:prstGeom>
              <a:blipFill>
                <a:blip r:embed="rId3"/>
                <a:stretch>
                  <a:fillRect l="-834" t="-1583" b="-31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78935935-C2F7-33AE-E770-33CE62237571}"/>
              </a:ext>
            </a:extLst>
          </p:cNvPr>
          <p:cNvSpPr txBox="1"/>
          <p:nvPr/>
        </p:nvSpPr>
        <p:spPr>
          <a:xfrm>
            <a:off x="6604986" y="3429000"/>
            <a:ext cx="549381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只有平凡不变子空间的表示称为</a:t>
            </a:r>
            <a:r>
              <a:rPr lang="zh-CN" altLang="en-US" dirty="0">
                <a:solidFill>
                  <a:schemeClr val="accent2"/>
                </a:solidFill>
              </a:rPr>
              <a:t>不可约表示</a:t>
            </a:r>
            <a:endParaRPr lang="en-US" altLang="zh-CN" dirty="0">
              <a:solidFill>
                <a:schemeClr val="accent2"/>
              </a:solidFill>
            </a:endParaRPr>
          </a:p>
          <a:p>
            <a:r>
              <a:rPr lang="zh-CN" altLang="en-US" dirty="0">
                <a:solidFill>
                  <a:schemeClr val="accent1"/>
                </a:solidFill>
              </a:rPr>
              <a:t>不变子空间</a:t>
            </a:r>
            <a:r>
              <a:rPr lang="zh-CN" altLang="en-US" dirty="0"/>
              <a:t>都有</a:t>
            </a:r>
            <a:r>
              <a:rPr lang="zh-CN" altLang="en-US" dirty="0">
                <a:solidFill>
                  <a:schemeClr val="accent1"/>
                </a:solidFill>
              </a:rPr>
              <a:t>不变补空间</a:t>
            </a:r>
            <a:r>
              <a:rPr lang="zh-CN" altLang="en-US" dirty="0"/>
              <a:t>的表示称为</a:t>
            </a:r>
            <a:r>
              <a:rPr lang="zh-CN" altLang="en-US" dirty="0">
                <a:solidFill>
                  <a:schemeClr val="accent2"/>
                </a:solidFill>
              </a:rPr>
              <a:t>完全可约表示</a:t>
            </a:r>
            <a:endParaRPr lang="en-US" altLang="zh-CN" dirty="0">
              <a:solidFill>
                <a:schemeClr val="accent2"/>
              </a:solidFill>
            </a:endParaRPr>
          </a:p>
          <a:p>
            <a:pPr algn="ctr"/>
            <a:r>
              <a:rPr lang="zh-CN" altLang="en-US" sz="1200" dirty="0"/>
              <a:t>不可约表示是完全可约表示，且后者范围更大</a:t>
            </a:r>
            <a:endParaRPr lang="en-US" altLang="zh-CN" sz="1600" dirty="0"/>
          </a:p>
          <a:p>
            <a:pPr algn="ctr"/>
            <a:endParaRPr lang="en-US" altLang="zh-CN" sz="1200" dirty="0"/>
          </a:p>
          <a:p>
            <a:r>
              <a:rPr lang="zh-CN" altLang="en-US" dirty="0"/>
              <a:t>核心定理：</a:t>
            </a:r>
            <a:endParaRPr lang="en-US" altLang="zh-CN" dirty="0"/>
          </a:p>
          <a:p>
            <a:r>
              <a:rPr lang="en-US" altLang="zh-CN" dirty="0"/>
              <a:t>(1)</a:t>
            </a:r>
            <a:r>
              <a:rPr lang="zh-CN" altLang="en-US" dirty="0"/>
              <a:t>域</a:t>
            </a:r>
            <a:r>
              <a:rPr lang="en-US" altLang="zh-CN" dirty="0"/>
              <a:t>K</a:t>
            </a:r>
            <a:r>
              <a:rPr lang="zh-CN" altLang="en-US" dirty="0"/>
              <a:t>的特征不能整除</a:t>
            </a:r>
            <a:r>
              <a:rPr lang="en-US" altLang="zh-CN" dirty="0"/>
              <a:t>|G|</a:t>
            </a:r>
            <a:r>
              <a:rPr lang="zh-CN" altLang="en-US" dirty="0"/>
              <a:t>的表示都是完全可约的。</a:t>
            </a:r>
            <a:endParaRPr lang="en-US" altLang="zh-CN" dirty="0"/>
          </a:p>
          <a:p>
            <a:r>
              <a:rPr lang="en-US" altLang="zh-CN" dirty="0"/>
              <a:t>(2)</a:t>
            </a:r>
            <a:r>
              <a:rPr lang="zh-CN" altLang="en-US" dirty="0"/>
              <a:t>有限群的有限维完全可约表示一定可以分解为</a:t>
            </a:r>
            <a:endParaRPr lang="en-US" altLang="zh-CN" dirty="0"/>
          </a:p>
          <a:p>
            <a:r>
              <a:rPr lang="zh-CN" altLang="en-US" dirty="0"/>
              <a:t>多个不可约子表示的直和。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ECC7482-CFB7-CCB6-E4FC-6DE6BFC4616B}"/>
              </a:ext>
            </a:extLst>
          </p:cNvPr>
          <p:cNvSpPr txBox="1"/>
          <p:nvPr/>
        </p:nvSpPr>
        <p:spPr>
          <a:xfrm>
            <a:off x="7643674" y="5775027"/>
            <a:ext cx="295465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所以接下来，我们只讨论</a:t>
            </a:r>
            <a:endParaRPr lang="en-US" altLang="zh-CN" dirty="0"/>
          </a:p>
          <a:p>
            <a:pPr algn="ctr"/>
            <a:r>
              <a:rPr lang="zh-CN" altLang="en-US" dirty="0">
                <a:solidFill>
                  <a:schemeClr val="accent2"/>
                </a:solidFill>
              </a:rPr>
              <a:t>有限群</a:t>
            </a:r>
            <a:r>
              <a:rPr lang="zh-CN" altLang="en-US" dirty="0"/>
              <a:t>的</a:t>
            </a:r>
            <a:r>
              <a:rPr lang="zh-CN" altLang="en-US" dirty="0">
                <a:solidFill>
                  <a:schemeClr val="accent2"/>
                </a:solidFill>
              </a:rPr>
              <a:t>有限维</a:t>
            </a:r>
            <a:r>
              <a:rPr lang="zh-CN" altLang="en-US" dirty="0"/>
              <a:t>不可约表示</a:t>
            </a:r>
            <a:endParaRPr lang="en-US" altLang="zh-CN" dirty="0"/>
          </a:p>
          <a:p>
            <a:pPr algn="ctr"/>
            <a:r>
              <a:rPr lang="zh-CN" altLang="en-US" sz="1400" dirty="0"/>
              <a:t>但主线讨论的是无限群的表示</a:t>
            </a:r>
          </a:p>
        </p:txBody>
      </p:sp>
    </p:spTree>
    <p:extLst>
      <p:ext uri="{BB962C8B-B14F-4D97-AF65-F5344CB8AC3E}">
        <p14:creationId xmlns:p14="http://schemas.microsoft.com/office/powerpoint/2010/main" val="3446265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FA2286E-50D6-BD38-0FC0-18A538354C66}"/>
              </a:ext>
            </a:extLst>
          </p:cNvPr>
          <p:cNvSpPr txBox="1"/>
          <p:nvPr/>
        </p:nvSpPr>
        <p:spPr>
          <a:xfrm>
            <a:off x="399495" y="284086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几个典型的表示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F844CAB-1B68-11C7-F67C-3218C7701EA4}"/>
              </a:ext>
            </a:extLst>
          </p:cNvPr>
          <p:cNvSpPr txBox="1"/>
          <p:nvPr/>
        </p:nvSpPr>
        <p:spPr>
          <a:xfrm>
            <a:off x="707272" y="2050742"/>
            <a:ext cx="440857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交换群情况最简单：</a:t>
            </a:r>
            <a:endParaRPr lang="en-US" altLang="zh-CN" dirty="0"/>
          </a:p>
          <a:p>
            <a:r>
              <a:rPr lang="en-US" altLang="zh-CN" dirty="0"/>
              <a:t>Abel</a:t>
            </a:r>
            <a:r>
              <a:rPr lang="zh-CN" altLang="en-US" dirty="0"/>
              <a:t>群</a:t>
            </a:r>
            <a:r>
              <a:rPr lang="en-US" altLang="zh-CN" dirty="0"/>
              <a:t>G</a:t>
            </a:r>
            <a:r>
              <a:rPr lang="zh-CN" altLang="en-US" dirty="0"/>
              <a:t>恰好有</a:t>
            </a:r>
            <a:r>
              <a:rPr lang="en-US" altLang="zh-CN" dirty="0"/>
              <a:t>| G |</a:t>
            </a:r>
            <a:r>
              <a:rPr lang="zh-CN" altLang="en-US" dirty="0"/>
              <a:t>个一次不可约复表示。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sz="1200" dirty="0"/>
              <a:t>此时实际是群</a:t>
            </a:r>
            <a:r>
              <a:rPr lang="en-US" altLang="zh-CN" sz="1200" dirty="0"/>
              <a:t>G</a:t>
            </a:r>
            <a:r>
              <a:rPr lang="zh-CN" altLang="en-US" sz="1200" dirty="0"/>
              <a:t>到复数域</a:t>
            </a:r>
            <a:r>
              <a:rPr lang="en-US" altLang="zh-CN" sz="1200" dirty="0"/>
              <a:t>C</a:t>
            </a:r>
            <a:r>
              <a:rPr lang="zh-CN" altLang="en-US" sz="1200" dirty="0"/>
              <a:t>的群同态</a:t>
            </a:r>
            <a:endParaRPr lang="en-US" altLang="zh-CN" sz="1200" dirty="0"/>
          </a:p>
          <a:p>
            <a:r>
              <a:rPr lang="zh-CN" altLang="en-US" sz="1200" dirty="0"/>
              <a:t>选择单位根来构造即可得到所求</a:t>
            </a:r>
            <a:endParaRPr lang="en-US" altLang="zh-CN" sz="12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9A1D463-9337-6696-988C-E12D9E83826C}"/>
              </a:ext>
            </a:extLst>
          </p:cNvPr>
          <p:cNvSpPr txBox="1"/>
          <p:nvPr/>
        </p:nvSpPr>
        <p:spPr>
          <a:xfrm>
            <a:off x="707272" y="976544"/>
            <a:ext cx="5506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为了深刻体会表示论，我们先研究</a:t>
            </a:r>
            <a:r>
              <a:rPr lang="zh-CN" altLang="en-US" dirty="0">
                <a:solidFill>
                  <a:schemeClr val="accent2"/>
                </a:solidFill>
              </a:rPr>
              <a:t>复数域</a:t>
            </a:r>
            <a:r>
              <a:rPr lang="en-US" altLang="zh-CN" dirty="0">
                <a:solidFill>
                  <a:schemeClr val="accent2"/>
                </a:solidFill>
              </a:rPr>
              <a:t>C</a:t>
            </a:r>
            <a:r>
              <a:rPr lang="zh-CN" altLang="en-US" dirty="0">
                <a:solidFill>
                  <a:schemeClr val="accent2"/>
                </a:solidFill>
              </a:rPr>
              <a:t>上的表示</a:t>
            </a:r>
            <a:endParaRPr lang="en-US" altLang="zh-CN" dirty="0">
              <a:solidFill>
                <a:schemeClr val="accent2"/>
              </a:solidFill>
            </a:endParaRPr>
          </a:p>
          <a:p>
            <a:r>
              <a:rPr lang="zh-CN" altLang="en-US" dirty="0"/>
              <a:t>此时</a:t>
            </a:r>
            <a:r>
              <a:rPr lang="zh-CN" altLang="en-US" dirty="0">
                <a:solidFill>
                  <a:schemeClr val="accent2"/>
                </a:solidFill>
              </a:rPr>
              <a:t>表示必是完全可约的</a:t>
            </a:r>
            <a:r>
              <a:rPr lang="zh-CN" altLang="en-US" dirty="0"/>
              <a:t>，因此只研究不可约表示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C3C7D68-0E4A-8883-2790-414FA7E8435F}"/>
                  </a:ext>
                </a:extLst>
              </p:cNvPr>
              <p:cNvSpPr txBox="1"/>
              <p:nvPr/>
            </p:nvSpPr>
            <p:spPr>
              <a:xfrm>
                <a:off x="707272" y="3771271"/>
                <a:ext cx="5040419" cy="32964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置换群的表示：</a:t>
                </a:r>
                <a:endParaRPr lang="en-US" altLang="zh-CN" dirty="0"/>
              </a:p>
              <a:p>
                <a:r>
                  <a:rPr lang="zh-CN" altLang="en-US" dirty="0"/>
                  <a:t>对任意置换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=(</m:t>
                    </m:r>
                    <m:m>
                      <m:mPr>
                        <m:mcs>
                          <m:mc>
                            <m:mcPr>
                              <m:count m:val="3"/>
                              <m:mcJc m:val="center"/>
                            </m:mcPr>
                          </m:mc>
                        </m:mcs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mr>
                    </m:m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构造一个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zh-CN" altLang="en-US" dirty="0"/>
                  <a:t>矩阵，使得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为</m:t>
                    </m:r>
                  </m:oMath>
                </a14:m>
                <a:r>
                  <a:rPr lang="en-US" altLang="zh-CN" dirty="0"/>
                  <a:t>1</a:t>
                </a:r>
                <a:r>
                  <a:rPr lang="zh-CN" altLang="en-US" dirty="0"/>
                  <a:t>，其余地方为零</a:t>
                </a:r>
                <a:endParaRPr lang="en-US" altLang="zh-CN" dirty="0"/>
              </a:p>
              <a:p>
                <a:r>
                  <a:rPr lang="zh-CN" altLang="en-US" dirty="0"/>
                  <a:t>由此可从得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到一个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维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置换表示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endParaRPr lang="en-US" altLang="zh-CN" dirty="0"/>
              </a:p>
              <a:p>
                <a:r>
                  <a:rPr lang="zh-CN" altLang="en-US" dirty="0"/>
                  <a:t>例如，对于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的</m:t>
                    </m:r>
                  </m:oMath>
                </a14:m>
                <a:r>
                  <a:rPr lang="en-US" altLang="zh-CN" dirty="0"/>
                  <a:t>(12)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(123)</a:t>
                </a:r>
                <a:r>
                  <a:rPr lang="zh-CN" altLang="en-US" dirty="0"/>
                  <a:t>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0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d>
                        </m:e>
                      </m:d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US" altLang="zh-CN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e>
                      </m:d>
                      <m:r>
                        <a:rPr lang="en-US" altLang="zh-CN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C3C7D68-0E4A-8883-2790-414FA7E84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272" y="3771271"/>
                <a:ext cx="5040419" cy="3296480"/>
              </a:xfrm>
              <a:prstGeom prst="rect">
                <a:avLst/>
              </a:prstGeom>
              <a:blipFill>
                <a:blip r:embed="rId2"/>
                <a:stretch>
                  <a:fillRect l="-967" t="-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9410F73-F142-4331-ACB0-0119CE55B101}"/>
                  </a:ext>
                </a:extLst>
              </p:cNvPr>
              <p:cNvSpPr txBox="1"/>
              <p:nvPr/>
            </p:nvSpPr>
            <p:spPr>
              <a:xfrm>
                <a:off x="6818050" y="745751"/>
                <a:ext cx="5160772" cy="8535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对于</m:t>
                    </m:r>
                  </m:oMath>
                </a14:m>
                <a:r>
                  <a:rPr lang="en-US" altLang="zh-CN" dirty="0"/>
                  <a:t>n</a:t>
                </a:r>
                <a:r>
                  <a:rPr lang="zh-CN" altLang="en-US" dirty="0"/>
                  <a:t>阶群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的一个元素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，可以通过左平移运算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𝑔h</m:t>
                    </m:r>
                  </m:oMath>
                </a14:m>
                <a:r>
                  <a:rPr lang="zh-CN" altLang="en-US" dirty="0"/>
                  <a:t>，使得与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的元素对应，</a:t>
                </a:r>
                <a:endParaRPr lang="en-US" altLang="zh-CN" dirty="0"/>
              </a:p>
              <a:p>
                <a:r>
                  <a:rPr lang="zh-CN" altLang="en-US" dirty="0"/>
                  <a:t>从而有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的群同态，由此可以得到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的一个表示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9410F73-F142-4331-ACB0-0119CE55B1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050" y="745751"/>
                <a:ext cx="5160772" cy="853567"/>
              </a:xfrm>
              <a:prstGeom prst="rect">
                <a:avLst/>
              </a:prstGeom>
              <a:blipFill>
                <a:blip r:embed="rId3"/>
                <a:stretch>
                  <a:fillRect l="-2715" t="-9286" r="-2243" b="-16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FA773C3E-6519-2946-7649-91813F81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050" y="1599318"/>
            <a:ext cx="2024696" cy="18974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5A97213C-4FC4-E35D-277E-5D308FB8A1D4}"/>
                  </a:ext>
                </a:extLst>
              </p:cNvPr>
              <p:cNvSpPr txBox="1"/>
              <p:nvPr/>
            </p:nvSpPr>
            <p:spPr>
              <a:xfrm>
                <a:off x="9081856" y="1926454"/>
                <a:ext cx="226446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这个表示为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dirty="0"/>
                      <m:t>G</m:t>
                    </m:r>
                    <m:r>
                      <m:rPr>
                        <m:nor/>
                      </m:rPr>
                      <a:rPr lang="zh-CN" altLang="en-US" dirty="0"/>
                      <m:t>到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m:rPr>
                        <m:nor/>
                      </m:rPr>
                      <a:rPr lang="zh-CN" altLang="en-US" dirty="0"/>
                      <m:t>的群同态</m:t>
                    </m:r>
                  </m:oMath>
                </a14:m>
                <a:r>
                  <a:rPr lang="zh-CN" altLang="en-US" dirty="0"/>
                  <a:t>与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的置换</m:t>
                    </m:r>
                  </m:oMath>
                </a14:m>
                <a:r>
                  <a:rPr lang="zh-CN" altLang="en-US" dirty="0"/>
                  <a:t>表示的复合</a:t>
                </a:r>
                <a:endParaRPr lang="en-US" altLang="zh-CN" dirty="0"/>
              </a:p>
              <a:p>
                <a:r>
                  <a:rPr lang="zh-CN" altLang="en-US" dirty="0"/>
                  <a:t>称其为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正则表示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5A97213C-4FC4-E35D-277E-5D308FB8A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856" y="1926454"/>
                <a:ext cx="2264466" cy="1200329"/>
              </a:xfrm>
              <a:prstGeom prst="rect">
                <a:avLst/>
              </a:prstGeom>
              <a:blipFill>
                <a:blip r:embed="rId5"/>
                <a:stretch>
                  <a:fillRect l="-2426" t="-2538" r="-1887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89F5AD92-364C-3161-AECA-10C93733DF46}"/>
                  </a:ext>
                </a:extLst>
              </p:cNvPr>
              <p:cNvSpPr txBox="1"/>
              <p:nvPr/>
            </p:nvSpPr>
            <p:spPr>
              <a:xfrm>
                <a:off x="6818050" y="3731218"/>
                <a:ext cx="4570482" cy="16271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对于此表示，我们还可以的到它的表示空间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={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可以证明它是域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上的一个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维线性空间。</a:t>
                </a:r>
                <a:endParaRPr lang="en-US" altLang="zh-CN" dirty="0"/>
              </a:p>
              <a:p>
                <a:r>
                  <a:rPr lang="zh-CN" altLang="en-US" dirty="0"/>
                  <a:t>如果带上群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的乘法，其还是一个环。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89F5AD92-364C-3161-AECA-10C93733D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050" y="3731218"/>
                <a:ext cx="4570482" cy="1627112"/>
              </a:xfrm>
              <a:prstGeom prst="rect">
                <a:avLst/>
              </a:prstGeom>
              <a:blipFill>
                <a:blip r:embed="rId6"/>
                <a:stretch>
                  <a:fillRect l="-1067" t="-1873" r="-533" b="-48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F4D7BA66-C90D-51DF-C363-5EBDCC092598}"/>
              </a:ext>
            </a:extLst>
          </p:cNvPr>
          <p:cNvSpPr txBox="1"/>
          <p:nvPr/>
        </p:nvSpPr>
        <p:spPr>
          <a:xfrm>
            <a:off x="7371029" y="5789083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对有限非</a:t>
            </a:r>
            <a:r>
              <a:rPr lang="en-US" altLang="zh-CN" dirty="0"/>
              <a:t>Abel</a:t>
            </a:r>
            <a:r>
              <a:rPr lang="zh-CN" altLang="en-US" dirty="0"/>
              <a:t>群表示的问题</a:t>
            </a:r>
            <a:endParaRPr lang="en-US" altLang="zh-CN" dirty="0"/>
          </a:p>
          <a:p>
            <a:r>
              <a:rPr lang="zh-CN" altLang="en-US" dirty="0"/>
              <a:t>所有的不可约表示在哪？维数又是多少？</a:t>
            </a:r>
          </a:p>
        </p:txBody>
      </p:sp>
    </p:spTree>
    <p:extLst>
      <p:ext uri="{BB962C8B-B14F-4D97-AF65-F5344CB8AC3E}">
        <p14:creationId xmlns:p14="http://schemas.microsoft.com/office/powerpoint/2010/main" val="2185955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6BDE1385-7803-D062-77E1-298B1A816D56}"/>
                  </a:ext>
                </a:extLst>
              </p:cNvPr>
              <p:cNvSpPr txBox="1"/>
              <p:nvPr/>
            </p:nvSpPr>
            <p:spPr>
              <a:xfrm>
                <a:off x="514905" y="1038688"/>
                <a:ext cx="5376793" cy="53728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上线性空间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加一些性质，从而定义代数</a:t>
                </a:r>
                <a:endParaRPr lang="en-US" altLang="zh-CN" dirty="0"/>
              </a:p>
              <a:p>
                <a:r>
                  <a:rPr lang="zh-CN" altLang="en-US" dirty="0"/>
                  <a:t>代数也可以定义表示，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𝐾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r>
                  <a:rPr lang="zh-CN" altLang="en-US" dirty="0"/>
                  <a:t>是一个代数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在域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上的表示可以一一对应为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𝐾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  <m:r>
                      <a:rPr lang="zh-CN" altLang="en-US" i="1">
                        <a:latin typeface="Cambria Math" panose="02040503050406030204" pitchFamily="18" charset="0"/>
                      </a:rPr>
                      <m:t>的</m:t>
                    </m:r>
                  </m:oMath>
                </a14:m>
                <a:r>
                  <a:rPr lang="zh-CN" altLang="en-US" dirty="0"/>
                  <a:t>表示</a:t>
                </a:r>
                <a:endParaRPr lang="en-US" altLang="zh-CN" dirty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𝐾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r>
                  <a:rPr lang="zh-CN" altLang="en-US" dirty="0"/>
                  <a:t>是一个环，可以定义不可约左模的分解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于是研究群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在域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上的不可约表示分解，</a:t>
                </a:r>
                <a:endParaRPr lang="en-US" altLang="zh-CN" dirty="0"/>
              </a:p>
              <a:p>
                <a:r>
                  <a:rPr lang="zh-CN" altLang="en-US" dirty="0"/>
                  <a:t>相当于研究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𝐾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d>
                  </m:oMath>
                </a14:m>
                <a:r>
                  <a:rPr lang="zh-CN" altLang="en-US" dirty="0"/>
                  <a:t>的左模分解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sz="1200" dirty="0"/>
                  <a:t>具体参考</a:t>
                </a:r>
                <a:r>
                  <a:rPr lang="en-US" altLang="zh-CN" sz="1200" dirty="0"/>
                  <a:t>《</a:t>
                </a:r>
                <a:r>
                  <a:rPr lang="zh-CN" altLang="en-US" sz="1200" dirty="0"/>
                  <a:t>群表示论</a:t>
                </a:r>
                <a:r>
                  <a:rPr lang="en-US" altLang="zh-CN" sz="1200" dirty="0"/>
                  <a:t>(</a:t>
                </a:r>
                <a:r>
                  <a:rPr lang="zh-CN" altLang="en-US" sz="1200" dirty="0"/>
                  <a:t>丘维声</a:t>
                </a:r>
                <a:r>
                  <a:rPr lang="en-US" altLang="zh-CN" sz="1200" dirty="0"/>
                  <a:t>)》P41-P73</a:t>
                </a:r>
              </a:p>
              <a:p>
                <a:r>
                  <a:rPr lang="zh-CN" altLang="en-US" sz="1200" dirty="0"/>
                  <a:t>以上准备都是为了得到以下定理</a:t>
                </a:r>
                <a:endParaRPr lang="en-US" altLang="zh-CN" sz="1200" dirty="0"/>
              </a:p>
              <a:p>
                <a:r>
                  <a:rPr lang="zh-CN" altLang="en-US" sz="1200" dirty="0"/>
                  <a:t>而此定理只为读者理解表示论，因为其与主线关系不大，故不做深入讨论</a:t>
                </a:r>
                <a:endParaRPr lang="en-US" altLang="zh-CN" sz="1200" dirty="0"/>
              </a:p>
              <a:p>
                <a:endParaRPr lang="en-US" altLang="zh-CN" sz="1200" dirty="0"/>
              </a:p>
              <a:p>
                <a:endParaRPr lang="en-US" altLang="zh-CN" sz="1200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dirty="0">
                    <a:solidFill>
                      <a:schemeClr val="accent2"/>
                    </a:solidFill>
                    <a:latin typeface="等线" panose="020F0502020204030204"/>
                    <a:ea typeface="等线" panose="02010600030101010101" pitchFamily="2" charset="-122"/>
                  </a:rPr>
                  <a:t>定理</a:t>
                </a:r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,…,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是有限群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G</a:t>
                </a: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在特征不能整除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|G|</a:t>
                </a: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代数闭域</a:t>
                </a:r>
                <a:r>
                  <a:rPr lang="en-US" altLang="zh-CN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K</a:t>
                </a:r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上的所有不等价的不可约表示，则</a:t>
                </a:r>
                <a:endParaRPr lang="en-US" altLang="zh-CN" dirty="0">
                  <a:solidFill>
                    <a:prstClr val="black"/>
                  </a:solidFill>
                  <a:latin typeface="等线" panose="020F0502020204030204"/>
                  <a:ea typeface="等线" panose="02010600030101010101" pitchFamily="2" charset="-122"/>
                </a:endParaRP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+mn-cs"/>
                            </a:rPr>
                            <m:t>𝐺</m:t>
                          </m:r>
                        </m:e>
                      </m:d>
                      <m:r>
                        <a:rPr kumimoji="0" lang="en-US" altLang="zh-CN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等线" panose="02010600030101010101" pitchFamily="2" charset="-122"/>
                          <a:cs typeface="+mn-cs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+mn-cs"/>
                            </a:rPr>
                            <m:t>𝑖</m:t>
                          </m:r>
                          <m: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+mn-cs"/>
                            </a:rPr>
                            <m:t>𝑠</m:t>
                          </m:r>
                        </m:sup>
                        <m:e>
                          <m:r>
                            <a:rPr kumimoji="0" lang="en-US" altLang="zh-CN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+mn-cs"/>
                            </a:rPr>
                            <m:t>(</m:t>
                          </m:r>
                          <m:func>
                            <m:funcPr>
                              <m:ctrlPr>
                                <a:rPr kumimoji="0" lang="en-US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+mn-cs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en-US" altLang="zh-CN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+mn-cs"/>
                                </a:rPr>
                                <m:t>deg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func>
                          <m:sSup>
                            <m:sSupPr>
                              <m:ctrlPr>
                                <a:rPr kumimoji="0" lang="en-US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+mn-cs"/>
                                </a:rPr>
                                <m:t>)</m:t>
                              </m:r>
                            </m:e>
                            <m:sup>
                              <m:r>
                                <a:rPr kumimoji="0" lang="en-US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  <a:p>
                <a:pPr lvl="0">
                  <a:defRPr/>
                </a:pPr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其中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altLang="zh-CN" sz="1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+mn-cs"/>
                          </a:rPr>
                          <m:t>deg</m:t>
                        </m:r>
                      </m:fName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func>
                  </m:oMath>
                </a14:m>
                <a:r>
                  <a:rPr lang="zh-CN" altLang="en-US" dirty="0">
                    <a:solidFill>
                      <a:prstClr val="black"/>
                    </a:solidFill>
                  </a:rPr>
                  <a:t>是表示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zh-CN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的维数</a:t>
                </a:r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，</a:t>
                </a:r>
                <a:r>
                  <a:rPr lang="en-US" altLang="zh-CN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s</a:t>
                </a:r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为</a:t>
                </a:r>
                <a:r>
                  <a:rPr lang="en-US" altLang="zh-CN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G</a:t>
                </a:r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中共轭类的个数</a:t>
                </a: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6BDE1385-7803-D062-77E1-298B1A816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905" y="1038688"/>
                <a:ext cx="5376793" cy="5372881"/>
              </a:xfrm>
              <a:prstGeom prst="rect">
                <a:avLst/>
              </a:prstGeom>
              <a:blipFill>
                <a:blip r:embed="rId2"/>
                <a:stretch>
                  <a:fillRect l="-907" t="-567" r="-454" b="-7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CBBC6F71-3046-48F2-41B9-E1CC2FBCC0A9}"/>
              </a:ext>
            </a:extLst>
          </p:cNvPr>
          <p:cNvSpPr txBox="1"/>
          <p:nvPr/>
        </p:nvSpPr>
        <p:spPr>
          <a:xfrm>
            <a:off x="307541" y="41722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表示论的理解其一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BD1392D-5B20-D05B-7BA1-EF62AF4ED096}"/>
                  </a:ext>
                </a:extLst>
              </p:cNvPr>
              <p:cNvSpPr txBox="1"/>
              <p:nvPr/>
            </p:nvSpPr>
            <p:spPr>
              <a:xfrm>
                <a:off x="6356413" y="648057"/>
                <a:ext cx="4801314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例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r>
                  <a:rPr lang="zh-CN" altLang="en-US" dirty="0"/>
                  <a:t>对于交换群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的每个元素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，均有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h𝑔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因此交换群的每个元素自己组成一个共轭类，</a:t>
                </a:r>
                <a:endParaRPr lang="en-US" altLang="zh-CN" dirty="0"/>
              </a:p>
              <a:p>
                <a:r>
                  <a:rPr lang="zh-CN" altLang="en-US" dirty="0"/>
                  <a:t>所以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有</a:t>
                </a:r>
                <a:r>
                  <a:rPr lang="en-US" altLang="zh-CN" dirty="0"/>
                  <a:t>|G|</a:t>
                </a:r>
                <a:r>
                  <a:rPr lang="zh-CN" altLang="en-US" dirty="0"/>
                  <a:t>个不等价的不可约表示。</a:t>
                </a:r>
                <a:endParaRPr lang="en-US" altLang="zh-CN" dirty="0"/>
              </a:p>
              <a:p>
                <a:pPr algn="ctr"/>
                <a:r>
                  <a:rPr lang="zh-CN" altLang="en-US" sz="1200" dirty="0"/>
                  <a:t>这与之前的结论一致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BD1392D-5B20-D05B-7BA1-EF62AF4ED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6413" y="648057"/>
                <a:ext cx="4801314" cy="1384995"/>
              </a:xfrm>
              <a:prstGeom prst="rect">
                <a:avLst/>
              </a:prstGeom>
              <a:blipFill>
                <a:blip r:embed="rId3"/>
                <a:stretch>
                  <a:fillRect l="-1144" t="-2193" r="-508" b="-21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48D5A30-E540-6073-A366-BE7DC839CF7E}"/>
                  </a:ext>
                </a:extLst>
              </p:cNvPr>
              <p:cNvSpPr txBox="1"/>
              <p:nvPr/>
            </p:nvSpPr>
            <p:spPr>
              <a:xfrm>
                <a:off x="6356413" y="2450237"/>
                <a:ext cx="3595856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例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dirty="0"/>
                  <a:t>的共轭类有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个</a:t>
                </a:r>
                <a:endParaRPr lang="en-US" altLang="zh-CN" dirty="0"/>
              </a:p>
              <a:p>
                <a:r>
                  <a:rPr lang="en-US" altLang="zh-CN" dirty="0"/>
                  <a:t>{(1)}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{(12),(13),(23)}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{(123),(132)}</a:t>
                </a:r>
              </a:p>
              <a:p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=6=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dirty="0"/>
                  <a:t>有三个不可约表示</a:t>
                </a:r>
                <a:endParaRPr lang="en-US" altLang="zh-CN" dirty="0"/>
              </a:p>
              <a:p>
                <a:r>
                  <a:rPr lang="zh-CN" altLang="en-US" dirty="0"/>
                  <a:t>且次数分别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、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、</a:t>
                </a:r>
                <a:r>
                  <a:rPr lang="en-US" altLang="zh-CN" dirty="0"/>
                  <a:t>2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48D5A30-E540-6073-A366-BE7DC839C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6413" y="2450237"/>
                <a:ext cx="3595856" cy="1754326"/>
              </a:xfrm>
              <a:prstGeom prst="rect">
                <a:avLst/>
              </a:prstGeom>
              <a:blipFill>
                <a:blip r:embed="rId4"/>
                <a:stretch>
                  <a:fillRect l="-1525" t="-2083" r="-847" b="-4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40E3B30-C7F7-E092-2AFD-6A303F969B3B}"/>
                  </a:ext>
                </a:extLst>
              </p:cNvPr>
              <p:cNvSpPr txBox="1"/>
              <p:nvPr/>
            </p:nvSpPr>
            <p:spPr>
              <a:xfrm>
                <a:off x="6356413" y="4621748"/>
                <a:ext cx="5867440" cy="11612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例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r>
                  <a:rPr lang="zh-CN" altLang="en-US" dirty="0"/>
                  <a:t>有限群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的一次表示，与商群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`</m:t>
                        </m:r>
                      </m:sup>
                    </m:sSup>
                  </m:oMath>
                </a14:m>
                <a:r>
                  <a:rPr lang="zh-CN" altLang="en-US" dirty="0"/>
                  <a:t>的一次表示对应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`</m:t>
                        </m:r>
                      </m:sup>
                    </m:sSup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zh-CN" altLang="en-US" dirty="0"/>
                  <a:t>的换位子群，两者通过表示的分解和提升完成转化</a:t>
                </a:r>
                <a:endParaRPr lang="en-US" altLang="zh-CN" dirty="0"/>
              </a:p>
              <a:p>
                <a:pPr algn="ctr"/>
                <a:r>
                  <a:rPr lang="zh-CN" altLang="en-US" sz="1200" dirty="0"/>
                  <a:t>通过两个群的自然同态来体会吧，反正也不是重点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40E3B30-C7F7-E092-2AFD-6A303F969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6413" y="4621748"/>
                <a:ext cx="5867440" cy="1161215"/>
              </a:xfrm>
              <a:prstGeom prst="rect">
                <a:avLst/>
              </a:prstGeom>
              <a:blipFill>
                <a:blip r:embed="rId5"/>
                <a:stretch>
                  <a:fillRect l="-936" t="-2618" r="-104" b="-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4779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66DB9F9-90B7-93BD-6606-A3905D2E379F}"/>
              </a:ext>
            </a:extLst>
          </p:cNvPr>
          <p:cNvSpPr txBox="1"/>
          <p:nvPr/>
        </p:nvSpPr>
        <p:spPr>
          <a:xfrm>
            <a:off x="363985" y="292963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群表示的特征标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8975FF0-5BED-EF24-132D-769839E853DC}"/>
                  </a:ext>
                </a:extLst>
              </p:cNvPr>
              <p:cNvSpPr txBox="1"/>
              <p:nvPr/>
            </p:nvSpPr>
            <p:spPr>
              <a:xfrm>
                <a:off x="506027" y="948434"/>
                <a:ext cx="3134191" cy="1502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的一个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维表示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𝐺𝐿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定义函数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⟼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为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表示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>
                    <a:solidFill>
                      <a:schemeClr val="accent2"/>
                    </a:solidFill>
                  </a:rPr>
                  <a:t>提供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特征标</a:t>
                </a:r>
                <a:r>
                  <a:rPr lang="zh-CN" altLang="en-US" dirty="0"/>
                  <a:t>。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8975FF0-5BED-EF24-132D-769839E853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027" y="948434"/>
                <a:ext cx="3134191" cy="1502014"/>
              </a:xfrm>
              <a:prstGeom prst="rect">
                <a:avLst/>
              </a:prstGeom>
              <a:blipFill>
                <a:blip r:embed="rId2"/>
                <a:stretch>
                  <a:fillRect l="-1556" t="-2439" r="-1362" b="-5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4B7ECB55-2607-450C-39CA-B0CCA4ABF91F}"/>
              </a:ext>
            </a:extLst>
          </p:cNvPr>
          <p:cNvSpPr txBox="1"/>
          <p:nvPr/>
        </p:nvSpPr>
        <p:spPr>
          <a:xfrm>
            <a:off x="506027" y="409589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基本性质：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FE175DA-A5DC-304F-8DD8-6E4B5456C9E2}"/>
                  </a:ext>
                </a:extLst>
              </p:cNvPr>
              <p:cNvSpPr txBox="1"/>
              <p:nvPr/>
            </p:nvSpPr>
            <p:spPr>
              <a:xfrm>
                <a:off x="506027" y="2650831"/>
                <a:ext cx="388632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到域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的映射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称为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G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上的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K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值函数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r>
                  <a:rPr lang="zh-CN" altLang="en-US" dirty="0"/>
                  <a:t>若此映射还满足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𝑔𝑎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∀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则称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是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上的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类函数</a:t>
                </a:r>
                <a:r>
                  <a:rPr lang="zh-CN" altLang="en-US" dirty="0"/>
                  <a:t>。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FE175DA-A5DC-304F-8DD8-6E4B5456C9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027" y="2650831"/>
                <a:ext cx="3886320" cy="1200329"/>
              </a:xfrm>
              <a:prstGeom prst="rect">
                <a:avLst/>
              </a:prstGeom>
              <a:blipFill>
                <a:blip r:embed="rId3"/>
                <a:stretch>
                  <a:fillRect l="-1254" t="-3046" r="-940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3BC4FCA9-BE14-2472-5608-3B82107E38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91" y="4467814"/>
            <a:ext cx="3668655" cy="74269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0DEB5C4-CFA2-79C4-F34B-D1999114D2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27" y="5252960"/>
            <a:ext cx="3886320" cy="19307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BE477CF4-DDEF-92CD-05AB-2641F9FF26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47" y="5488481"/>
            <a:ext cx="4261113" cy="107655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17B34BEA-C2FD-AF09-5B82-DF1ADA0891E3}"/>
              </a:ext>
            </a:extLst>
          </p:cNvPr>
          <p:cNvSpPr txBox="1"/>
          <p:nvPr/>
        </p:nvSpPr>
        <p:spPr>
          <a:xfrm>
            <a:off x="2506497" y="6103371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/>
              <a:t>只是一些特征标运算</a:t>
            </a:r>
            <a:endParaRPr lang="en-US" altLang="zh-CN" sz="1200" dirty="0"/>
          </a:p>
          <a:p>
            <a:pPr algn="ctr"/>
            <a:r>
              <a:rPr lang="zh-CN" altLang="en-US" sz="1200" dirty="0"/>
              <a:t>与表示特性的对应而已</a:t>
            </a:r>
            <a:endParaRPr lang="en-US" altLang="zh-CN" sz="1200" dirty="0"/>
          </a:p>
          <a:p>
            <a:pPr algn="ctr"/>
            <a:r>
              <a:rPr lang="zh-CN" altLang="en-US" sz="1200" dirty="0"/>
              <a:t>用来体会特征标的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328353F3-EC8D-6006-DF5A-4F61CB4ACA71}"/>
                  </a:ext>
                </a:extLst>
              </p:cNvPr>
              <p:cNvSpPr txBox="1"/>
              <p:nvPr/>
            </p:nvSpPr>
            <p:spPr>
              <a:xfrm>
                <a:off x="5157925" y="514930"/>
                <a:ext cx="6932347" cy="4914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特征标的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正交特性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endParaRPr lang="en-US" altLang="zh-CN" dirty="0">
                  <a:solidFill>
                    <a:schemeClr val="accent2"/>
                  </a:solidFill>
                </a:endParaRPr>
              </a:p>
              <a:p>
                <a:r>
                  <a:rPr lang="zh-CN" altLang="en-US" dirty="0"/>
                  <a:t>定理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：设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是有限群，</a:t>
                </a:r>
                <a:r>
                  <a:rPr lang="en-US" altLang="zh-CN" dirty="0">
                    <a:solidFill>
                      <a:prstClr val="black"/>
                    </a:solidFill>
                    <a:ea typeface="等线" panose="02010600030101010101" pitchFamily="2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,…,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的全部不等价不可约复表示，</a:t>
                </a:r>
                <a:endParaRPr lang="en-US" altLang="zh-CN" dirty="0"/>
              </a:p>
              <a:p>
                <a:r>
                  <a:rPr lang="zh-CN" altLang="en-US" dirty="0"/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𝜌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等线" panose="02010600030101010101" pitchFamily="2" charset="-122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dirty="0"/>
                  <a:t>提供的特征标记为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dirty="0"/>
                  <a:t>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den>
                    </m:f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acc>
                          <m:accPr>
                            <m:chr m:val="̅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acc>
                      </m:e>
                    </m:nary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≠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e>
                        </m:eqArr>
                      </m:e>
                    </m:d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以上述方式定义内积，则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的所有不等价不可约复特征标，</a:t>
                </a:r>
                <a:endParaRPr lang="en-US" altLang="zh-CN" dirty="0"/>
              </a:p>
              <a:p>
                <a:r>
                  <a:rPr lang="zh-CN" altLang="en-US" dirty="0"/>
                  <a:t>是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上的复值类函数空间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的标准正交基。</a:t>
                </a:r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上的任意一个有限维复表示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等线" panose="02010600030101010101" pitchFamily="2" charset="-122"/>
                      </a:rPr>
                      <m:t>𝜌</m:t>
                    </m:r>
                  </m:oMath>
                </a14:m>
                <a:r>
                  <a:rPr lang="zh-CN" altLang="en-US" dirty="0"/>
                  <a:t>，其不可约表示的直和分解为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altLang="zh-CN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zh-CN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  <m:r>
                        <a:rPr lang="en-US" altLang="zh-CN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  <m:r>
                        <a:rPr lang="en-US" altLang="zh-CN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⨁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对应地我们可以得到，其导出的特征标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zh-CN" altLang="en-US" dirty="0"/>
                  <a:t>的分解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  <m:r>
                        <a:rPr lang="en-US" altLang="zh-CN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于是我们可以像向量一样地来计算内积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sSub>
                          <m:sSubPr>
                            <m:ctrlPr>
                              <a:rPr lang="en-US" altLang="zh-CN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故，有限群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的复表示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dirty="0"/>
                  <a:t>不可约当且仅当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𝜌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dirty="0"/>
                  <a:t>=1</a:t>
                </a: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328353F3-EC8D-6006-DF5A-4F61CB4ACA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7925" y="514930"/>
                <a:ext cx="6932347" cy="4914551"/>
              </a:xfrm>
              <a:prstGeom prst="rect">
                <a:avLst/>
              </a:prstGeom>
              <a:blipFill>
                <a:blip r:embed="rId7"/>
                <a:stretch>
                  <a:fillRect l="-704" t="-620" b="-4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7933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4164CE4-9DA3-8C68-107B-11C2A5616E46}"/>
              </a:ext>
            </a:extLst>
          </p:cNvPr>
          <p:cNvSpPr txBox="1"/>
          <p:nvPr/>
        </p:nvSpPr>
        <p:spPr>
          <a:xfrm>
            <a:off x="289786" y="30181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表示论的理解其二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41D3DFD-E65F-5760-9A42-8F15EC689E60}"/>
                  </a:ext>
                </a:extLst>
              </p:cNvPr>
              <p:cNvSpPr txBox="1"/>
              <p:nvPr/>
            </p:nvSpPr>
            <p:spPr>
              <a:xfrm>
                <a:off x="683580" y="985421"/>
                <a:ext cx="6898042" cy="39815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在域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上的表示</a:t>
                </a:r>
                <a:endParaRPr lang="en-US" altLang="zh-CN" dirty="0"/>
              </a:p>
              <a:p>
                <a:r>
                  <a:rPr lang="zh-CN" altLang="en-US" dirty="0"/>
                  <a:t>目前我们着眼于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有限群</a:t>
                </a:r>
                <a:r>
                  <a:rPr lang="zh-CN" altLang="en-US" dirty="0"/>
                  <a:t>的有限维表示</a:t>
                </a:r>
                <a:endParaRPr lang="en-US" altLang="zh-CN" dirty="0"/>
              </a:p>
              <a:p>
                <a:r>
                  <a:rPr lang="zh-CN" altLang="en-US" dirty="0"/>
                  <a:t>值得注意的是无限维表示与有限维表示行为一致。</a:t>
                </a:r>
                <a:r>
                  <a:rPr lang="zh-CN" altLang="en-US" sz="1000" dirty="0"/>
                  <a:t>参考</a:t>
                </a:r>
                <a:r>
                  <a:rPr lang="en-US" altLang="zh-CN" sz="1000" dirty="0"/>
                  <a:t>《</a:t>
                </a:r>
                <a:r>
                  <a:rPr lang="zh-CN" altLang="en-US" sz="1000" dirty="0"/>
                  <a:t>群表示论</a:t>
                </a:r>
                <a:r>
                  <a:rPr lang="en-US" altLang="zh-CN" sz="1000" dirty="0"/>
                  <a:t>》P168-P174</a:t>
                </a:r>
                <a:endParaRPr lang="en-US" altLang="zh-CN" dirty="0"/>
              </a:p>
              <a:p>
                <a:r>
                  <a:rPr lang="zh-CN" altLang="en-US" dirty="0"/>
                  <a:t>但另一个限制是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域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K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的特征整除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|G|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有以上两个限制的表示，我们了解地十分清楚</a:t>
                </a:r>
                <a:endParaRPr lang="en-US" altLang="zh-CN" dirty="0"/>
              </a:p>
              <a:p>
                <a:r>
                  <a:rPr lang="zh-CN" altLang="en-US" dirty="0"/>
                  <a:t>首先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不可约表示的个数</a:t>
                </a:r>
                <a:r>
                  <a:rPr lang="zh-CN" altLang="en-US" dirty="0"/>
                  <a:t>是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的共轭类个数</a:t>
                </a:r>
                <a:r>
                  <a:rPr lang="en-US" altLang="zh-CN" dirty="0"/>
                  <a:t>s</a:t>
                </a:r>
              </a:p>
              <a:p>
                <a:r>
                  <a:rPr lang="zh-CN" altLang="en-US" dirty="0">
                    <a:solidFill>
                      <a:schemeClr val="accent2"/>
                    </a:solidFill>
                  </a:rPr>
                  <a:t>一次不可约表示</a:t>
                </a:r>
                <a:r>
                  <a:rPr lang="zh-CN" altLang="en-US" dirty="0"/>
                  <a:t>通过商群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`</m:t>
                        </m:r>
                      </m:sup>
                    </m:sSup>
                  </m:oMath>
                </a14:m>
                <a:r>
                  <a:rPr lang="zh-CN" altLang="en-US" dirty="0"/>
                  <a:t>中一次表示提升得到</a:t>
                </a:r>
                <a:endParaRPr lang="en-US" altLang="zh-CN" dirty="0"/>
              </a:p>
              <a:p>
                <a:r>
                  <a:rPr lang="zh-CN" altLang="en-US" dirty="0"/>
                  <a:t>其它通过特征标来推导，维数通过公式导出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我们把这类表示称为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常表示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r>
                  <a:rPr lang="zh-CN" altLang="en-US" dirty="0"/>
                  <a:t>若域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的特征不整除</a:t>
                </a:r>
                <a:r>
                  <a:rPr lang="en-US" altLang="zh-CN" dirty="0"/>
                  <a:t>|G|</a:t>
                </a:r>
                <a:r>
                  <a:rPr lang="zh-CN" altLang="en-US" dirty="0"/>
                  <a:t>，则称为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模表示</a:t>
                </a:r>
                <a:r>
                  <a:rPr lang="en-US" altLang="zh-CN" sz="1100" dirty="0"/>
                  <a:t>(</a:t>
                </a:r>
                <a:r>
                  <a:rPr lang="en-US" altLang="zh-CN" sz="1100" b="0" i="0" dirty="0">
                    <a:solidFill>
                      <a:srgbClr val="333333"/>
                    </a:solidFill>
                    <a:effectLst/>
                    <a:latin typeface="Arial" panose="020B0604020202020204" pitchFamily="34" charset="0"/>
                  </a:rPr>
                  <a:t>modular representation</a:t>
                </a:r>
                <a:r>
                  <a:rPr lang="en-US" altLang="zh-CN" sz="1100" dirty="0"/>
                  <a:t>)</a:t>
                </a:r>
              </a:p>
              <a:p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此类表示的研究比较分散，我们就不讨论了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  <a:p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有兴趣的读者可以参考</a:t>
                </a:r>
                <a:r>
                  <a:rPr lang="en-US" altLang="zh-CN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《</a:t>
                </a:r>
                <a:r>
                  <a:rPr lang="zh-CN" altLang="en-US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有限群表示论</a:t>
                </a:r>
                <a:r>
                  <a:rPr lang="en-US" altLang="zh-CN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》P155-P195</a:t>
                </a:r>
                <a:endParaRPr lang="zh-CN" altLang="en-US" sz="11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41D3DFD-E65F-5760-9A42-8F15EC689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80" y="985421"/>
                <a:ext cx="6898042" cy="3981539"/>
              </a:xfrm>
              <a:prstGeom prst="rect">
                <a:avLst/>
              </a:prstGeom>
              <a:blipFill>
                <a:blip r:embed="rId2"/>
                <a:stretch>
                  <a:fillRect l="-707" t="-919" b="-1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AC2AECB5-F0F6-48FA-19A6-F0BFF15766BA}"/>
              </a:ext>
            </a:extLst>
          </p:cNvPr>
          <p:cNvSpPr txBox="1"/>
          <p:nvPr/>
        </p:nvSpPr>
        <p:spPr>
          <a:xfrm>
            <a:off x="683580" y="5272414"/>
            <a:ext cx="59057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若群</a:t>
            </a:r>
            <a:r>
              <a:rPr lang="en-US" altLang="zh-CN" dirty="0"/>
              <a:t>G</a:t>
            </a:r>
            <a:r>
              <a:rPr lang="zh-CN" altLang="en-US" dirty="0"/>
              <a:t>在域</a:t>
            </a:r>
            <a:r>
              <a:rPr lang="en-US" altLang="zh-CN" dirty="0"/>
              <a:t>K</a:t>
            </a:r>
            <a:r>
              <a:rPr lang="zh-CN" altLang="en-US" dirty="0"/>
              <a:t>上的不可约表示，在</a:t>
            </a:r>
            <a:r>
              <a:rPr lang="en-US" altLang="zh-CN" dirty="0"/>
              <a:t>K</a:t>
            </a:r>
            <a:r>
              <a:rPr lang="zh-CN" altLang="en-US" dirty="0"/>
              <a:t>的任意扩域上也不可约</a:t>
            </a:r>
            <a:endParaRPr lang="en-US" altLang="zh-CN" dirty="0"/>
          </a:p>
          <a:p>
            <a:r>
              <a:rPr lang="zh-CN" altLang="en-US" dirty="0"/>
              <a:t>则称此表示为</a:t>
            </a:r>
            <a:r>
              <a:rPr lang="zh-CN" altLang="en-US" dirty="0">
                <a:solidFill>
                  <a:schemeClr val="accent2"/>
                </a:solidFill>
              </a:rPr>
              <a:t>绝对不可约表示</a:t>
            </a:r>
            <a:endParaRPr lang="en-US" altLang="zh-CN" dirty="0">
              <a:solidFill>
                <a:schemeClr val="accent2"/>
              </a:solidFill>
            </a:endParaRPr>
          </a:p>
          <a:p>
            <a:endParaRPr lang="en-US" altLang="zh-CN" dirty="0"/>
          </a:p>
          <a:p>
            <a:r>
              <a:rPr lang="zh-CN" altLang="en-US" dirty="0"/>
              <a:t>定理：若域</a:t>
            </a:r>
            <a:r>
              <a:rPr lang="en-US" altLang="zh-CN" dirty="0"/>
              <a:t>K</a:t>
            </a:r>
            <a:r>
              <a:rPr lang="zh-CN" altLang="en-US" dirty="0"/>
              <a:t>包含复数域</a:t>
            </a:r>
            <a:r>
              <a:rPr lang="en-US" altLang="zh-CN" dirty="0"/>
              <a:t>C</a:t>
            </a:r>
            <a:r>
              <a:rPr lang="zh-CN" altLang="en-US" dirty="0"/>
              <a:t>的</a:t>
            </a:r>
            <a:r>
              <a:rPr lang="en-US" altLang="zh-CN" dirty="0"/>
              <a:t>|G|</a:t>
            </a:r>
            <a:r>
              <a:rPr lang="zh-CN" altLang="en-US" dirty="0"/>
              <a:t>次单位根，则</a:t>
            </a:r>
            <a:endParaRPr lang="en-US" altLang="zh-CN" dirty="0"/>
          </a:p>
          <a:p>
            <a:r>
              <a:rPr lang="en-US" altLang="zh-CN" dirty="0"/>
              <a:t>G</a:t>
            </a:r>
            <a:r>
              <a:rPr lang="zh-CN" altLang="en-US" dirty="0"/>
              <a:t>在</a:t>
            </a:r>
            <a:r>
              <a:rPr lang="en-US" altLang="zh-CN" dirty="0"/>
              <a:t>K</a:t>
            </a:r>
            <a:r>
              <a:rPr lang="zh-CN" altLang="en-US" dirty="0"/>
              <a:t>上的每个不可约表示都是绝对不可约的。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864F296-32EB-A5F6-F47E-B3EDF6C3350D}"/>
              </a:ext>
            </a:extLst>
          </p:cNvPr>
          <p:cNvSpPr txBox="1"/>
          <p:nvPr/>
        </p:nvSpPr>
        <p:spPr>
          <a:xfrm>
            <a:off x="3835154" y="5734079"/>
            <a:ext cx="37353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绝对不可约表示的研究较少，一般作为一个条件使用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4EAB8CD-F1EC-D9DF-B2B5-365B0C429052}"/>
              </a:ext>
            </a:extLst>
          </p:cNvPr>
          <p:cNvSpPr txBox="1"/>
          <p:nvPr/>
        </p:nvSpPr>
        <p:spPr>
          <a:xfrm>
            <a:off x="7842947" y="5687912"/>
            <a:ext cx="41889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无限群的表示论的一般性研究可以参考</a:t>
            </a:r>
          </a:p>
          <a:p>
            <a:r>
              <a:rPr lang="en-US" altLang="zh-CN" dirty="0"/>
              <a:t>《</a:t>
            </a:r>
            <a:r>
              <a:rPr lang="zh-CN" altLang="en-US" dirty="0"/>
              <a:t>群表示论</a:t>
            </a:r>
            <a:r>
              <a:rPr lang="en-US" altLang="zh-CN" dirty="0"/>
              <a:t>》P175-P366</a:t>
            </a:r>
            <a:r>
              <a:rPr lang="zh-CN" altLang="en-US" dirty="0"/>
              <a:t>近</a:t>
            </a:r>
            <a:r>
              <a:rPr lang="en-US" altLang="zh-CN" dirty="0"/>
              <a:t>200</a:t>
            </a:r>
            <a:r>
              <a:rPr lang="zh-CN" altLang="en-US" dirty="0"/>
              <a:t>页的内容</a:t>
            </a:r>
            <a:endParaRPr lang="en-US" altLang="zh-CN" dirty="0"/>
          </a:p>
          <a:p>
            <a:pPr algn="ctr"/>
            <a:r>
              <a:rPr lang="zh-CN" altLang="en-US" sz="1400" dirty="0"/>
              <a:t>当然其与我们主线的关系不大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3703BEA-F27F-6468-2C1F-1DA2D320710D}"/>
                  </a:ext>
                </a:extLst>
              </p:cNvPr>
              <p:cNvSpPr txBox="1"/>
              <p:nvPr/>
            </p:nvSpPr>
            <p:spPr>
              <a:xfrm>
                <a:off x="8001366" y="985421"/>
                <a:ext cx="409298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抓重点：</a:t>
                </a:r>
                <a:endParaRPr lang="en-US" altLang="zh-CN" dirty="0"/>
              </a:p>
              <a:p>
                <a:r>
                  <a:rPr lang="zh-CN" altLang="en-US" dirty="0"/>
                  <a:t>表示等价地视为群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到群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的同态</a:t>
                </a:r>
                <a:endParaRPr lang="en-US" altLang="zh-CN" dirty="0"/>
              </a:p>
              <a:p>
                <a:r>
                  <a:rPr lang="zh-CN" altLang="en-US" dirty="0"/>
                  <a:t>表示的重要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参数</a:t>
                </a:r>
                <a:r>
                  <a:rPr lang="zh-CN" altLang="en-US" dirty="0"/>
                  <a:t>：群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是否有限、域</a:t>
                </a:r>
                <a:r>
                  <a:rPr lang="en-US" altLang="zh-CN" dirty="0"/>
                  <a:t>K</a:t>
                </a:r>
              </a:p>
              <a:p>
                <a:r>
                  <a:rPr lang="zh-CN" altLang="en-US" dirty="0"/>
                  <a:t>及其特征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、表示的维数</a:t>
                </a:r>
                <a:r>
                  <a:rPr lang="en-US" altLang="zh-CN" dirty="0"/>
                  <a:t>n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3703BEA-F27F-6468-2C1F-1DA2D32071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366" y="985421"/>
                <a:ext cx="4092980" cy="1200329"/>
              </a:xfrm>
              <a:prstGeom prst="rect">
                <a:avLst/>
              </a:prstGeom>
              <a:blipFill>
                <a:blip r:embed="rId3"/>
                <a:stretch>
                  <a:fillRect l="-1341" t="-3046" r="-745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4831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1485</Words>
  <Application>Microsoft Office PowerPoint</Application>
  <PresentationFormat>宽屏</PresentationFormat>
  <Paragraphs>158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等线</vt:lpstr>
      <vt:lpstr>等线 Light</vt:lpstr>
      <vt:lpstr>Arial</vt:lpstr>
      <vt:lpstr>Cambria Math</vt:lpstr>
      <vt:lpstr>Office 主题​​</vt:lpstr>
      <vt:lpstr>群表示论概述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群表示论概述</dc:title>
  <dc:creator>Xing Li</dc:creator>
  <cp:lastModifiedBy>Xing Li</cp:lastModifiedBy>
  <cp:revision>9</cp:revision>
  <dcterms:created xsi:type="dcterms:W3CDTF">2022-08-12T06:25:17Z</dcterms:created>
  <dcterms:modified xsi:type="dcterms:W3CDTF">2023-01-12T03:18:03Z</dcterms:modified>
</cp:coreProperties>
</file>