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863F08-2263-4A3C-B44C-6E790B38F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158F07-14CD-7349-610E-8B2B3536EB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974B49-1D23-1E72-66AA-2AB34E293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25C34B-D86D-3A33-3B40-5CC0C027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51CFA2-8B51-2EE6-7854-95C34E172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E1ACEC-9FCE-D597-5DBF-1C97B555E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4F00DF-DD85-0F61-DEB9-CB6C6C7E2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208AA4-D0CA-2F5A-AD7A-75CACCF9D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1CFF4E-10AD-8380-E88B-851EE169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F1661B-937B-CE1A-85F5-FD1676B44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76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A25133D-4889-C67D-A890-B49681DB62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745269-6A9D-7523-78EC-B5D19B82E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0ED321-88B6-C385-3BC8-C9F32DD34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A1BD6F-51AE-D30A-BAF7-9B176637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F209AC-76FB-3B01-01E3-774A43912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28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34D029-9529-D915-7ED4-406FD94FF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E7D8DED-1907-CE5C-B5AD-18E6BEC0F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CF6F9F-6BD4-B33B-CBF2-95F7ED1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48AD8D-C148-DDB4-4AEC-8A5388A8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473E2E-F5C2-C587-C71A-5BC82E179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500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712D16-461A-766B-653B-9E0392F34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C26530B-7D09-8E55-6B09-40F29EE7A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3C809F-6AB6-C190-855D-E132EECFF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820EE2-6189-982D-F422-589A59A18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24A2BE-A1AC-35EA-0B59-D112F324A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36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B4AC04-9D5A-2BDF-F0D0-7238591C2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79D0FD-CCBA-89C6-A3C7-7F3052C838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BDE5374-9AC1-34AA-72E1-CF4ADA24B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D4D590-D201-7EA8-8EF7-54D06E4D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B80CD1-B331-DBA3-E7AE-7145FF4ED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E32BB9D-F1CE-8127-9424-FFB909A5D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9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C7C577-7983-DE90-69B3-A7478E2EB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D38DC1B-DF54-F85A-8E1A-A64C094E8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25FE6F-7190-81D2-9B25-ED5951030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80B97C5-B7E4-1A9B-CBE9-BB53D1E70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EA34F1E-D6DC-ADAD-9A53-1B933963F3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2AF28BE-4D41-D0DC-2F6B-D4F9A5D2A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AD4FE28-8138-6CDC-3B8B-F61CC5A16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478984-FB58-A19F-9DC5-C4B77244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63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57E103-DE2A-5482-59D5-4EC1C9459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EAC1D21-4660-BB67-07A9-DB13F3220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93E543D-D7F9-007A-B869-834FA2112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27767D9-ADF8-95E9-6DD0-1A121B63C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57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2B9565C-8DD0-75FC-1BE7-3EC6FEAE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FF52E13-E3C4-600A-3CE2-0A3A2520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1AD15C-3CEC-ECD8-1683-3F481A0F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69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104DE3-FEFE-5A66-940E-D81BEE8AE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EF0EA2-19B1-5FD6-E262-4E8D5A3BB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6067131-CEAF-AB25-51F2-946F6555A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57B3E40-8AC6-61F9-2C21-D488B74E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3501D3-60AD-F0A8-28CE-B36C52E2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AAAEF5-9B1E-F0B3-3335-EA56F8763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92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BAE3C6-A07E-7A9F-E12B-78BC404B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18A8FA2-665F-ECF2-5F5E-E52CE7A26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5D8AD0-D714-BD35-7C8A-E44FAFC11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7CC7C0-B2AA-EBAC-143A-391BFBF24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7C77CC2-144F-5221-92CE-AD743E19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4302934-2A6D-C412-86A4-C85E164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61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A58D6E2-26AE-9ED4-04A1-F6F4E38AD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850A6E-F62A-E90A-F7D7-255CC5A96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393CBA-E2AC-87FF-541C-0673613D8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2B5E6-2714-4161-82D2-E3A13AEB4EE2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A7DAF9-E6B6-C877-2DA8-95BB93A4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F74EA6-B953-2353-408B-E0C258FC8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A01BD-7BA1-49A3-8915-06C3C5E35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5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DBD944-7934-9372-4F93-98858DF9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维数公式推导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123877E-7B16-5A1F-E02B-90E6581A85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从</a:t>
            </a:r>
            <a:r>
              <a:rPr lang="en-US" altLang="zh-CN" dirty="0"/>
              <a:t>Riemann-</a:t>
            </a:r>
            <a:r>
              <a:rPr lang="en-US" altLang="zh-CN" dirty="0" err="1"/>
              <a:t>Roch</a:t>
            </a:r>
            <a:r>
              <a:rPr lang="zh-CN" altLang="en-US" dirty="0"/>
              <a:t>定理推导出维数公式</a:t>
            </a:r>
          </a:p>
        </p:txBody>
      </p:sp>
    </p:spTree>
    <p:extLst>
      <p:ext uri="{BB962C8B-B14F-4D97-AF65-F5344CB8AC3E}">
        <p14:creationId xmlns:p14="http://schemas.microsoft.com/office/powerpoint/2010/main" val="56662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19D9B62-F3AB-BD74-ABC5-5B271E07C75F}"/>
              </a:ext>
            </a:extLst>
          </p:cNvPr>
          <p:cNvSpPr txBox="1"/>
          <p:nvPr/>
        </p:nvSpPr>
        <p:spPr>
          <a:xfrm>
            <a:off x="372863" y="284086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步骤一：形式空间是复数域上的线性空间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15AA3E0-3329-FB8A-DE19-CBA2D2F5F4BE}"/>
                  </a:ext>
                </a:extLst>
              </p:cNvPr>
              <p:cNvSpPr txBox="1"/>
              <p:nvPr/>
            </p:nvSpPr>
            <p:spPr>
              <a:xfrm>
                <a:off x="741232" y="967665"/>
                <a:ext cx="4420184" cy="5632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此自守形式空间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为例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>
                    <a:solidFill>
                      <a:srgbClr val="FF0000"/>
                    </a:solidFill>
                  </a:rPr>
                  <a:t>加法</a:t>
                </a:r>
                <a:r>
                  <a:rPr lang="zh-CN" altLang="en-US" dirty="0"/>
                  <a:t>即函数相加，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数乘</a:t>
                </a:r>
                <a:r>
                  <a:rPr lang="zh-CN" altLang="en-US" dirty="0"/>
                  <a:t>即复数乘以函数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容易验证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l-GR" altLang="zh-CN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，有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+0=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altLang="zh-CN" b="0" dirty="0"/>
              </a:p>
              <a:p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是一个加法阿贝尔群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同样可以验证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，有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𝑐𝑓</m:t>
                          </m:r>
                        </m:e>
                      </m:d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𝑑𝑓</m:t>
                      </m:r>
                    </m:oMath>
                  </m:oMathPara>
                </a14:m>
                <a:endParaRPr lang="en-US" altLang="zh-CN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𝑐𝑔</m:t>
                      </m:r>
                    </m:oMath>
                  </m:oMathPara>
                </a14:m>
                <a:endParaRPr lang="en-US" altLang="zh-CN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𝑐𝑑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,1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是复数域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上的线性空间。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15AA3E0-3329-FB8A-DE19-CBA2D2F5F4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32" y="967665"/>
                <a:ext cx="4420184" cy="5632311"/>
              </a:xfrm>
              <a:prstGeom prst="rect">
                <a:avLst/>
              </a:prstGeom>
              <a:blipFill>
                <a:blip r:embed="rId2"/>
                <a:stretch>
                  <a:fillRect l="-1241" t="-649" b="-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8EA6A8B-1B1E-7354-B502-5EAC6B9661C0}"/>
                  </a:ext>
                </a:extLst>
              </p:cNvPr>
              <p:cNvSpPr txBox="1"/>
              <p:nvPr/>
            </p:nvSpPr>
            <p:spPr>
              <a:xfrm>
                <a:off x="6096000" y="6204582"/>
                <a:ext cx="58794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注：只有证明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是线性空间，我们才能有维数的概念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8EA6A8B-1B1E-7354-B502-5EAC6B966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6204582"/>
                <a:ext cx="5879495" cy="369332"/>
              </a:xfrm>
              <a:prstGeom prst="rect">
                <a:avLst/>
              </a:prstGeom>
              <a:blipFill>
                <a:blip r:embed="rId3"/>
                <a:stretch>
                  <a:fillRect l="-830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756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167F53D-4B2D-F10C-B60E-70792F287DD4}"/>
              </a:ext>
            </a:extLst>
          </p:cNvPr>
          <p:cNvSpPr txBox="1"/>
          <p:nvPr/>
        </p:nvSpPr>
        <p:spPr>
          <a:xfrm>
            <a:off x="372863" y="284086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步骤二：同余子群的椭圆点与尖点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C4A22E0-B2CA-C4A1-12CB-4BDDABE5F723}"/>
                  </a:ext>
                </a:extLst>
              </p:cNvPr>
              <p:cNvSpPr txBox="1"/>
              <p:nvPr/>
            </p:nvSpPr>
            <p:spPr>
              <a:xfrm>
                <a:off x="568171" y="887767"/>
                <a:ext cx="3642985" cy="415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考虑右陪集分解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0C4A22E0-B2CA-C4A1-12CB-4BDDABE5F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71" y="887767"/>
                <a:ext cx="3642985" cy="415755"/>
              </a:xfrm>
              <a:prstGeom prst="rect">
                <a:avLst/>
              </a:prstGeom>
              <a:blipFill>
                <a:blip r:embed="rId2"/>
                <a:stretch>
                  <a:fillRect l="-1338" t="-76471" b="-12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588243B-A6ED-9405-9CA9-C132C26A3BD1}"/>
                  </a:ext>
                </a:extLst>
              </p:cNvPr>
              <p:cNvSpPr txBox="1"/>
              <p:nvPr/>
            </p:nvSpPr>
            <p:spPr>
              <a:xfrm>
                <a:off x="568171" y="1677880"/>
                <a:ext cx="4499950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对任意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如果满足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抛物元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如果满足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三阶椭圆元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如果满足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二阶椭圆元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抛物元、二阶椭圆元、三阶椭圆元</a:t>
                </a:r>
                <a:endParaRPr lang="en-US" altLang="zh-CN" dirty="0"/>
              </a:p>
              <a:p>
                <a:r>
                  <a:rPr lang="zh-CN" altLang="en-US" dirty="0"/>
                  <a:t>在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上对应的不动点称为抛物点（尖点）、</a:t>
                </a:r>
                <a:endParaRPr lang="en-US" altLang="zh-CN" dirty="0"/>
              </a:p>
              <a:p>
                <a:r>
                  <a:rPr lang="zh-CN" altLang="en-US" dirty="0"/>
                  <a:t>二阶椭圆点、三阶椭圆点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588243B-A6ED-9405-9CA9-C132C26A3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71" y="1677880"/>
                <a:ext cx="4499950" cy="2308324"/>
              </a:xfrm>
              <a:prstGeom prst="rect">
                <a:avLst/>
              </a:prstGeom>
              <a:blipFill>
                <a:blip r:embed="rId3"/>
                <a:stretch>
                  <a:fillRect l="-1084" t="-1319" r="-678" b="-31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8F226F8-9ED4-F96B-0A27-7410CEEFE98A}"/>
                  </a:ext>
                </a:extLst>
              </p:cNvPr>
              <p:cNvSpPr txBox="1"/>
              <p:nvPr/>
            </p:nvSpPr>
            <p:spPr>
              <a:xfrm>
                <a:off x="568171" y="5185033"/>
                <a:ext cx="6541278" cy="1534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上的所有尖点为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∪{∞}</m:t>
                    </m:r>
                  </m:oMath>
                </a14:m>
                <a:r>
                  <a:rPr lang="zh-CN" altLang="en-US" dirty="0"/>
                  <a:t>且均等价</a:t>
                </a:r>
                <a:endParaRPr lang="en-US" altLang="zh-CN" dirty="0"/>
              </a:p>
              <a:p>
                <a:r>
                  <a:rPr lang="zh-CN" altLang="en-US" dirty="0"/>
                  <a:t>所有的二阶椭圆点为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{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&gt;0,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≡−1(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)}</m:t>
                    </m:r>
                  </m:oMath>
                </a14:m>
                <a:r>
                  <a:rPr lang="zh-CN" altLang="en-US" dirty="0"/>
                  <a:t>且均与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zh-CN" altLang="en-US" dirty="0"/>
                  <a:t>等价</a:t>
                </a:r>
                <a:endParaRPr lang="en-US" altLang="zh-CN" dirty="0"/>
              </a:p>
              <a:p>
                <a:r>
                  <a:rPr lang="zh-CN" altLang="en-US" dirty="0"/>
                  <a:t>所有的三阶椭圆点为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{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&gt;0,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+1≡0(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)}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且</m:t>
                    </m:r>
                  </m:oMath>
                </a14:m>
                <a:r>
                  <a:rPr lang="zh-CN" altLang="en-US" dirty="0"/>
                  <a:t>均</a:t>
                </a:r>
                <a:endParaRPr lang="en-US" altLang="zh-CN" dirty="0"/>
              </a:p>
              <a:p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en-US" dirty="0"/>
                  <a:t>等价。换言之</a:t>
                </a:r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上三类点都只有一个等价类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8F226F8-9ED4-F96B-0A27-7410CEEFE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71" y="5185033"/>
                <a:ext cx="6541278" cy="1534779"/>
              </a:xfrm>
              <a:prstGeom prst="rect">
                <a:avLst/>
              </a:prstGeom>
              <a:blipFill>
                <a:blip r:embed="rId4"/>
                <a:stretch>
                  <a:fillRect l="-746" t="-2390" b="-5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3675132-04EF-16DE-ABD2-D7474C43D194}"/>
                  </a:ext>
                </a:extLst>
              </p:cNvPr>
              <p:cNvSpPr txBox="1"/>
              <p:nvPr/>
            </p:nvSpPr>
            <p:spPr>
              <a:xfrm>
                <a:off x="568171" y="4254747"/>
                <a:ext cx="45640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各种点都是对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来说的，对于同余子群</a:t>
                </a:r>
                <a:endParaRPr lang="en-US" altLang="zh-CN" dirty="0"/>
              </a:p>
              <a:p>
                <a:r>
                  <a:rPr lang="zh-CN" altLang="en-US" dirty="0"/>
                  <a:t>我们需要考虑的是不同的等价类有哪些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3675132-04EF-16DE-ABD2-D7474C43D1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71" y="4254747"/>
                <a:ext cx="4564070" cy="646331"/>
              </a:xfrm>
              <a:prstGeom prst="rect">
                <a:avLst/>
              </a:prstGeom>
              <a:blipFill>
                <a:blip r:embed="rId5"/>
                <a:stretch>
                  <a:fillRect l="-1068" t="-5660" r="-534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5D83AB7-D60B-CB3A-E2F7-50F33C80AFB4}"/>
                  </a:ext>
                </a:extLst>
              </p:cNvPr>
              <p:cNvSpPr txBox="1"/>
              <p:nvPr/>
            </p:nvSpPr>
            <p:spPr>
              <a:xfrm>
                <a:off x="6678244" y="561085"/>
                <a:ext cx="5493812" cy="49150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如果要看某个具体同余子群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有几个点的等价类</a:t>
                </a:r>
                <a:endParaRPr lang="en-US" altLang="zh-CN" dirty="0"/>
              </a:p>
              <a:p>
                <a:r>
                  <a:rPr lang="zh-CN" altLang="en-US" dirty="0"/>
                  <a:t>可以使用陪集分解的代表元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zh-CN" altLang="en-US" dirty="0"/>
                  <a:t>分别作用于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得到的点看看是否等价来确定具体个数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的元素比完全模群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少了一些</a:t>
                </a:r>
                <a:endParaRPr lang="en-US" altLang="zh-CN" dirty="0"/>
              </a:p>
              <a:p>
                <a:r>
                  <a:rPr lang="zh-CN" altLang="en-US" dirty="0"/>
                  <a:t>所以还需要验证这些点是否为某个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l-GR" altLang="zh-CN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的不动点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幸运的是我们确实有实用地验证方法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的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二阶</m:t>
                    </m:r>
                  </m:oMath>
                </a14:m>
                <a:r>
                  <a:rPr lang="zh-CN" altLang="en-US" dirty="0"/>
                  <a:t>椭圆点需满足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的三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阶</m:t>
                    </m:r>
                  </m:oMath>
                </a14:m>
                <a:r>
                  <a:rPr lang="zh-CN" altLang="en-US" dirty="0"/>
                  <a:t>椭圆点需满足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抛物点则是完全继承的</a:t>
                </a:r>
                <a:endParaRPr lang="en-US" altLang="zh-CN" dirty="0"/>
              </a:p>
              <a:p>
                <a:r>
                  <a:rPr lang="zh-CN" altLang="en-US" dirty="0"/>
                  <a:t>可以通过看基本区域中包含几个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∪{∞}</m:t>
                    </m:r>
                  </m:oMath>
                </a14:m>
                <a:r>
                  <a:rPr lang="zh-CN" altLang="en-US" dirty="0"/>
                  <a:t>的点</a:t>
                </a:r>
                <a:endParaRPr lang="en-US" altLang="zh-CN" dirty="0"/>
              </a:p>
              <a:p>
                <a:r>
                  <a:rPr lang="zh-CN" altLang="en-US" dirty="0"/>
                  <a:t>从而确定有几个抛物点的等价类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我们记等价抛物点、二阶椭圆点、三阶椭圆点的个数</a:t>
                </a:r>
                <a:endParaRPr lang="en-US" altLang="zh-CN" dirty="0"/>
              </a:p>
              <a:p>
                <a:r>
                  <a:rPr lang="zh-CN" altLang="en-US" dirty="0"/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，则有之前那张数值表</a:t>
                </a:r>
                <a:r>
                  <a:rPr lang="en-US" altLang="zh-CN" dirty="0"/>
                  <a:t>(P1,10)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5D83AB7-D60B-CB3A-E2F7-50F33C80AF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244" y="561085"/>
                <a:ext cx="5493812" cy="4915063"/>
              </a:xfrm>
              <a:prstGeom prst="rect">
                <a:avLst/>
              </a:prstGeom>
              <a:blipFill>
                <a:blip r:embed="rId6"/>
                <a:stretch>
                  <a:fillRect l="-999" t="-620" r="-222" b="-1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24A13F37-1DB6-7A7D-F6F2-3EC1476E38FB}"/>
              </a:ext>
            </a:extLst>
          </p:cNvPr>
          <p:cNvSpPr txBox="1"/>
          <p:nvPr/>
        </p:nvSpPr>
        <p:spPr>
          <a:xfrm>
            <a:off x="7806758" y="5836370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注：给出大量定义都是为了实际推导</a:t>
            </a:r>
            <a:endParaRPr lang="en-US" altLang="zh-CN" sz="1400" dirty="0"/>
          </a:p>
          <a:p>
            <a:r>
              <a:rPr lang="zh-CN" altLang="en-US" sz="1400" dirty="0"/>
              <a:t>从具体计算的角度则可以直接进行查表</a:t>
            </a:r>
          </a:p>
        </p:txBody>
      </p:sp>
    </p:spTree>
    <p:extLst>
      <p:ext uri="{BB962C8B-B14F-4D97-AF65-F5344CB8AC3E}">
        <p14:creationId xmlns:p14="http://schemas.microsoft.com/office/powerpoint/2010/main" val="69768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D4CE96D-3EE1-37E6-14AA-713FA50C3484}"/>
              </a:ext>
            </a:extLst>
          </p:cNvPr>
          <p:cNvSpPr txBox="1"/>
          <p:nvPr/>
        </p:nvSpPr>
        <p:spPr>
          <a:xfrm>
            <a:off x="372863" y="284086"/>
            <a:ext cx="4245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步骤三：模曲线是紧黎曼曲面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5A6C9B2-D9A6-BF71-2DCD-17496E26714D}"/>
                  </a:ext>
                </a:extLst>
              </p:cNvPr>
              <p:cNvSpPr txBox="1"/>
              <p:nvPr/>
            </p:nvSpPr>
            <p:spPr>
              <a:xfrm>
                <a:off x="656948" y="887767"/>
                <a:ext cx="3757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为例，它的基本区域是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5A6C9B2-D9A6-BF71-2DCD-17496E26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948" y="887767"/>
                <a:ext cx="3757760" cy="369332"/>
              </a:xfrm>
              <a:prstGeom prst="rect">
                <a:avLst/>
              </a:prstGeom>
              <a:blipFill>
                <a:blip r:embed="rId2"/>
                <a:stretch>
                  <a:fillRect l="-1461" t="-10000" r="-812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DDE6C64B-062F-4A72-7F89-D65BBC2A03BC}"/>
              </a:ext>
            </a:extLst>
          </p:cNvPr>
          <p:cNvSpPr txBox="1"/>
          <p:nvPr/>
        </p:nvSpPr>
        <p:spPr>
          <a:xfrm>
            <a:off x="656948" y="4680546"/>
            <a:ext cx="58432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对于基本区域内的区域可以直接投影到复平面上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对于边界上的区域，考虑</a:t>
            </a:r>
            <a:r>
              <a:rPr lang="en-US" altLang="zh-CN" dirty="0"/>
              <a:t>Riemann</a:t>
            </a:r>
            <a:r>
              <a:rPr lang="zh-CN" altLang="en-US" dirty="0"/>
              <a:t>映射定理，只</a:t>
            </a:r>
            <a:endParaRPr lang="en-US" altLang="zh-CN" dirty="0"/>
          </a:p>
          <a:p>
            <a:r>
              <a:rPr lang="zh-CN" altLang="en-US" dirty="0"/>
              <a:t>要将区域映射到圆即可与内部区域相容</a:t>
            </a:r>
            <a:endParaRPr lang="en-US" altLang="zh-CN" dirty="0"/>
          </a:p>
          <a:p>
            <a:r>
              <a:rPr lang="en-US" altLang="zh-CN" dirty="0"/>
              <a:t>(1)</a:t>
            </a:r>
            <a:r>
              <a:rPr lang="zh-CN" altLang="en-US" dirty="0"/>
              <a:t>对于光滑边上的区域，可以直接使用等价的另一边</a:t>
            </a:r>
            <a:endParaRPr lang="en-US" altLang="zh-CN" dirty="0"/>
          </a:p>
          <a:p>
            <a:r>
              <a:rPr lang="en-US" altLang="zh-CN" dirty="0"/>
              <a:t>(2)</a:t>
            </a:r>
            <a:r>
              <a:rPr lang="zh-CN" altLang="en-US" dirty="0"/>
              <a:t>对于尖锐处上的点，由于其是规则的圆导出的，我</a:t>
            </a:r>
            <a:endParaRPr lang="en-US" altLang="zh-CN" dirty="0"/>
          </a:p>
          <a:p>
            <a:r>
              <a:rPr lang="zh-CN" altLang="en-US" dirty="0"/>
              <a:t>们可以先转为直边</a:t>
            </a:r>
            <a:r>
              <a:rPr lang="en-US" altLang="zh-CN" dirty="0"/>
              <a:t>(</a:t>
            </a:r>
            <a:r>
              <a:rPr lang="zh-CN" altLang="en-US" dirty="0"/>
              <a:t>分式线性映射</a:t>
            </a:r>
            <a:r>
              <a:rPr lang="en-US" altLang="zh-CN" dirty="0"/>
              <a:t>)</a:t>
            </a:r>
            <a:r>
              <a:rPr lang="zh-CN" altLang="en-US" dirty="0"/>
              <a:t>，再通过幂转化为圆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C0AE888-F12A-B99B-C0EB-8867AB966FB2}"/>
                  </a:ext>
                </a:extLst>
              </p:cNvPr>
              <p:cNvSpPr txBox="1"/>
              <p:nvPr/>
            </p:nvSpPr>
            <p:spPr>
              <a:xfrm>
                <a:off x="6765575" y="3059668"/>
                <a:ext cx="502470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至于紧性，很容易知道扩充半平面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∪{∞}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是紧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空间，而基本区域可以看作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dirty="0"/>
                  <a:t>闭子集，</a:t>
                </a:r>
                <a:endParaRPr lang="en-US" altLang="zh-CN" dirty="0"/>
              </a:p>
              <a:p>
                <a:r>
                  <a:rPr lang="zh-CN" altLang="en-US" dirty="0"/>
                  <a:t>所以模曲线就是</a:t>
                </a:r>
                <a:r>
                  <a:rPr lang="zh-CN" altLang="en-US" sz="1800" dirty="0"/>
                  <a:t>紧黎曼曲面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C0AE888-F12A-B99B-C0EB-8867AB966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575" y="3059668"/>
                <a:ext cx="5024709" cy="923330"/>
              </a:xfrm>
              <a:prstGeom prst="rect">
                <a:avLst/>
              </a:prstGeom>
              <a:blipFill>
                <a:blip r:embed="rId3"/>
                <a:stretch>
                  <a:fillRect l="-1092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35548349-AFDB-126D-97BC-9F5627A59766}"/>
              </a:ext>
            </a:extLst>
          </p:cNvPr>
          <p:cNvSpPr txBox="1"/>
          <p:nvPr/>
        </p:nvSpPr>
        <p:spPr>
          <a:xfrm>
            <a:off x="6531023" y="5627533"/>
            <a:ext cx="549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注：只有证明</a:t>
            </a:r>
            <a:r>
              <a:rPr lang="zh-CN" altLang="en-US" sz="1800" dirty="0"/>
              <a:t>模曲线是紧黎曼曲面，才有亏格的概念</a:t>
            </a:r>
            <a:endParaRPr lang="en-US" altLang="zh-CN" sz="1800" dirty="0"/>
          </a:p>
          <a:p>
            <a:r>
              <a:rPr lang="zh-CN" altLang="en-US" dirty="0"/>
              <a:t>才能使用</a:t>
            </a:r>
            <a:r>
              <a:rPr lang="en-US" altLang="zh-CN" sz="1800" dirty="0"/>
              <a:t>Riemann-Hurwitz</a:t>
            </a:r>
            <a:r>
              <a:rPr lang="zh-CN" altLang="en-US" sz="1800" dirty="0"/>
              <a:t>定理和</a:t>
            </a:r>
            <a:r>
              <a:rPr lang="en-US" altLang="zh-CN" dirty="0"/>
              <a:t>Riemann-</a:t>
            </a:r>
            <a:r>
              <a:rPr lang="en-US" altLang="zh-CN" dirty="0" err="1"/>
              <a:t>Roch</a:t>
            </a:r>
            <a:r>
              <a:rPr lang="zh-CN" altLang="en-US" dirty="0"/>
              <a:t>定理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3CBB4B7-A7E6-0D1D-BBF2-05BF6CC4D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7" y="1399115"/>
            <a:ext cx="2320478" cy="28613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81408450-C2CD-CBB9-4228-B93CE60BFFBA}"/>
              </a:ext>
            </a:extLst>
          </p:cNvPr>
          <p:cNvSpPr txBox="1"/>
          <p:nvPr/>
        </p:nvSpPr>
        <p:spPr>
          <a:xfrm>
            <a:off x="3471169" y="3521333"/>
            <a:ext cx="14542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/>
              <a:t>对于边界部分</a:t>
            </a:r>
            <a:endParaRPr lang="en-US" altLang="zh-CN" sz="1100" dirty="0"/>
          </a:p>
          <a:p>
            <a:r>
              <a:rPr lang="zh-CN" altLang="en-US" sz="1100" dirty="0"/>
              <a:t>虚线与实线是等价的</a:t>
            </a:r>
            <a:endParaRPr lang="en-US" altLang="zh-CN" sz="1100" dirty="0"/>
          </a:p>
          <a:p>
            <a:r>
              <a:rPr lang="zh-CN" altLang="en-US" sz="1100" dirty="0"/>
              <a:t>因此可以粘合起来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7053D55F-5279-6B58-0006-DC77995902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475" y="45805"/>
            <a:ext cx="4729364" cy="139989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7486DE6-D129-9A6E-3068-90B6A3BCED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575" y="1555842"/>
            <a:ext cx="4423402" cy="139989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9CADEE10-09C9-6810-CA6A-06B774DA044D}"/>
              </a:ext>
            </a:extLst>
          </p:cNvPr>
          <p:cNvSpPr txBox="1"/>
          <p:nvPr/>
        </p:nvSpPr>
        <p:spPr>
          <a:xfrm>
            <a:off x="10686007" y="112833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二阶椭圆点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9972E47-D93F-BF92-4E16-96699204B5C6}"/>
              </a:ext>
            </a:extLst>
          </p:cNvPr>
          <p:cNvSpPr txBox="1"/>
          <p:nvPr/>
        </p:nvSpPr>
        <p:spPr>
          <a:xfrm>
            <a:off x="10776263" y="252822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三阶椭圆点</a:t>
            </a:r>
          </a:p>
        </p:txBody>
      </p:sp>
    </p:spTree>
    <p:extLst>
      <p:ext uri="{BB962C8B-B14F-4D97-AF65-F5344CB8AC3E}">
        <p14:creationId xmlns:p14="http://schemas.microsoft.com/office/powerpoint/2010/main" val="89022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A2C3A22-EAE2-6668-FC2A-5AC0909C343F}"/>
              </a:ext>
            </a:extLst>
          </p:cNvPr>
          <p:cNvSpPr txBox="1"/>
          <p:nvPr/>
        </p:nvSpPr>
        <p:spPr>
          <a:xfrm>
            <a:off x="372863" y="28408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步骤四：模曲线的亏格公式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2BF92AB-5FD3-51A8-4902-2A776BDC93C5}"/>
                  </a:ext>
                </a:extLst>
              </p:cNvPr>
              <p:cNvSpPr txBox="1"/>
              <p:nvPr/>
            </p:nvSpPr>
            <p:spPr>
              <a:xfrm>
                <a:off x="583829" y="923278"/>
                <a:ext cx="5257678" cy="5948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，由于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zh-CN" altLang="en-US" dirty="0"/>
                  <a:t>的基本区域最小</a:t>
                </a:r>
                <a:endParaRPr lang="en-US" altLang="zh-CN" dirty="0"/>
              </a:p>
              <a:p>
                <a:r>
                  <a:rPr lang="zh-CN" altLang="en-US" dirty="0"/>
                  <a:t>故对任意同余子群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，我们很容易定义投影映射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r>
                  <a:rPr lang="zh-CN" altLang="en-US" sz="1400" dirty="0"/>
                  <a:t>不在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sz="1400" dirty="0"/>
                  <a:t>基本区域上的点，可以通过陪集分解</a:t>
                </a:r>
                <a:endParaRPr lang="en-US" altLang="zh-CN" sz="1400" dirty="0"/>
              </a:p>
              <a:p>
                <a:r>
                  <a:rPr lang="zh-CN" altLang="en-US" sz="1400" dirty="0"/>
                  <a:t>的代表元转化过去</a:t>
                </a:r>
                <a:endParaRPr lang="en-US" altLang="zh-CN" sz="1400" dirty="0"/>
              </a:p>
              <a:p>
                <a:endParaRPr lang="en-US" altLang="zh-CN" dirty="0"/>
              </a:p>
              <a:p>
                <a:r>
                  <a:rPr lang="zh-CN" altLang="en-US" dirty="0"/>
                  <a:t>此时我们可以验证它是紧黎曼面间的全纯映射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对于基本区域内的点此映射就是恒等映射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在这些点的重数为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，此时借助映射度的不变性</a:t>
                </a:r>
                <a:endParaRPr lang="en-US" altLang="zh-CN" dirty="0"/>
              </a:p>
              <a:p>
                <a:r>
                  <a:rPr lang="zh-CN" altLang="en-US" dirty="0"/>
                  <a:t>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基本区域内的一点，其原像的个数为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对</m:t>
                    </m:r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的陪集个数</a:t>
                </a:r>
                <a:r>
                  <a:rPr lang="en-US" altLang="zh-CN" dirty="0"/>
                  <a:t>K=[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altLang="zh-CN" dirty="0"/>
                  <a:t>]</a:t>
                </a:r>
              </a:p>
              <a:p>
                <a:r>
                  <a:rPr lang="zh-CN" altLang="en-US" dirty="0"/>
                  <a:t>故投影映射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度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(degree)</a:t>
                </a:r>
                <a:r>
                  <a:rPr lang="en-US" altLang="zh-CN" dirty="0"/>
                  <a:t>d=K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对于边界上的点，用类似的方式可知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只在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的三个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点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的原像点可能是分歧点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实际在构造局部坐标时，也只有这几个点需要特别构造坐标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，其它点对总分歧数无贡献。</a:t>
                </a:r>
                <a:endParaRPr lang="en-US" altLang="zh-CN" dirty="0"/>
              </a:p>
              <a:p>
                <a:r>
                  <a:rPr lang="zh-CN" altLang="en-US" dirty="0"/>
                  <a:t>通过原像点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我们将总分歧数</a:t>
                </a:r>
                <a:r>
                  <a:rPr lang="en-US" altLang="zh-CN" dirty="0"/>
                  <a:t>B</a:t>
                </a:r>
                <a:r>
                  <a:rPr lang="zh-CN" altLang="en-US" dirty="0"/>
                  <a:t>分为三个部分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(∞)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2BF92AB-5FD3-51A8-4902-2A776BDC93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29" y="923278"/>
                <a:ext cx="5257678" cy="5948873"/>
              </a:xfrm>
              <a:prstGeom prst="rect">
                <a:avLst/>
              </a:prstGeom>
              <a:blipFill>
                <a:blip r:embed="rId2"/>
                <a:stretch>
                  <a:fillRect l="-1044" t="-512" r="-13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1459D6A-D8F8-1CFD-5D66-EE23BCB8BEF3}"/>
                  </a:ext>
                </a:extLst>
              </p:cNvPr>
              <p:cNvSpPr txBox="1"/>
              <p:nvPr/>
            </p:nvSpPr>
            <p:spPr>
              <a:xfrm>
                <a:off x="6676007" y="514918"/>
                <a:ext cx="5540748" cy="6240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分式线性变换是紧黎曼面上的全纯同构，</a:t>
                </a:r>
                <a:endParaRPr lang="en-US" altLang="zh-CN" dirty="0"/>
              </a:p>
              <a:p>
                <a:r>
                  <a:rPr lang="zh-CN" altLang="en-US" dirty="0"/>
                  <a:t>故不会改变点的重数，我们考虑下一步映射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(∞)</m:t>
                    </m:r>
                  </m:oMath>
                </a14:m>
                <a:r>
                  <a:rPr lang="zh-CN" altLang="en-US" dirty="0"/>
                  <a:t>一定是抛物点，其经过分式线性变换</a:t>
                </a:r>
                <a:endParaRPr lang="en-US" altLang="zh-CN" dirty="0"/>
              </a:p>
              <a:p>
                <a:r>
                  <a:rPr lang="en-US" altLang="zh-CN" dirty="0"/>
                  <a:t>(</a:t>
                </a:r>
                <a:r>
                  <a:rPr lang="zh-CN" altLang="en-US" dirty="0"/>
                  <a:t>在紧黎曼曲面中分式线性变换是全纯同构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后，</a:t>
                </a:r>
                <a:endParaRPr lang="en-US" altLang="zh-CN" dirty="0"/>
              </a:p>
              <a:p>
                <a:r>
                  <a:rPr lang="zh-CN" altLang="en-US" dirty="0"/>
                  <a:t>其与区域内的点是完全一致的，点的个数为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由度的不变性，直接剔除即得到总分歧数，即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(∞)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一定是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/>
                  <a:t>椭圆点，但</a:t>
                </a:r>
                <a:endParaRPr lang="en-US" altLang="zh-CN" dirty="0"/>
              </a:p>
              <a:p>
                <a:r>
                  <a:rPr lang="zh-CN" altLang="en-US" dirty="0"/>
                  <a:t>不一定是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的椭圆点，所以此时需要考虑局部坐标</a:t>
                </a:r>
                <a:endParaRPr lang="en-US" altLang="zh-CN" dirty="0"/>
              </a:p>
              <a:p>
                <a:r>
                  <a:rPr lang="zh-CN" altLang="en-US" dirty="0"/>
                  <a:t>考虑</a:t>
                </a:r>
                <a:r>
                  <a:rPr lang="en-US" altLang="zh-CN" dirty="0"/>
                  <a:t>h(=2,3)</a:t>
                </a:r>
                <a:r>
                  <a:rPr lang="zh-CN" altLang="en-US" dirty="0"/>
                  <a:t>阶椭圆点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zh-CN" altLang="en-US" dirty="0"/>
                  <a:t>，如果这个点是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阶椭圆点</a:t>
                </a:r>
                <a:endParaRPr lang="en-US" altLang="zh-CN" dirty="0"/>
              </a:p>
              <a:p>
                <a:r>
                  <a:rPr lang="zh-CN" altLang="en-US" dirty="0"/>
                  <a:t>则两曲面间的映射是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，故此时的重数为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1</a:t>
                </a:r>
              </a:p>
              <a:p>
                <a:r>
                  <a:rPr lang="zh-CN" altLang="en-US" dirty="0"/>
                  <a:t>如果这个点是不是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阶椭圆点，则两曲面间的</a:t>
                </a:r>
                <a:endParaRPr lang="en-US" altLang="zh-CN" dirty="0"/>
              </a:p>
              <a:p>
                <a:r>
                  <a:rPr lang="zh-CN" altLang="en-US" dirty="0"/>
                  <a:t>映射是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p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，故此时的重数为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，由此可得</a:t>
                </a:r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1∗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b="0" dirty="0">
                    <a:ea typeface="Cambria Math" panose="02040503050406030204" pitchFamily="18" charset="0"/>
                  </a:rPr>
                  <a:t>结合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zh-CN" alt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7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brk m:alnAt="7"/>
                          </m:r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可以计算出</a:t>
                </a:r>
                <a:endParaRPr lang="en-US" altLang="zh-CN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b="0" dirty="0">
                    <a:ea typeface="Cambria Math" panose="02040503050406030204" pitchFamily="18" charset="0"/>
                  </a:rPr>
                  <a:t>显然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的亏格为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0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，结合</a:t>
                </a:r>
                <a:r>
                  <a:rPr lang="en-US" altLang="zh-CN" dirty="0"/>
                  <a:t>Riemann–Hurwitz</a:t>
                </a:r>
                <a:r>
                  <a:rPr lang="zh-CN" altLang="en-US" dirty="0"/>
                  <a:t>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1459D6A-D8F8-1CFD-5D66-EE23BCB8B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007" y="514918"/>
                <a:ext cx="5540748" cy="6240939"/>
              </a:xfrm>
              <a:prstGeom prst="rect">
                <a:avLst/>
              </a:prstGeom>
              <a:blipFill>
                <a:blip r:embed="rId3"/>
                <a:stretch>
                  <a:fillRect l="-6051" t="-488" r="-3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3DB5D6C-BDD9-CC7B-97F0-BDEAE6F3E884}"/>
                  </a:ext>
                </a:extLst>
              </p:cNvPr>
              <p:cNvSpPr txBox="1"/>
              <p:nvPr/>
            </p:nvSpPr>
            <p:spPr>
              <a:xfrm>
                <a:off x="5515994" y="6230392"/>
                <a:ext cx="2037802" cy="627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1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1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zh-CN" altLang="en-US" sz="1100" dirty="0"/>
                  <a:t>表示原象的个数</a:t>
                </a:r>
                <a:endParaRPr lang="en-US" altLang="zh-CN" sz="1100" dirty="0"/>
              </a:p>
              <a:p>
                <a:r>
                  <a:rPr lang="zh-CN" altLang="en-US" sz="1100" dirty="0"/>
                  <a:t>正好是求和点的个数于是正好</a:t>
                </a:r>
                <a:endParaRPr lang="en-US" altLang="zh-CN" sz="1100" dirty="0"/>
              </a:p>
              <a:p>
                <a:r>
                  <a:rPr lang="zh-CN" altLang="en-US" sz="1100" dirty="0"/>
                  <a:t>可以抵消求和中的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zh-CN" altLang="en-US" sz="110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7"/>
                          </m:rPr>
                          <a:rPr lang="en-US" altLang="zh-CN" sz="1100" i="1" dirty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altLang="zh-CN" sz="11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sz="11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sz="11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brk m:alnAt="7"/>
                          </m:rPr>
                          <a:rPr lang="en-US" altLang="zh-CN" sz="11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1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1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altLang="zh-CN" sz="11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sz="11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nary>
                  </m:oMath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3DB5D6C-BDD9-CC7B-97F0-BDEAE6F3E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5994" y="6230392"/>
                <a:ext cx="2037802" cy="627608"/>
              </a:xfrm>
              <a:prstGeom prst="rect">
                <a:avLst/>
              </a:prstGeom>
              <a:blipFill>
                <a:blip r:embed="rId4"/>
                <a:stretch>
                  <a:fillRect b="-582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1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D083364-D8E7-52F2-A810-F860CEC512B5}"/>
              </a:ext>
            </a:extLst>
          </p:cNvPr>
          <p:cNvSpPr txBox="1"/>
          <p:nvPr/>
        </p:nvSpPr>
        <p:spPr>
          <a:xfrm>
            <a:off x="372863" y="284086"/>
            <a:ext cx="4570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步骤五：模形式空间的维数公式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6B87B1F-8AF1-D68E-AE26-6267D441C081}"/>
                  </a:ext>
                </a:extLst>
              </p:cNvPr>
              <p:cNvSpPr txBox="1"/>
              <p:nvPr/>
            </p:nvSpPr>
            <p:spPr>
              <a:xfrm>
                <a:off x="188169" y="1029810"/>
                <a:ext cx="5296322" cy="5795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200" dirty="0"/>
                  <a:t>注：我们假设讨论的</a:t>
                </a:r>
                <a:r>
                  <a:rPr lang="en-US" altLang="zh-CN" sz="1200" dirty="0"/>
                  <a:t>k</a:t>
                </a:r>
                <a:r>
                  <a:rPr lang="zh-CN" altLang="en-US" sz="1200" dirty="0"/>
                  <a:t>为偶数</a:t>
                </a:r>
                <a:endParaRPr lang="en-US" altLang="zh-CN" sz="1200" dirty="0"/>
              </a:p>
              <a:p>
                <a:pPr algn="ctr"/>
                <a:r>
                  <a:rPr lang="zh-CN" altLang="en-US" sz="1200" dirty="0"/>
                  <a:t>对于奇数情况不讨论也罢</a:t>
                </a:r>
                <a:endParaRPr lang="en-US" altLang="zh-CN" sz="1200" dirty="0"/>
              </a:p>
              <a:p>
                <a:endParaRPr lang="en-US" altLang="zh-CN" dirty="0"/>
              </a:p>
              <a:p>
                <a:r>
                  <a:rPr lang="zh-CN" altLang="en-US" dirty="0"/>
                  <a:t>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上的亚纯函数空间为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先注意到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一一对应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zh-CN" altLang="en-US" dirty="0"/>
                  <a:t>先讨论</a:t>
                </a:r>
                <a:r>
                  <a:rPr lang="en-US" altLang="zh-CN" dirty="0"/>
                  <a:t>k&gt;0</a:t>
                </a:r>
                <a:r>
                  <a:rPr lang="zh-CN" altLang="en-US" dirty="0"/>
                  <a:t>的情况，首先我们取一个</a:t>
                </a:r>
                <a:endParaRPr lang="en-US" altLang="zh-CN" dirty="0"/>
              </a:p>
              <a:p>
                <a:r>
                  <a:rPr lang="zh-CN" altLang="en-US" dirty="0"/>
                  <a:t>非零的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，则此时我们有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我们可以很容易定义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的除子</a:t>
                </a:r>
                <a:endParaRPr lang="en-US" altLang="zh-CN" dirty="0"/>
              </a:p>
              <a:p>
                <a:r>
                  <a:rPr lang="en-US" altLang="zh-CN" dirty="0"/>
                  <a:t>(h</a:t>
                </a:r>
                <a:r>
                  <a:rPr lang="zh-CN" altLang="en-US" dirty="0"/>
                  <a:t>阶椭圆点除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，非正则尖点除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，其它不变</a:t>
                </a:r>
                <a:r>
                  <a:rPr lang="en-US" altLang="zh-CN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𝑑𝑖𝑣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，于是我们可以得到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</m:d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 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𝑜𝑟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𝑑𝑖𝑣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)≥0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使用向下取整符号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对除子中的每个系数向下取整</a:t>
                </a:r>
                <a:endParaRPr lang="en-US" altLang="zh-CN" dirty="0"/>
              </a:p>
              <a:p>
                <a:r>
                  <a:rPr lang="zh-CN" altLang="en-US" dirty="0"/>
                  <a:t>结合函数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在各种特殊点的情况，我们有对应关系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)≥0⟺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𝑑𝑖𝑣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又因为可以得到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𝑑𝑖𝑣</m:t>
                        </m:r>
                        <m:d>
                          <m:d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所以我们可以得到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</m:d>
                      <m:r>
                        <a:rPr lang="en-US" altLang="zh-CN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⌊"/>
                              <m:endChr m:val="⌋"/>
                              <m:ctrlP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𝑑𝑖𝑣</m:t>
                              </m:r>
                              <m:d>
                                <m:dPr>
                                  <m:ctrlPr>
                                    <a:rPr lang="en-US" altLang="zh-CN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dirty="0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d>
                        </m:e>
                      </m:d>
                      <m: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dim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</m:d>
                        </m:e>
                      </m:d>
                      <m: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𝑑𝑖𝑣</m:t>
                          </m:r>
                          <m:d>
                            <m:dPr>
                              <m:ctrlP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e>
                      </m:d>
                      <m: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6B87B1F-8AF1-D68E-AE26-6267D441C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69" y="1029810"/>
                <a:ext cx="5296322" cy="5795946"/>
              </a:xfrm>
              <a:prstGeom prst="rect">
                <a:avLst/>
              </a:prstGeom>
              <a:blipFill>
                <a:blip r:embed="rId2"/>
                <a:stretch>
                  <a:fillRect l="-1036" t="-105" r="-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2FBB410-2D56-8E8D-0DC2-B1F4DA9792B4}"/>
                  </a:ext>
                </a:extLst>
              </p:cNvPr>
              <p:cNvSpPr txBox="1"/>
              <p:nvPr/>
            </p:nvSpPr>
            <p:spPr>
              <a:xfrm>
                <a:off x="6096000" y="745751"/>
                <a:ext cx="5848139" cy="5971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注意到对应关系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⊕</m:t>
                        </m:r>
                        <m:f>
                          <m:f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/>
                          <m:t>X</m:t>
                        </m:r>
                        <m:r>
                          <m:rPr>
                            <m:nor/>
                          </m:rPr>
                          <a:rPr lang="en-US" altLang="zh-CN" dirty="0"/>
                          <m:t>(</m:t>
                        </m:r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  <m:r>
                          <m:rPr>
                            <m:nor/>
                          </m:rPr>
                          <a:rPr lang="el-GR" altLang="zh-CN" dirty="0"/>
                          <m:t>)</m:t>
                        </m:r>
                      </m:e>
                    </m:d>
                  </m:oMath>
                </a14:m>
                <a:r>
                  <a:rPr lang="zh-CN" altLang="en-US" dirty="0"/>
                  <a:t>，所以如果能定义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en-US" dirty="0"/>
                  <a:t>的除子，则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𝑑𝑖𝑣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𝑑𝑖𝑣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zh-CN" altLang="en-US" dirty="0"/>
                  <a:t>，两者都是</a:t>
                </a:r>
                <a:endParaRPr lang="en-US" altLang="zh-CN" dirty="0"/>
              </a:p>
              <a:p>
                <a:r>
                  <a:rPr lang="zh-CN" altLang="en-US" dirty="0"/>
                  <a:t>除子的扩展，其中的有理系数只包含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因数，设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的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阶椭圆点和尖点集合为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,{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CN" altLang="en-US" dirty="0"/>
                  <a:t>，并定义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m:rPr>
                          <m:nor/>
                        </m:rPr>
                        <a:rPr lang="en-US" altLang="zh-CN" dirty="0" smtClean="0"/>
                        <m:t>(</m:t>
                      </m:r>
                      <m:r>
                        <m:rPr>
                          <m:nor/>
                        </m:rPr>
                        <a:rPr lang="zh-CN" altLang="en-US" dirty="0" smtClean="0"/>
                        <m:t>与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m:rPr>
                          <m:nor/>
                        </m:rPr>
                        <a:rPr lang="zh-CN" altLang="en-US" dirty="0"/>
                        <m:t>无关</m:t>
                      </m:r>
                      <m:r>
                        <m:rPr>
                          <m:nor/>
                        </m:rPr>
                        <a:rPr lang="en-US" altLang="zh-CN" dirty="0"/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 algn="ctr"/>
                <a:r>
                  <a:rPr lang="zh-CN" altLang="en-US" sz="1400" dirty="0"/>
                  <a:t>其巧妙之处在于减法，借助分式特性，形成了</a:t>
                </a:r>
                <a14:m>
                  <m:oMath xmlns:m="http://schemas.openxmlformats.org/officeDocument/2006/math">
                    <m:r>
                      <a:rPr lang="en-US" altLang="zh-CN" sz="140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sz="1400" dirty="0"/>
                  <a:t>与</a:t>
                </a:r>
                <a14:m>
                  <m:oMath xmlns:m="http://schemas.openxmlformats.org/officeDocument/2006/math">
                    <m:r>
                      <a:rPr lang="zh-CN" alt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sz="1400" dirty="0"/>
                  <a:t>的对应</a:t>
                </a:r>
                <a:endParaRPr lang="en-US" altLang="zh-CN" sz="1400" dirty="0"/>
              </a:p>
              <a:p>
                <a:r>
                  <a:rPr lang="zh-CN" altLang="en-US" dirty="0"/>
                  <a:t>借助除子的相关性质和</a:t>
                </a:r>
                <a:r>
                  <a:rPr lang="en-US" altLang="zh-CN" dirty="0"/>
                  <a:t>k&gt;0</a:t>
                </a:r>
                <a:r>
                  <a:rPr lang="zh-CN" altLang="en-US" dirty="0"/>
                  <a:t>可以计算出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deg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⌊"/>
                                  <m:endChr m:val="⌋"/>
                                  <m:ctrlPr>
                                    <a:rPr lang="en-US" altLang="zh-CN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dirty="0" smtClean="0">
                                      <a:latin typeface="Cambria Math" panose="02040503050406030204" pitchFamily="18" charset="0"/>
                                    </a:rPr>
                                    <m:t>𝑑𝑖𝑣</m:t>
                                  </m:r>
                                  <m:d>
                                    <m:dPr>
                                      <m:ctrlPr>
                                        <a:rPr lang="en-US" altLang="zh-CN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dirty="0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&gt;2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于是此时有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dim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</m:d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⌊"/>
                          <m:endChr m:val="⌋"/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altLang="zh-CN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对于尖形式有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⌊"/>
                            <m:endChr m:val="⌋"/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𝑑𝑖𝑣</m:t>
                            </m:r>
                            <m:d>
                              <m:dPr>
                                <m:ctrlP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1" dirty="0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</m:d>
                          </m:e>
                        </m:d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nary>
                          <m:naryPr>
                            <m:chr m:val="∑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</m:d>
                  </m:oMath>
                </a14:m>
                <a:r>
                  <a:rPr lang="zh-CN" altLang="en-US" dirty="0"/>
                  <a:t>，此时可得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dim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</m:d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dim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</m:d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zh-CN" altLang="en-US" dirty="0"/>
                  <a:t>的情况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dim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</m:d>
                      </m:e>
                    </m:d>
                    <m:r>
                      <a:rPr lang="en-US" altLang="zh-CN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US" altLang="zh-CN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(2)</a:t>
                </a:r>
                <a:r>
                  <a:rPr lang="zh-CN" altLang="en-US" dirty="0"/>
                  <a:t>当</a:t>
                </a:r>
                <a:r>
                  <a:rPr lang="en-US" altLang="zh-CN" dirty="0"/>
                  <a:t>k=0</a:t>
                </a:r>
                <a:r>
                  <a:rPr lang="zh-CN" altLang="en-US" dirty="0"/>
                  <a:t>时，通过单值化定理可知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altLang="zh-CN" b="0" dirty="0"/>
              </a:p>
              <a:p>
                <a:r>
                  <a:rPr lang="en-US" altLang="zh-CN" dirty="0"/>
                  <a:t>(3)</a:t>
                </a:r>
                <a:r>
                  <a:rPr lang="zh-CN" altLang="en-US" dirty="0"/>
                  <a:t>当</a:t>
                </a:r>
                <a:r>
                  <a:rPr lang="en-US" altLang="zh-CN" dirty="0"/>
                  <a:t>k&lt;0</a:t>
                </a:r>
                <a:r>
                  <a:rPr lang="zh-CN" altLang="en-US" dirty="0"/>
                  <a:t>时，构造同构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l-GR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⟼</m:t>
                    </m:r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2FBB410-2D56-8E8D-0DC2-B1F4DA9792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745751"/>
                <a:ext cx="5848139" cy="5971186"/>
              </a:xfrm>
              <a:prstGeom prst="rect">
                <a:avLst/>
              </a:prstGeom>
              <a:blipFill>
                <a:blip r:embed="rId3"/>
                <a:stretch>
                  <a:fillRect l="-8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9177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1656</Words>
  <Application>Microsoft Office PowerPoint</Application>
  <PresentationFormat>宽屏</PresentationFormat>
  <Paragraphs>156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Arial</vt:lpstr>
      <vt:lpstr>Cambria Math</vt:lpstr>
      <vt:lpstr>Office 主题​​</vt:lpstr>
      <vt:lpstr>维数公式推导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维数公式推导</dc:title>
  <dc:creator>Xing Li</dc:creator>
  <cp:lastModifiedBy>Xing Li</cp:lastModifiedBy>
  <cp:revision>7</cp:revision>
  <dcterms:created xsi:type="dcterms:W3CDTF">2022-08-16T06:18:08Z</dcterms:created>
  <dcterms:modified xsi:type="dcterms:W3CDTF">2023-01-12T03:20:33Z</dcterms:modified>
</cp:coreProperties>
</file>