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6" r:id="rId11"/>
    <p:sldId id="26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A8DF05-1501-451B-8310-35D03F15C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38AAA94-D811-FEAD-ED0D-384718B70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676C3A-3D92-2877-F352-115ED3DE9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2288E0-9B4E-D139-4BFE-02C23D213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6A995A-670A-E94E-E976-41538495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584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EE5B88-0C9F-E373-7419-E15FFD01D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5EFE37F-9F1D-1A99-7D8F-DB03285483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FB2281-60FA-5E1C-929A-2DAAA796B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B60B0C-6497-5DD1-27A6-4EE42B377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61AB9E-B937-4283-C4EC-73ECF9FD5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42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CFA7B07-68CB-C00F-A4C9-626E2DF27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45077AD-BFB9-9E88-1FD1-DFADE01E9A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7A7B20-4F03-2C95-BD4A-4EA3BF9A5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03969C-04EB-6E45-8AC5-159DC7636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0CC599-9A75-D4FF-FA52-14F3163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57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864CCE-81AA-4F58-5551-5827B9E8A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B2181-1121-C151-A2BA-2D3D572C8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7E930F-1A68-6CDE-ADEF-4DC024637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4097C2-0F95-E77F-983A-F1E74A942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D0DC99-B345-FD1E-D71A-26B8984CD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30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D6E1CE-97E3-F415-D7F7-292F5D3C5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A6FF71F-E019-89A1-96CC-9534418E4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A60279-923E-20EC-7115-C4FD0308C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EEBF7C-2FAA-6730-B0A3-E132952F1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15899A-14E8-61D2-6745-988C09778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05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38B1B5-4A36-C862-FC61-A95329A80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7CF39E-471E-F807-5816-964261BCA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FB4792-401D-AEA7-0F8C-D9ECBA8D3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FDABA7-151C-F9F1-AB1A-FCEBEB908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A2D54E8-EEE1-5B82-EEB9-4A9678277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892E20-CEDF-D7F6-AE94-750451A62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44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282896-D55F-396C-8D41-99CC85C76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21DFC5-12A4-0CC0-C800-E737EB669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588D98-8833-392F-5EFA-513D2965B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1A61255-0D96-69F9-4B58-2CDD17B7E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ACF5C05-6D92-7600-16A0-D644040502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4F45C94-9DE3-459D-425F-3CAEE4770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B9D804F-1987-A219-368B-966722F3C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C35CAE4-DDAB-AE94-6933-570506C2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848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4E0812-6D6E-D8A8-C950-EEBBC0C47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20423D-E776-23CF-6502-6FB7D0151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6308664-7908-43C0-9588-759A70411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BE0A747-F2A6-C678-1E30-AAF3DC9B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76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2DBC10E-A96E-0CAF-A65B-9C9D37DAC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C860AF8-4250-9CBC-6B26-C0910E24E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9D5F75A-1991-DEDA-4BC9-709A8FF32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88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20F733-89F6-0BDF-36E2-B5CB6BBD1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D2D6D9-047E-5AC7-8C28-B8EF27FF6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B86840-EA07-230B-FABC-9D31679DE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684700D-40A9-E604-E70C-5503EBCDC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DE3C709-4F46-0B0F-E85C-5D22BF0E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2F33B6-0F7D-05A2-A230-02F5D858C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79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58DF3C-3406-927E-34E4-8802E679B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1404436-36DD-F570-CC80-6D7ED9752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E57A266-6085-CF32-048A-AC98202DD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A01353E-FAC5-5E6A-2A81-5F0E44824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BF77B0-7FC7-F34B-60C2-4B121E124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C233FCF-48BD-B735-4DD5-291D322B8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2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B4ED507-16CC-DA89-F050-5667D78C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673869-3660-C110-CD17-935A5EED1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1126BF-6F6C-C085-7EAF-2216DA3233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05D9F-8A70-4750-BEFA-031105966CBF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D2AC47-0625-95CC-EA21-2CA1C12F4E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EA34FA-654D-8E0E-EE17-7FBE8A64F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B460E-E881-438F-9902-F70CB613AE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01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BA6069-A009-1D2A-C01B-F01833607B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费马大定理证明概述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CFC3003-E8BA-C466-AF46-2910729BD5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/>
              <a:t>Ribet</a:t>
            </a:r>
            <a:r>
              <a:rPr lang="zh-CN" altLang="en-US" dirty="0"/>
              <a:t>定理与模性定理的最终表述形式</a:t>
            </a:r>
          </a:p>
        </p:txBody>
      </p:sp>
    </p:spTree>
    <p:extLst>
      <p:ext uri="{BB962C8B-B14F-4D97-AF65-F5344CB8AC3E}">
        <p14:creationId xmlns:p14="http://schemas.microsoft.com/office/powerpoint/2010/main" val="4053375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361E478-6E37-29A8-C6AF-7D71EA7E483F}"/>
              </a:ext>
            </a:extLst>
          </p:cNvPr>
          <p:cNvSpPr txBox="1"/>
          <p:nvPr/>
        </p:nvSpPr>
        <p:spPr>
          <a:xfrm>
            <a:off x="292964" y="221942"/>
            <a:ext cx="4182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费马大定理的证明的完整概要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9328031-84E4-D7E7-B67E-25E5711BBF9A}"/>
                  </a:ext>
                </a:extLst>
              </p:cNvPr>
              <p:cNvSpPr txBox="1"/>
              <p:nvPr/>
            </p:nvSpPr>
            <p:spPr>
              <a:xfrm>
                <a:off x="577049" y="985421"/>
                <a:ext cx="5300618" cy="5774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假设费马大定理不成立，则存在</a:t>
                </a:r>
                <a:r>
                  <a:rPr lang="en-US" altLang="zh-CN" dirty="0"/>
                  <a:t>Frey</a:t>
                </a:r>
                <a:r>
                  <a:rPr lang="zh-CN" altLang="en-US" dirty="0"/>
                  <a:t>曲线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4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,2|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可以计算其极小判别式为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𝑎𝑏𝑐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导子为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𝑎𝑏𝑐</m:t>
                        </m:r>
                      </m:sub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nary>
                  </m:oMath>
                </a14:m>
                <a:r>
                  <a:rPr lang="zh-CN" altLang="en-US" dirty="0"/>
                  <a:t>且无平方因子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半稳定导出</a:t>
                </a:r>
                <a:r>
                  <a:rPr lang="en-US" altLang="zh-CN" dirty="0"/>
                  <a:t>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由于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2|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zh-CN" altLang="en-US" dirty="0"/>
                  <a:t>，故有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2|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，由模性定理可知，存在</a:t>
                </a:r>
                <a:endParaRPr lang="en-US" altLang="zh-CN" dirty="0"/>
              </a:p>
              <a:p>
                <a:r>
                  <a:rPr lang="zh-CN" altLang="en-US" dirty="0"/>
                  <a:t>由尖形式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导出的模表示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注意模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的剩余表示只有一个，由特征为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的域形成</a:t>
                </a:r>
                <a:endParaRPr lang="en-US" altLang="zh-CN" dirty="0"/>
              </a:p>
              <a:p>
                <a:r>
                  <a:rPr lang="zh-CN" altLang="en-US" dirty="0">
                    <a:solidFill>
                      <a:schemeClr val="accent2"/>
                    </a:solidFill>
                  </a:rPr>
                  <a:t>模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p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的约化表示类</a:t>
                </a:r>
                <a:r>
                  <a:rPr lang="zh-CN" altLang="en-US" dirty="0"/>
                  <a:t>与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p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进数域的表示</a:t>
                </a:r>
                <a:r>
                  <a:rPr lang="zh-CN" altLang="en-US" dirty="0"/>
                  <a:t>行为基本一致</a:t>
                </a:r>
                <a:endParaRPr lang="en-US" altLang="zh-CN" dirty="0"/>
              </a:p>
              <a:p>
                <a:r>
                  <a:rPr lang="zh-CN" altLang="en-US" dirty="0"/>
                  <a:t>但为了使用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定理我们不得不考虑剩余表示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根据</a:t>
                </a:r>
                <a:r>
                  <a:rPr lang="en-US" altLang="zh-CN" dirty="0"/>
                  <a:t>Mazur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的研究可知，这个表示在</a:t>
                </a:r>
                <a:r>
                  <a:rPr lang="en-US" altLang="zh-CN" dirty="0"/>
                  <a:t>2p</a:t>
                </a:r>
                <a:r>
                  <a:rPr lang="zh-CN" altLang="en-US" dirty="0"/>
                  <a:t>外非</a:t>
                </a:r>
                <a:endParaRPr lang="en-US" altLang="zh-CN" dirty="0"/>
              </a:p>
              <a:p>
                <a:r>
                  <a:rPr lang="zh-CN" altLang="en-US" dirty="0"/>
                  <a:t>分歧，在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处平坦，且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剩余表示依旧不可约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由于每个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无平方因子，故满足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定理的前提</a:t>
                </a:r>
                <a:endParaRPr lang="en-US" altLang="zh-CN" dirty="0"/>
              </a:p>
              <a:p>
                <a:r>
                  <a:rPr lang="zh-CN" altLang="en-US" dirty="0"/>
                  <a:t>故模形式的级中的奇素数可以全部约掉，又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2|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故存在尖形式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导出的模表示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的维数为零，矛盾，故费马大定理成立。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9328031-84E4-D7E7-B67E-25E5711BB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049" y="985421"/>
                <a:ext cx="5300618" cy="5774145"/>
              </a:xfrm>
              <a:prstGeom prst="rect">
                <a:avLst/>
              </a:prstGeom>
              <a:blipFill>
                <a:blip r:embed="rId2"/>
                <a:stretch>
                  <a:fillRect l="-1036" t="-634" r="-345" b="-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990B0F1-EE47-0B0D-9012-8695903AB548}"/>
                  </a:ext>
                </a:extLst>
              </p:cNvPr>
              <p:cNvSpPr txBox="1"/>
              <p:nvPr/>
            </p:nvSpPr>
            <p:spPr>
              <a:xfrm>
                <a:off x="7439487" y="985421"/>
                <a:ext cx="2666114" cy="2066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我们要完成什么？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1.</a:t>
                </a:r>
                <a:r>
                  <a:rPr lang="zh-CN" altLang="en-US" dirty="0"/>
                  <a:t>半稳定情形的模性定理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2.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Ribet</a:t>
                </a:r>
                <a:r>
                  <a:rPr lang="zh-CN" altLang="en-US" dirty="0"/>
                  <a:t>定理的降次部分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3.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的维数为零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990B0F1-EE47-0B0D-9012-8695903AB5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487" y="985421"/>
                <a:ext cx="2666114" cy="2066976"/>
              </a:xfrm>
              <a:prstGeom prst="rect">
                <a:avLst/>
              </a:prstGeom>
              <a:blipFill>
                <a:blip r:embed="rId3"/>
                <a:stretch>
                  <a:fillRect l="-1826" t="-1770" r="-1598" b="-32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469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CFE6CB12-6AD5-E7FC-A554-87CF581D07AF}"/>
                  </a:ext>
                </a:extLst>
              </p:cNvPr>
              <p:cNvSpPr txBox="1"/>
              <p:nvPr/>
            </p:nvSpPr>
            <p:spPr>
              <a:xfrm>
                <a:off x="336737" y="843380"/>
                <a:ext cx="5955476" cy="5422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Q:</a:t>
                </a:r>
                <a:r>
                  <a:rPr lang="zh-CN" altLang="en-US" dirty="0"/>
                  <a:t>为什么模性定理要取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zh-CN" altLang="en-US" dirty="0"/>
                  <a:t>上的新形式？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为了精准寻找，由模形式导出模椭圆曲线远多于所研究</a:t>
                </a:r>
                <a:endParaRPr lang="en-US" altLang="zh-CN" dirty="0"/>
              </a:p>
              <a:p>
                <a:r>
                  <a:rPr lang="zh-CN" altLang="en-US" dirty="0"/>
                  <a:t>的椭圆曲线，而且只有精准的找到模形式，我们才能得出</a:t>
                </a:r>
                <a:endParaRPr lang="en-US" altLang="zh-CN" dirty="0"/>
              </a:p>
              <a:p>
                <a:r>
                  <a:rPr lang="zh-CN" altLang="en-US" dirty="0"/>
                  <a:t>模性定理的定量关系，而需求的定量关系正好又在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上的新形式而已。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Q:</a:t>
                </a:r>
                <a:r>
                  <a:rPr lang="zh-CN" altLang="en-US" dirty="0"/>
                  <a:t>为什么模性定理要要求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？</a:t>
                </a:r>
                <a:endParaRPr lang="en-US" altLang="zh-CN" dirty="0"/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同样为了精准，阿贝尔簇是</a:t>
                </a:r>
                <a:r>
                  <a:rPr lang="en-US" altLang="zh-CN" dirty="0"/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dirty="0"/>
                  <a:t>]</a:t>
                </a:r>
                <a:r>
                  <a:rPr lang="zh-CN" altLang="en-US" dirty="0"/>
                  <a:t>维复环面，而椭圆</a:t>
                </a:r>
                <a:endParaRPr lang="en-US" altLang="zh-CN" dirty="0"/>
              </a:p>
              <a:p>
                <a:r>
                  <a:rPr lang="zh-CN" altLang="en-US" dirty="0"/>
                  <a:t>曲线是一维复环面，只有当</a:t>
                </a:r>
                <a:r>
                  <a:rPr lang="en-US" altLang="zh-CN" dirty="0"/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dirty="0"/>
                  <a:t>]=1</a:t>
                </a:r>
                <a:r>
                  <a:rPr lang="zh-CN" altLang="en-US" dirty="0"/>
                  <a:t>的新形式导出的</a:t>
                </a:r>
                <a:endParaRPr lang="en-US" altLang="zh-CN" dirty="0"/>
              </a:p>
              <a:p>
                <a:r>
                  <a:rPr lang="zh-CN" altLang="en-US" dirty="0"/>
                  <a:t>阿贝尔簇才可能是与椭圆曲线同源的复环面。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Q:</a:t>
                </a:r>
                <a:r>
                  <a:rPr lang="zh-CN" altLang="en-US" dirty="0"/>
                  <a:t>为什么雅可比簇要分解为阿贝尔簇</a:t>
                </a:r>
                <a:r>
                  <a:rPr lang="en-US" altLang="zh-CN" dirty="0"/>
                  <a:t>?</a:t>
                </a:r>
              </a:p>
              <a:p>
                <a:r>
                  <a:rPr lang="en-US" altLang="zh-CN" dirty="0"/>
                  <a:t>A:</a:t>
                </a:r>
                <a:r>
                  <a:rPr lang="zh-CN" altLang="en-US" dirty="0"/>
                  <a:t>如果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是级为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的模形式，则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一定是级为</a:t>
                </a:r>
                <a:r>
                  <a:rPr lang="en-US" altLang="zh-CN" dirty="0" err="1"/>
                  <a:t>kN</a:t>
                </a:r>
                <a:r>
                  <a:rPr lang="zh-CN" altLang="en-US" dirty="0"/>
                  <a:t>的模形式</a:t>
                </a:r>
                <a:endParaRPr lang="en-US" altLang="zh-CN" dirty="0"/>
              </a:p>
              <a:p>
                <a:r>
                  <a:rPr lang="zh-CN" altLang="en-US" dirty="0"/>
                  <a:t>对于一个级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，我们不需要这种由更低级导出的模形式</a:t>
                </a:r>
                <a:endParaRPr lang="en-US" altLang="zh-CN" dirty="0"/>
              </a:p>
              <a:p>
                <a:r>
                  <a:rPr lang="zh-CN" altLang="en-US" dirty="0"/>
                  <a:t>因此级为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存在新旧形式两者空间。雅可比簇中包含了</a:t>
                </a:r>
                <a:endParaRPr lang="en-US" altLang="zh-CN" dirty="0"/>
              </a:p>
              <a:p>
                <a:r>
                  <a:rPr lang="zh-CN" altLang="en-US" dirty="0"/>
                  <a:t>这些旧形式，旧形式的最小级不应该属于此，所以我们</a:t>
                </a:r>
                <a:endParaRPr lang="en-US" altLang="zh-CN" dirty="0"/>
              </a:p>
              <a:p>
                <a:r>
                  <a:rPr lang="zh-CN" altLang="en-US" dirty="0"/>
                  <a:t>只对雅可比簇的新形式得到阿贝尔簇，而不去管其中的</a:t>
                </a:r>
                <a:endParaRPr lang="en-US" altLang="zh-CN" dirty="0"/>
              </a:p>
              <a:p>
                <a:r>
                  <a:rPr lang="zh-CN" altLang="en-US" dirty="0"/>
                  <a:t>旧形式成分，这样我们才能正确定位到其对应的椭圆曲</a:t>
                </a:r>
                <a:endParaRPr lang="en-US" altLang="zh-CN" dirty="0"/>
              </a:p>
              <a:p>
                <a:r>
                  <a:rPr lang="zh-CN" altLang="en-US" dirty="0"/>
                  <a:t>线。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CFE6CB12-6AD5-E7FC-A554-87CF581D0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737" y="843380"/>
                <a:ext cx="5955476" cy="5422062"/>
              </a:xfrm>
              <a:prstGeom prst="rect">
                <a:avLst/>
              </a:prstGeom>
              <a:blipFill>
                <a:blip r:embed="rId2"/>
                <a:stretch>
                  <a:fillRect l="-819" t="-562" r="-205" b="-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1364E445-17D3-A213-AD3D-AA5391180433}"/>
              </a:ext>
            </a:extLst>
          </p:cNvPr>
          <p:cNvSpPr txBox="1"/>
          <p:nvPr/>
        </p:nvSpPr>
        <p:spPr>
          <a:xfrm>
            <a:off x="336737" y="23969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答疑</a:t>
            </a:r>
            <a:endParaRPr lang="en-US" altLang="zh-CN" sz="2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5AE3DBF-AB1C-43F4-D170-18E689EDA3DE}"/>
              </a:ext>
            </a:extLst>
          </p:cNvPr>
          <p:cNvSpPr txBox="1"/>
          <p:nvPr/>
        </p:nvSpPr>
        <p:spPr>
          <a:xfrm>
            <a:off x="6292213" y="843380"/>
            <a:ext cx="599074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Q:Q</a:t>
            </a:r>
            <a:r>
              <a:rPr lang="zh-CN" altLang="en-US" dirty="0"/>
              <a:t>上的椭圆曲线是指取有理点的椭圆曲线吗？</a:t>
            </a:r>
            <a:endParaRPr lang="en-US" altLang="zh-CN" dirty="0"/>
          </a:p>
          <a:p>
            <a:r>
              <a:rPr lang="en-US" altLang="zh-CN" dirty="0"/>
              <a:t>A:</a:t>
            </a:r>
            <a:r>
              <a:rPr lang="zh-CN" altLang="en-US" dirty="0"/>
              <a:t>不是，</a:t>
            </a:r>
            <a:r>
              <a:rPr lang="en-US" altLang="zh-CN" dirty="0"/>
              <a:t>Q</a:t>
            </a:r>
            <a:r>
              <a:rPr lang="zh-CN" altLang="en-US" dirty="0"/>
              <a:t>上的椭圆曲线指的是其</a:t>
            </a:r>
            <a:r>
              <a:rPr lang="en-US" altLang="zh-CN" dirty="0" err="1"/>
              <a:t>Weierstrass</a:t>
            </a:r>
            <a:r>
              <a:rPr lang="zh-CN" altLang="en-US" dirty="0"/>
              <a:t>方程的</a:t>
            </a:r>
            <a:endParaRPr lang="en-US" altLang="zh-CN" dirty="0"/>
          </a:p>
          <a:p>
            <a:r>
              <a:rPr lang="zh-CN" altLang="en-US" dirty="0"/>
              <a:t>系数为有理数的椭圆曲线。椭圆曲线作为复环面时，</a:t>
            </a:r>
            <a:endParaRPr lang="en-US" altLang="zh-CN" dirty="0"/>
          </a:p>
          <a:p>
            <a:r>
              <a:rPr lang="zh-CN" altLang="en-US" dirty="0"/>
              <a:t>取值应该是复数，椭圆曲线作为代数曲线时，取值</a:t>
            </a:r>
            <a:endParaRPr lang="en-US" altLang="zh-CN" dirty="0"/>
          </a:p>
          <a:p>
            <a:r>
              <a:rPr lang="zh-CN" altLang="en-US" dirty="0"/>
              <a:t>应该是代数数，不存在取有理点的情况。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Q:</a:t>
            </a:r>
            <a:r>
              <a:rPr lang="zh-CN" altLang="en-US" dirty="0"/>
              <a:t>为什么引入很多无关的东西，不直奔主线？</a:t>
            </a:r>
            <a:endParaRPr lang="en-US" altLang="zh-CN" dirty="0"/>
          </a:p>
          <a:p>
            <a:r>
              <a:rPr lang="en-US" altLang="zh-CN" dirty="0"/>
              <a:t>A:</a:t>
            </a:r>
            <a:r>
              <a:rPr lang="zh-CN" altLang="en-US" dirty="0"/>
              <a:t>很多看起来没关系，其实都是有关系，甚至会出现在</a:t>
            </a:r>
            <a:endParaRPr lang="en-US" altLang="zh-CN" dirty="0"/>
          </a:p>
          <a:p>
            <a:r>
              <a:rPr lang="zh-CN" altLang="en-US" dirty="0"/>
              <a:t>证明的步骤之中，所有的概念都是有用的，而且以后还</a:t>
            </a:r>
            <a:endParaRPr lang="en-US" altLang="zh-CN" dirty="0"/>
          </a:p>
          <a:p>
            <a:r>
              <a:rPr lang="zh-CN" altLang="en-US" dirty="0"/>
              <a:t>会引入更多概念。到目前为止，都只是内容的概述，目</a:t>
            </a:r>
            <a:endParaRPr lang="en-US" altLang="zh-CN" dirty="0"/>
          </a:p>
          <a:p>
            <a:r>
              <a:rPr lang="zh-CN" altLang="en-US" dirty="0"/>
              <a:t>的是为了读者能熟悉一些基本概念，并对一些基本理论</a:t>
            </a:r>
            <a:endParaRPr lang="en-US" altLang="zh-CN" dirty="0"/>
          </a:p>
          <a:p>
            <a:r>
              <a:rPr lang="zh-CN" altLang="en-US" dirty="0"/>
              <a:t>建立基本的认知，以防止以后证明的时候晕头转向。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Q:</a:t>
            </a:r>
            <a:r>
              <a:rPr lang="zh-CN" altLang="en-US" dirty="0"/>
              <a:t>特征为</a:t>
            </a:r>
            <a:r>
              <a:rPr lang="en-US" altLang="zh-CN" dirty="0"/>
              <a:t>p</a:t>
            </a:r>
            <a:r>
              <a:rPr lang="zh-CN" altLang="en-US" dirty="0"/>
              <a:t>的有限域与</a:t>
            </a:r>
            <a:r>
              <a:rPr lang="en-US" altLang="zh-CN" dirty="0"/>
              <a:t>p</a:t>
            </a:r>
            <a:r>
              <a:rPr lang="zh-CN" altLang="en-US" dirty="0"/>
              <a:t>进域上的表示有什么关系？</a:t>
            </a:r>
            <a:endParaRPr lang="en-US" altLang="zh-CN" dirty="0"/>
          </a:p>
          <a:p>
            <a:r>
              <a:rPr lang="en-US" altLang="zh-CN" dirty="0"/>
              <a:t>A:p</a:t>
            </a:r>
            <a:r>
              <a:rPr lang="zh-CN" altLang="en-US" dirty="0"/>
              <a:t>进域定义有很多种，分析上的定义是对不同的赋值</a:t>
            </a:r>
            <a:endParaRPr lang="en-US" altLang="zh-CN" dirty="0"/>
          </a:p>
          <a:p>
            <a:r>
              <a:rPr lang="zh-CN" altLang="en-US" dirty="0"/>
              <a:t>都可以完备的数域，另一种是使用整数的</a:t>
            </a:r>
            <a:r>
              <a:rPr lang="en-US" altLang="zh-CN" dirty="0"/>
              <a:t>p</a:t>
            </a:r>
            <a:r>
              <a:rPr lang="zh-CN" altLang="en-US" dirty="0"/>
              <a:t>次商环来构建</a:t>
            </a:r>
            <a:endParaRPr lang="en-US" altLang="zh-CN" dirty="0"/>
          </a:p>
          <a:p>
            <a:r>
              <a:rPr lang="zh-CN" altLang="en-US" dirty="0"/>
              <a:t>的，虽然最后一层包含了特征为</a:t>
            </a:r>
            <a:r>
              <a:rPr lang="en-US" altLang="zh-CN" dirty="0"/>
              <a:t>p</a:t>
            </a:r>
            <a:r>
              <a:rPr lang="zh-CN" altLang="en-US" dirty="0"/>
              <a:t>的素域，有部分行为是</a:t>
            </a:r>
            <a:endParaRPr lang="en-US" altLang="zh-CN" dirty="0"/>
          </a:p>
          <a:p>
            <a:r>
              <a:rPr lang="zh-CN" altLang="en-US" dirty="0"/>
              <a:t>一致的，但仍有一些不同的性质，所以都是要证明的。不</a:t>
            </a:r>
            <a:endParaRPr lang="en-US" altLang="zh-CN" dirty="0"/>
          </a:p>
          <a:p>
            <a:r>
              <a:rPr lang="zh-CN" altLang="en-US" dirty="0"/>
              <a:t>过我们的表示稍有不同，可以从</a:t>
            </a:r>
            <a:r>
              <a:rPr lang="en-US" altLang="zh-CN" dirty="0"/>
              <a:t>p</a:t>
            </a:r>
            <a:r>
              <a:rPr lang="zh-CN" altLang="en-US" dirty="0"/>
              <a:t>进域诱导到特征为</a:t>
            </a:r>
            <a:r>
              <a:rPr lang="en-US" altLang="zh-CN" dirty="0"/>
              <a:t>p</a:t>
            </a:r>
            <a:r>
              <a:rPr lang="zh-CN" altLang="en-US" dirty="0"/>
              <a:t>的有</a:t>
            </a:r>
            <a:endParaRPr lang="en-US" altLang="zh-CN" dirty="0"/>
          </a:p>
          <a:p>
            <a:r>
              <a:rPr lang="zh-CN" altLang="en-US"/>
              <a:t>限域，所以性质上的联系是可以证明的。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7723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5090A83-5022-3858-385E-241EDCAFC8F2}"/>
              </a:ext>
            </a:extLst>
          </p:cNvPr>
          <p:cNvSpPr txBox="1"/>
          <p:nvPr/>
        </p:nvSpPr>
        <p:spPr>
          <a:xfrm>
            <a:off x="2441360" y="292962"/>
            <a:ext cx="596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Serre</a:t>
            </a:r>
            <a:r>
              <a:rPr lang="zh-CN" altLang="en-US" dirty="0"/>
              <a:t>猜想</a:t>
            </a:r>
            <a:r>
              <a:rPr lang="en-US" altLang="zh-CN" dirty="0"/>
              <a:t>:</a:t>
            </a:r>
            <a:r>
              <a:rPr lang="zh-CN" altLang="en-US" dirty="0"/>
              <a:t>有限域上的</a:t>
            </a:r>
            <a:r>
              <a:rPr lang="zh-CN" altLang="en-US" dirty="0">
                <a:highlight>
                  <a:srgbClr val="FFFF00"/>
                </a:highlight>
              </a:rPr>
              <a:t>不可约二维</a:t>
            </a:r>
            <a:r>
              <a:rPr lang="en-US" altLang="zh-CN" dirty="0">
                <a:highlight>
                  <a:srgbClr val="FFFF00"/>
                </a:highlight>
              </a:rPr>
              <a:t>Galois</a:t>
            </a:r>
            <a:r>
              <a:rPr lang="zh-CN" altLang="en-US" dirty="0">
                <a:highlight>
                  <a:srgbClr val="FFFF00"/>
                </a:highlight>
              </a:rPr>
              <a:t>奇表示</a:t>
            </a:r>
            <a:r>
              <a:rPr lang="zh-CN" altLang="en-US" dirty="0"/>
              <a:t>都是</a:t>
            </a:r>
            <a:r>
              <a:rPr lang="zh-CN" altLang="en-US" dirty="0">
                <a:highlight>
                  <a:srgbClr val="00FFFF"/>
                </a:highlight>
              </a:rPr>
              <a:t>模表示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10C310A-F28F-0C45-9A2B-4BA17BBF991D}"/>
                  </a:ext>
                </a:extLst>
              </p:cNvPr>
              <p:cNvSpPr txBox="1"/>
              <p:nvPr/>
            </p:nvSpPr>
            <p:spPr>
              <a:xfrm>
                <a:off x="239698" y="843380"/>
                <a:ext cx="3961277" cy="6167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accent4"/>
                    </a:solidFill>
                  </a:rPr>
                  <a:t>Galois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表示</a:t>
                </a:r>
                <a:r>
                  <a:rPr lang="en-US" altLang="zh-CN" dirty="0"/>
                  <a:t>: </a:t>
                </a:r>
                <a:r>
                  <a:rPr lang="zh-CN" altLang="en-US" dirty="0"/>
                  <a:t>伽罗瓦群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的表示</a:t>
                </a:r>
                <a:endParaRPr lang="en-US" altLang="zh-CN" dirty="0"/>
              </a:p>
              <a:p>
                <a:pPr algn="ctr"/>
                <a:r>
                  <a:rPr lang="zh-CN" altLang="en-US" sz="1600" dirty="0"/>
                  <a:t>其中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zh-CN" altLang="en-US" sz="1600" dirty="0"/>
                  <a:t>为有理数域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sz="1600" dirty="0"/>
                  <a:t>的代数闭包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010C310A-F28F-0C45-9A2B-4BA17BBF9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98" y="843380"/>
                <a:ext cx="3961277" cy="616707"/>
              </a:xfrm>
              <a:prstGeom prst="rect">
                <a:avLst/>
              </a:prstGeom>
              <a:blipFill>
                <a:blip r:embed="rId2"/>
                <a:stretch>
                  <a:fillRect l="-1231" t="-4902" r="-923" b="-11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54D3B380-06D0-7894-EC30-D71F6F6EF723}"/>
              </a:ext>
            </a:extLst>
          </p:cNvPr>
          <p:cNvSpPr txBox="1"/>
          <p:nvPr/>
        </p:nvSpPr>
        <p:spPr>
          <a:xfrm>
            <a:off x="661255" y="1460087"/>
            <a:ext cx="3118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注意此时我们研究的是无限阶群的表示理论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5C351D7-D293-6592-D330-2F33816CE3B5}"/>
                  </a:ext>
                </a:extLst>
              </p:cNvPr>
              <p:cNvSpPr txBox="1"/>
              <p:nvPr/>
            </p:nvSpPr>
            <p:spPr>
              <a:xfrm>
                <a:off x="239698" y="1850719"/>
                <a:ext cx="4057094" cy="9244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包含复共轭元素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的表示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满足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𝑑𝑒𝑡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奇表示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5C351D7-D293-6592-D330-2F33816CE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98" y="1850719"/>
                <a:ext cx="4057094" cy="924484"/>
              </a:xfrm>
              <a:prstGeom prst="rect">
                <a:avLst/>
              </a:prstGeom>
              <a:blipFill>
                <a:blip r:embed="rId3"/>
                <a:stretch>
                  <a:fillRect l="-1201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1A7D6D86-D613-A4E4-30BF-53ADCC743B36}"/>
              </a:ext>
            </a:extLst>
          </p:cNvPr>
          <p:cNvSpPr txBox="1"/>
          <p:nvPr/>
        </p:nvSpPr>
        <p:spPr>
          <a:xfrm>
            <a:off x="819951" y="2775203"/>
            <a:ext cx="2800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</a:rPr>
              <a:t>不可约</a:t>
            </a:r>
            <a:r>
              <a:rPr lang="zh-CN" altLang="en-US" sz="1200" dirty="0"/>
              <a:t>和</a:t>
            </a:r>
            <a:r>
              <a:rPr lang="zh-CN" altLang="en-US" sz="1200" dirty="0">
                <a:solidFill>
                  <a:schemeClr val="tx2"/>
                </a:solidFill>
              </a:rPr>
              <a:t>维数</a:t>
            </a:r>
            <a:r>
              <a:rPr lang="zh-CN" altLang="en-US" sz="1200" dirty="0"/>
              <a:t>都是表示论本就有的概念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6458A8E-942A-16A8-BEA9-680687AE54E4}"/>
                  </a:ext>
                </a:extLst>
              </p:cNvPr>
              <p:cNvSpPr txBox="1"/>
              <p:nvPr/>
            </p:nvSpPr>
            <p:spPr>
              <a:xfrm>
                <a:off x="239698" y="3429000"/>
                <a:ext cx="5237972" cy="1590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先知道一个事实</a:t>
                </a:r>
                <a:r>
                  <a:rPr lang="en-US" altLang="zh-CN" dirty="0"/>
                  <a:t>(</a:t>
                </a:r>
                <a:r>
                  <a:rPr lang="zh-CN" altLang="en-US" sz="1400" dirty="0"/>
                  <a:t>怎么做到后面会讲</a:t>
                </a:r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由新形式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和它的傅里叶系数扩域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可以导出代数整数环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/>
                  <a:t>，再由此环的一个</a:t>
                </a:r>
                <a:endParaRPr lang="en-US" altLang="zh-CN" dirty="0"/>
              </a:p>
              <a:p>
                <a:r>
                  <a:rPr lang="zh-CN" altLang="en-US" dirty="0"/>
                  <a:t>极大理想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altLang="zh-CN" dirty="0"/>
                  <a:t>(</a:t>
                </a:r>
                <a:r>
                  <a:rPr lang="zh-CN" altLang="en-US" sz="800" dirty="0"/>
                  <a:t>其依附于一个素数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，可以导出一个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与此表示等价的表示称为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模表示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C6458A8E-942A-16A8-BEA9-680687AE5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98" y="3429000"/>
                <a:ext cx="5237972" cy="1590051"/>
              </a:xfrm>
              <a:prstGeom prst="rect">
                <a:avLst/>
              </a:prstGeom>
              <a:blipFill>
                <a:blip r:embed="rId4"/>
                <a:stretch>
                  <a:fillRect l="-930" t="-2308"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2FC42B9-605D-45CE-920C-C68EF32DD334}"/>
                  </a:ext>
                </a:extLst>
              </p:cNvPr>
              <p:cNvSpPr txBox="1"/>
              <p:nvPr/>
            </p:nvSpPr>
            <p:spPr>
              <a:xfrm>
                <a:off x="239698" y="5476349"/>
                <a:ext cx="5545108" cy="1264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也就是说，</a:t>
                </a:r>
                <a:r>
                  <a:rPr lang="en-US" altLang="zh-CN" dirty="0"/>
                  <a:t>Serre</a:t>
                </a:r>
                <a:r>
                  <a:rPr lang="zh-CN" altLang="en-US" dirty="0"/>
                  <a:t>猜想说的是，对于绝对不可约奇表示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𝐺𝑎𝑙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altLang="zh-CN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存在尖形式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，使得此表示与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zh-CN" altLang="en-US" dirty="0"/>
                  <a:t>等价</a:t>
                </a:r>
                <a:endParaRPr lang="en-US" altLang="zh-CN" dirty="0"/>
              </a:p>
              <a:p>
                <a:r>
                  <a:rPr lang="zh-CN" altLang="en-US" dirty="0"/>
                  <a:t>我们还会更加贪婪的要求</a:t>
                </a:r>
                <a:r>
                  <a:rPr lang="en-US" altLang="zh-CN" dirty="0">
                    <a:solidFill>
                      <a:schemeClr val="accent4"/>
                    </a:solidFill>
                  </a:rPr>
                  <a:t>N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能不能更小</a:t>
                </a:r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2FC42B9-605D-45CE-920C-C68EF32DD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98" y="5476349"/>
                <a:ext cx="5545108" cy="1264320"/>
              </a:xfrm>
              <a:prstGeom prst="rect">
                <a:avLst/>
              </a:prstGeom>
              <a:blipFill>
                <a:blip r:embed="rId5"/>
                <a:stretch>
                  <a:fillRect l="-879" t="-2404" r="-330" b="-6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2F02468-6D39-2CB9-B2B9-CC31FB34D4F8}"/>
                  </a:ext>
                </a:extLst>
              </p:cNvPr>
              <p:cNvSpPr txBox="1"/>
              <p:nvPr/>
            </p:nvSpPr>
            <p:spPr>
              <a:xfrm>
                <a:off x="5901239" y="843380"/>
                <a:ext cx="7318798" cy="60322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对于一个级为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的模表示，我们在什么条件下</a:t>
                </a:r>
                <a:endParaRPr lang="en-US" altLang="zh-CN" dirty="0"/>
              </a:p>
              <a:p>
                <a:r>
                  <a:rPr lang="zh-CN" altLang="en-US" dirty="0"/>
                  <a:t>可以得到一个更小级的模表示，我们称其为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epsilon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猜想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/>
              </a:p>
              <a:p>
                <a:r>
                  <a:rPr lang="en-US" altLang="zh-CN" sz="1200" dirty="0"/>
                  <a:t>Serre</a:t>
                </a:r>
                <a:r>
                  <a:rPr lang="zh-CN" altLang="en-US" sz="1200" dirty="0"/>
                  <a:t>猜想不是我们的重点，</a:t>
                </a:r>
                <a:r>
                  <a:rPr lang="en-US" altLang="zh-CN" sz="1200" dirty="0"/>
                  <a:t>epsilon</a:t>
                </a:r>
                <a:r>
                  <a:rPr lang="zh-CN" altLang="en-US" sz="1200" dirty="0"/>
                  <a:t>猜想才是重点讨论的对象</a:t>
                </a:r>
                <a:endParaRPr lang="en-US" altLang="zh-CN" sz="1200" dirty="0"/>
              </a:p>
              <a:p>
                <a:r>
                  <a:rPr lang="zh-CN" altLang="en-US" sz="1200" dirty="0"/>
                  <a:t>不过名字什么的都无所谓了，只要知道结果是下面这个定理就行了</a:t>
                </a:r>
                <a:endParaRPr lang="en-US" altLang="zh-CN" sz="1200" dirty="0"/>
              </a:p>
              <a:p>
                <a:endParaRPr lang="en-US" altLang="zh-CN" sz="1200" dirty="0"/>
              </a:p>
              <a:p>
                <a:r>
                  <a:rPr lang="zh-CN" altLang="en-US" sz="1200" dirty="0"/>
                  <a:t>在后面我们会看到构造模表示的过程中，用到了有限域上的表示</a:t>
                </a:r>
                <a:endParaRPr lang="en-US" altLang="zh-CN" sz="1200" dirty="0"/>
              </a:p>
              <a:p>
                <a:r>
                  <a:rPr lang="zh-CN" altLang="en-US" sz="1200" dirty="0"/>
                  <a:t>模表示本身是</a:t>
                </a:r>
                <a:r>
                  <a:rPr lang="en-US" altLang="zh-CN" sz="1200" dirty="0"/>
                  <a:t>p</a:t>
                </a:r>
                <a:r>
                  <a:rPr lang="zh-CN" altLang="en-US" sz="1200" dirty="0"/>
                  <a:t>进数域上的表示，所以我们将其构造过程中数域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sz="1200" dirty="0">
                    <a:solidFill>
                      <a:prstClr val="black"/>
                    </a:solidFill>
                  </a:rPr>
                  <a:t>上的表示</a:t>
                </a:r>
                <a:endParaRPr lang="en-US" altLang="zh-CN" sz="1200" dirty="0">
                  <a:solidFill>
                    <a:prstClr val="black"/>
                  </a:solidFill>
                </a:endParaRPr>
              </a:p>
              <a:p>
                <a:r>
                  <a:rPr lang="zh-CN" altLang="en-US" sz="1200" dirty="0">
                    <a:solidFill>
                      <a:prstClr val="black"/>
                    </a:solidFill>
                  </a:rPr>
                  <a:t>称为</a:t>
                </a:r>
                <a:r>
                  <a:rPr lang="zh-CN" altLang="en-US" sz="1200" dirty="0">
                    <a:solidFill>
                      <a:srgbClr val="FF0000"/>
                    </a:solidFill>
                  </a:rPr>
                  <a:t>模</a:t>
                </a:r>
                <a:r>
                  <a:rPr lang="en-US" altLang="zh-CN" sz="1200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sz="1200" dirty="0">
                    <a:solidFill>
                      <a:srgbClr val="FF0000"/>
                    </a:solidFill>
                  </a:rPr>
                  <a:t>的剩余表示</a:t>
                </a:r>
                <a:r>
                  <a:rPr lang="zh-CN" altLang="en-US" sz="1200" dirty="0">
                    <a:solidFill>
                      <a:prstClr val="black"/>
                    </a:solidFill>
                  </a:rPr>
                  <a:t>，两者的区别在于所对应的数域不同。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 err="1"/>
                  <a:t>Ribet</a:t>
                </a:r>
                <a:r>
                  <a:rPr lang="zh-CN" altLang="en-US" dirty="0"/>
                  <a:t>定理：设新形式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zh-CN" altLang="en-US" dirty="0"/>
                  <a:t>的素数，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en-US" dirty="0"/>
                  <a:t>是模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的剩余不可约表示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≠2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，如果满足以下条件之一</a:t>
                </a:r>
                <a:r>
                  <a:rPr lang="en-US" altLang="zh-CN" dirty="0"/>
                  <a:t>:</a:t>
                </a:r>
              </a:p>
              <a:p>
                <a:r>
                  <a:rPr lang="en-US" altLang="zh-CN" dirty="0"/>
                  <a:t>(1)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/>
                  <a:t>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非分歧</a:t>
                </a:r>
                <a:r>
                  <a:rPr lang="zh-CN" altLang="en-US" dirty="0"/>
                  <a:t>；</a:t>
                </a:r>
                <a:endParaRPr lang="en-US" altLang="zh-CN" dirty="0"/>
              </a:p>
              <a:p>
                <a:r>
                  <a:rPr lang="en-US" altLang="zh-CN" dirty="0"/>
                  <a:t>(2)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/>
                  <a:t>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平坦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r>
                  <a:rPr lang="zh-CN" altLang="en-US" dirty="0"/>
                  <a:t>则存在新形式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，和其导出的模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的剩余表示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zh-CN" altLang="en-US" dirty="0"/>
                  <a:t>表示所有代数整数，则对素数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/>
                  <a:t>其存在子环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⊂</m:t>
                    </m:r>
                    <m:acc>
                      <m:accPr>
                        <m:chr m:val="̅"/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对于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，如果满足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𝔭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𝑘𝑒𝑟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对所有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𝑙</m:t>
                    </m:r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zh-CN" altLang="en-US" dirty="0">
                    <a:ea typeface="Cambria Math" panose="02040503050406030204" pitchFamily="18" charset="0"/>
                  </a:rPr>
                  <a:t>分解的素理想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𝔭</m:t>
                    </m:r>
                  </m:oMath>
                </a14:m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成立，</a:t>
                </a:r>
                <a:r>
                  <a:rPr lang="zh-CN" altLang="en-US" dirty="0"/>
                  <a:t>则称表示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处非分歧</a:t>
                </a:r>
                <a:r>
                  <a:rPr lang="zh-CN" altLang="en-US" dirty="0"/>
                  <a:t>，上述表示均是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:endParaRPr lang="en-US" altLang="zh-CN" dirty="0"/>
              </a:p>
              <a:p>
                <a:pPr algn="ctr"/>
                <a:r>
                  <a:rPr lang="zh-CN" altLang="en-US" sz="1200" dirty="0"/>
                  <a:t>平坦的定义复杂也用不到就不管了</a:t>
                </a:r>
                <a:endParaRPr lang="en-US" altLang="zh-CN" sz="1200" dirty="0"/>
              </a:p>
              <a:p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Inertia</a:t>
                </a:r>
                <a:r>
                  <a:rPr lang="zh-CN" altLang="en-US" dirty="0">
                    <a:solidFill>
                      <a:schemeClr val="accent2"/>
                    </a:solidFill>
                    <a:latin typeface="等线" panose="020F0502020204030204"/>
                    <a:ea typeface="等线" panose="02010600030101010101" pitchFamily="2" charset="-122"/>
                  </a:rPr>
                  <a:t>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𝔭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保持模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𝑙</m:t>
                    </m:r>
                    <m:acc>
                      <m:accPr>
                        <m:chr m:val="̅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下元素的等价性，其依旧是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zh-CN" alt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>
                    <a:solidFill>
                      <a:prstClr val="black"/>
                    </a:solidFill>
                  </a:rPr>
                  <a:t>的子</a:t>
                </a:r>
                <a:endParaRPr lang="en-US" altLang="zh-CN" dirty="0">
                  <a:solidFill>
                    <a:prstClr val="black"/>
                  </a:solidFill>
                </a:endParaRPr>
              </a:p>
              <a:p>
                <a:r>
                  <a:rPr lang="zh-CN" altLang="en-US" dirty="0">
                    <a:solidFill>
                      <a:prstClr val="black"/>
                    </a:solidFill>
                  </a:rPr>
                  <a:t>群，这是保证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元素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后面会讲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唯一的前提</a:t>
                </a:r>
                <a:endParaRPr lang="en-US" altLang="zh-CN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82F02468-6D39-2CB9-B2B9-CC31FB34D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239" y="843380"/>
                <a:ext cx="7318798" cy="6032229"/>
              </a:xfrm>
              <a:prstGeom prst="rect">
                <a:avLst/>
              </a:prstGeom>
              <a:blipFill>
                <a:blip r:embed="rId6"/>
                <a:stretch>
                  <a:fillRect l="-666" t="-505" b="-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DCD4235B-6E62-F42F-7402-99ECA4B94E94}"/>
              </a:ext>
            </a:extLst>
          </p:cNvPr>
          <p:cNvSpPr txBox="1"/>
          <p:nvPr/>
        </p:nvSpPr>
        <p:spPr>
          <a:xfrm>
            <a:off x="1025169" y="4995739"/>
            <a:ext cx="3974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/>
              <a:t>此时的模表示是</a:t>
            </a:r>
            <a:r>
              <a:rPr lang="en-US" altLang="zh-CN" sz="1000" dirty="0"/>
              <a:t>is modular(</a:t>
            </a:r>
            <a:r>
              <a:rPr lang="zh-CN" altLang="en-US" sz="1000" dirty="0"/>
              <a:t>此时翻译应该是“模的”，但不好听</a:t>
            </a:r>
            <a:r>
              <a:rPr lang="en-US" altLang="zh-CN" sz="1000" dirty="0"/>
              <a:t>)</a:t>
            </a:r>
          </a:p>
          <a:p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请与之前在群表示论说的模表示</a:t>
            </a:r>
            <a:r>
              <a:rPr lang="en-US" altLang="zh-CN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(modular representation)</a:t>
            </a:r>
            <a:r>
              <a:rPr lang="zh-CN" altLang="en-US" sz="1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进行区分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60502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A617D4F-8FEC-03B1-3C69-453CE0BDA9A4}"/>
              </a:ext>
            </a:extLst>
          </p:cNvPr>
          <p:cNvSpPr txBox="1"/>
          <p:nvPr/>
        </p:nvSpPr>
        <p:spPr>
          <a:xfrm>
            <a:off x="381740" y="301841"/>
            <a:ext cx="220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p</a:t>
            </a:r>
            <a:r>
              <a:rPr lang="zh-CN" altLang="en-US" sz="2400" dirty="0"/>
              <a:t>进数域的感知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80A025C-9CF7-FFD6-E0E3-178A45CF6F67}"/>
                  </a:ext>
                </a:extLst>
              </p:cNvPr>
              <p:cNvSpPr txBox="1"/>
              <p:nvPr/>
            </p:nvSpPr>
            <p:spPr>
              <a:xfrm>
                <a:off x="541537" y="932156"/>
                <a:ext cx="4649927" cy="10332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>
                    <a:solidFill>
                      <a:srgbClr val="FF0000"/>
                    </a:solidFill>
                  </a:rPr>
                  <a:t>有限域</a:t>
                </a:r>
                <a:r>
                  <a:rPr lang="zh-CN" altLang="en-US" sz="1400" dirty="0"/>
                  <a:t>的扩域是十分简单的，如素域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sz="1400" dirty="0"/>
                  <a:t>的扩域</a:t>
                </a:r>
                <a:r>
                  <a:rPr lang="en-US" altLang="zh-CN" sz="1400" dirty="0"/>
                  <a:t>(p</a:t>
                </a:r>
                <a:r>
                  <a:rPr lang="zh-CN" altLang="en-US" sz="1400" dirty="0"/>
                  <a:t>为素数</a:t>
                </a:r>
                <a:r>
                  <a:rPr lang="en-US" altLang="zh-CN" sz="1400" dirty="0"/>
                  <a:t>)</a:t>
                </a:r>
              </a:p>
              <a:p>
                <a:r>
                  <a:rPr lang="zh-CN" altLang="en-US" sz="1400" dirty="0"/>
                  <a:t>其阶必为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zh-CN" altLang="en-US" sz="1400" dirty="0"/>
                  <a:t>，且阶相同的有限域一定同构，记为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endParaRPr lang="en-US" altLang="zh-CN" sz="1400" dirty="0"/>
              </a:p>
              <a:p>
                <a:r>
                  <a:rPr lang="zh-CN" altLang="en-US" sz="1400" dirty="0"/>
                  <a:t>于是有扩域组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zh-CN" altLang="en-US" sz="1400" i="1">
                        <a:latin typeface="Cambria Math" panose="02040503050406030204" pitchFamily="18" charset="0"/>
                      </a:rPr>
                      <m:t>、</m:t>
                    </m:r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sSup>
                          <m:sSup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b>
                    </m:sSub>
                    <m:r>
                      <a:rPr lang="zh-CN" alt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、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  <m:r>
                      <a:rPr lang="zh-CN" alt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、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sSup>
                          <m:sSup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…(</m:t>
                    </m:r>
                    <m:r>
                      <a:rPr lang="zh-CN" alt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前后</m:t>
                    </m:r>
                    <m:r>
                      <a:rPr lang="zh-CN" alt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不一定</m:t>
                    </m:r>
                    <m:r>
                      <a:rPr lang="zh-CN" alt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有</m:t>
                    </m:r>
                    <m:r>
                      <a:rPr lang="zh-CN" alt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关系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1400" dirty="0"/>
              </a:p>
              <a:p>
                <a:r>
                  <a:rPr lang="zh-CN" altLang="en-US" sz="1400" dirty="0"/>
                  <a:t>值得注意的是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&gt;1)</m:t>
                    </m:r>
                  </m:oMath>
                </a14:m>
                <a:r>
                  <a:rPr lang="zh-CN" altLang="en-US" sz="1400" dirty="0"/>
                  <a:t>不是域，故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sSup>
                          <m:sSup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≇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80A025C-9CF7-FFD6-E0E3-178A45CF6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37" y="932156"/>
                <a:ext cx="4649927" cy="1033296"/>
              </a:xfrm>
              <a:prstGeom prst="rect">
                <a:avLst/>
              </a:prstGeom>
              <a:blipFill>
                <a:blip r:embed="rId2"/>
                <a:stretch>
                  <a:fillRect l="-393" t="-592" b="-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8055AE8-9239-197F-7C27-8BB4B5AE0349}"/>
                  </a:ext>
                </a:extLst>
              </p:cNvPr>
              <p:cNvSpPr txBox="1"/>
              <p:nvPr/>
            </p:nvSpPr>
            <p:spPr>
              <a:xfrm>
                <a:off x="541537" y="2258551"/>
                <a:ext cx="4690130" cy="12222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我们知道</a:t>
                </a:r>
                <a:r>
                  <a:rPr lang="zh-CN" altLang="en-US" sz="1400" dirty="0">
                    <a:solidFill>
                      <a:srgbClr val="FF0000"/>
                    </a:solidFill>
                  </a:rPr>
                  <a:t>最小的无限域</a:t>
                </a:r>
                <a:r>
                  <a:rPr lang="zh-CN" altLang="en-US" sz="1400" dirty="0"/>
                  <a:t>是有理数域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sz="1400" dirty="0"/>
                  <a:t>，其有两种扩域链</a:t>
                </a:r>
                <a:endParaRPr lang="en-US" altLang="zh-CN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acc>
                        <m:accPr>
                          <m:chr m:val="̅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代数数</m:t>
                          </m:r>
                        </m:e>
                      </m:d>
                      <m:r>
                        <a:rPr lang="en-US" altLang="zh-CN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altLang="zh-CN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m:oMathPara>
                </a14:m>
                <a:endParaRPr lang="en-US" altLang="zh-CN" sz="1400" dirty="0"/>
              </a:p>
              <a:p>
                <a:r>
                  <a:rPr lang="zh-CN" altLang="en-US" sz="1400" dirty="0"/>
                  <a:t>从代数角度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sz="1400" dirty="0"/>
                  <a:t>的扩域有且只有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altLang="zh-CN" sz="1400" dirty="0"/>
                  <a:t>(</a:t>
                </a:r>
                <a14:m>
                  <m:oMath xmlns:m="http://schemas.openxmlformats.org/officeDocument/2006/math">
                    <m:r>
                      <a:rPr lang="en-US" altLang="zh-CN" sz="11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sz="11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sz="11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zh-CN" altLang="en-US" sz="11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sz="1100" dirty="0"/>
                  <a:t>常规乘法不是域</a:t>
                </a:r>
                <a:r>
                  <a:rPr lang="en-US" altLang="zh-CN" sz="1400" dirty="0"/>
                  <a:t>)</a:t>
                </a:r>
              </a:p>
              <a:p>
                <a:r>
                  <a:rPr lang="zh-CN" altLang="en-US" sz="1400" dirty="0"/>
                  <a:t>真正的问题在于</a:t>
                </a:r>
                <a14:m>
                  <m:oMath xmlns:m="http://schemas.openxmlformats.org/officeDocument/2006/math">
                    <m:r>
                      <a:rPr lang="en-US" altLang="zh-CN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sz="1400" dirty="0"/>
                  <a:t>的分析完备扩域，存在实数</a:t>
                </a:r>
                <a14:m>
                  <m:oMath xmlns:m="http://schemas.openxmlformats.org/officeDocument/2006/math">
                    <m:r>
                      <a:rPr lang="en-US" altLang="zh-CN" sz="1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1400" dirty="0"/>
                  <a:t>和</a:t>
                </a:r>
                <a:r>
                  <a:rPr lang="en-US" altLang="zh-CN" sz="1400" dirty="0"/>
                  <a:t>p</a:t>
                </a:r>
                <a:r>
                  <a:rPr lang="zh-CN" altLang="en-US" sz="1400" dirty="0"/>
                  <a:t>进数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sz="1400" dirty="0"/>
              </a:p>
              <a:p>
                <a:r>
                  <a:rPr lang="zh-CN" altLang="en-US" sz="1400" dirty="0"/>
                  <a:t>例如，</a:t>
                </a:r>
                <a14:m>
                  <m:oMath xmlns:m="http://schemas.openxmlformats.org/officeDocument/2006/math">
                    <m:r>
                      <a:rPr lang="zh-CN" altLang="en-US" sz="1400" i="1" smtClean="0">
                        <a:latin typeface="Cambria Math" panose="02040503050406030204" pitchFamily="18" charset="0"/>
                      </a:rPr>
                      <m:t>√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zh-CN" altLang="en-US" sz="1400" dirty="0"/>
                  <a:t>在</a:t>
                </a:r>
                <a14:m>
                  <m:oMath xmlns:m="http://schemas.openxmlformats.org/officeDocument/2006/math">
                    <m:r>
                      <a:rPr lang="en-US" altLang="zh-CN" sz="1400" i="1" dirty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14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sz="1400" dirty="0"/>
                  <a:t>中代数性质相同，分析性质不同</a:t>
                </a:r>
                <a:endParaRPr lang="en-US" altLang="zh-CN" sz="14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8055AE8-9239-197F-7C27-8BB4B5AE0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37" y="2258551"/>
                <a:ext cx="4690130" cy="1222258"/>
              </a:xfrm>
              <a:prstGeom prst="rect">
                <a:avLst/>
              </a:prstGeom>
              <a:blipFill>
                <a:blip r:embed="rId3"/>
                <a:stretch>
                  <a:fillRect l="-390" t="-498" b="-1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13305C5-D189-55BF-CDDF-7DB590AA75EE}"/>
                  </a:ext>
                </a:extLst>
              </p:cNvPr>
              <p:cNvSpPr txBox="1"/>
              <p:nvPr/>
            </p:nvSpPr>
            <p:spPr>
              <a:xfrm>
                <a:off x="541537" y="3888419"/>
                <a:ext cx="6088526" cy="28820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p</a:t>
                </a:r>
                <a:r>
                  <a:rPr lang="zh-CN" altLang="en-US" dirty="0"/>
                  <a:t>进数的引入方式与实数的引入方式均是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柯西列必定收敛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区别在于“绝对值”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或赋值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的定义不同，设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，则</a:t>
                </a:r>
                <a:endParaRPr lang="en-US" altLang="zh-CN" dirty="0"/>
              </a:p>
              <a:p>
                <a:r>
                  <a:rPr lang="zh-CN" altLang="en-US" dirty="0"/>
                  <a:t>对于实数而言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≥0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对于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进数而言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𝑜𝑟𝑑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≠0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𝑜𝑟𝑑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zh-CN" altLang="en-US" dirty="0"/>
                  <a:t>的分式中因数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的次数</a:t>
                </a:r>
                <a:endParaRPr lang="en-US" altLang="zh-CN" dirty="0"/>
              </a:p>
              <a:p>
                <a:r>
                  <a:rPr lang="zh-CN" altLang="en-US" dirty="0"/>
                  <a:t>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𝑜𝑟𝑑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𝑜𝑟𝑑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</m:den>
                        </m:f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18=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13305C5-D189-55BF-CDDF-7DB590AA7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537" y="3888419"/>
                <a:ext cx="6088526" cy="2882007"/>
              </a:xfrm>
              <a:prstGeom prst="rect">
                <a:avLst/>
              </a:prstGeom>
              <a:blipFill>
                <a:blip r:embed="rId4"/>
                <a:stretch>
                  <a:fillRect l="-901" t="-1268" r="-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0716855-C41B-7F86-9833-D947CE872FAA}"/>
                  </a:ext>
                </a:extLst>
              </p:cNvPr>
              <p:cNvSpPr txBox="1"/>
              <p:nvPr/>
            </p:nvSpPr>
            <p:spPr>
              <a:xfrm>
                <a:off x="6958537" y="532673"/>
                <a:ext cx="5408084" cy="25437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实数</a:t>
                </a:r>
                <a:r>
                  <a:rPr lang="zh-CN" altLang="en-US" dirty="0"/>
                  <a:t>存在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进制</a:t>
                </a:r>
                <a:r>
                  <a:rPr lang="en-US" altLang="zh-CN" dirty="0"/>
                  <a:t>(n&gt;1)</a:t>
                </a:r>
                <a:r>
                  <a:rPr lang="zh-CN" altLang="en-US" dirty="0"/>
                  <a:t>展开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nary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相应的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进数</a:t>
                </a:r>
                <a:r>
                  <a:rPr lang="zh-CN" altLang="en-US" dirty="0"/>
                  <a:t>存在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进展开展开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nary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时</m:t>
                    </m:r>
                  </m:oMath>
                </a14:m>
                <a:r>
                  <a:rPr lang="zh-CN" altLang="en-US" dirty="0"/>
                  <a:t>，称其为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进整数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1050" dirty="0"/>
                  <a:t>(</a:t>
                </a:r>
                <a:r>
                  <a:rPr lang="zh-CN" altLang="en-US" sz="1050" dirty="0"/>
                  <a:t>注意依情景区分素域</a:t>
                </a:r>
                <a:r>
                  <a:rPr lang="en-US" altLang="zh-CN" sz="1050" dirty="0"/>
                  <a:t>)</a:t>
                </a:r>
              </a:p>
              <a:p>
                <a:endParaRPr lang="en-US" altLang="zh-CN" sz="1050" dirty="0"/>
              </a:p>
              <a:p>
                <a:r>
                  <a:rPr lang="zh-CN" altLang="en-US" dirty="0"/>
                  <a:t>注意：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进整数包含整数，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是可以取零的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不完全包含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，但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的子域</a:t>
                </a:r>
                <a:endParaRPr lang="en-US" altLang="zh-CN" dirty="0"/>
              </a:p>
              <a:p>
                <a:r>
                  <a:rPr lang="en-US" altLang="zh-CN" dirty="0"/>
                  <a:t>p</a:t>
                </a:r>
                <a:r>
                  <a:rPr lang="zh-CN" altLang="en-US" dirty="0"/>
                  <a:t>进数与实数不全对称，分析性质也有较大差异</a:t>
                </a:r>
                <a:endParaRPr lang="en-US" altLang="zh-CN" dirty="0"/>
              </a:p>
              <a:p>
                <a:r>
                  <a:rPr lang="en-US" altLang="zh-CN" dirty="0"/>
                  <a:t>p</a:t>
                </a:r>
                <a:r>
                  <a:rPr lang="zh-CN" altLang="en-US" dirty="0"/>
                  <a:t>进展开只为理解其运算，别深究实际意义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0716855-C41B-7F86-9833-D947CE872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8537" y="532673"/>
                <a:ext cx="5408084" cy="2543773"/>
              </a:xfrm>
              <a:prstGeom prst="rect">
                <a:avLst/>
              </a:prstGeom>
              <a:blipFill>
                <a:blip r:embed="rId5"/>
                <a:stretch>
                  <a:fillRect l="-901" t="-16746" b="-2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300E1FFD-5EFB-D282-9787-664E53488A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37" y="3191863"/>
            <a:ext cx="4141162" cy="22856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8927588-A1A4-796F-EC0E-EF4331E2BB43}"/>
                  </a:ext>
                </a:extLst>
              </p:cNvPr>
              <p:cNvSpPr txBox="1"/>
              <p:nvPr/>
            </p:nvSpPr>
            <p:spPr>
              <a:xfrm>
                <a:off x="7448253" y="5477522"/>
                <a:ext cx="4237057" cy="1259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注：有理数可以有任意</a:t>
                </a:r>
                <a:r>
                  <a:rPr lang="en-US" altLang="zh-CN" sz="1400" dirty="0"/>
                  <a:t>q</a:t>
                </a:r>
                <a:r>
                  <a:rPr lang="zh-CN" altLang="en-US" sz="1400" dirty="0"/>
                  <a:t>进展开</a:t>
                </a:r>
                <a:endParaRPr lang="en-US" altLang="zh-CN" sz="1400" dirty="0"/>
              </a:p>
              <a:p>
                <a:r>
                  <a:rPr lang="zh-CN" altLang="en-US" sz="1400" dirty="0"/>
                  <a:t>但不是所有的</a:t>
                </a:r>
                <a:r>
                  <a:rPr lang="en-US" altLang="zh-CN" sz="1400" dirty="0"/>
                  <a:t>p</a:t>
                </a:r>
                <a:r>
                  <a:rPr lang="zh-CN" altLang="en-US" sz="1400" dirty="0"/>
                  <a:t>进数都有</a:t>
                </a:r>
                <a:r>
                  <a:rPr lang="en-US" altLang="zh-CN" sz="1400" dirty="0"/>
                  <a:t>q</a:t>
                </a:r>
                <a:r>
                  <a:rPr lang="zh-CN" altLang="en-US" sz="1400" dirty="0"/>
                  <a:t>进展开</a:t>
                </a:r>
                <a:r>
                  <a:rPr lang="en-US" altLang="zh-CN" sz="1400" dirty="0"/>
                  <a:t>(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altLang="zh-CN" sz="1400" dirty="0"/>
                  <a:t>)</a:t>
                </a:r>
              </a:p>
              <a:p>
                <a:r>
                  <a:rPr lang="zh-CN" altLang="en-US" sz="1400" dirty="0"/>
                  <a:t>真正理解</a:t>
                </a:r>
                <a:r>
                  <a:rPr lang="en-US" altLang="zh-CN" sz="1400" dirty="0"/>
                  <a:t>p</a:t>
                </a:r>
                <a:r>
                  <a:rPr lang="zh-CN" altLang="en-US" sz="1400" dirty="0"/>
                  <a:t>进数必需从分析角度，否则与有理数无异</a:t>
                </a:r>
                <a:endParaRPr lang="en-US" altLang="zh-CN" sz="1400" dirty="0"/>
              </a:p>
              <a:p>
                <a:r>
                  <a:rPr lang="zh-CN" altLang="en-US" sz="1400" dirty="0"/>
                  <a:t>还可以从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sz="1400" dirty="0"/>
                  <a:t>来体会这种不对称性</a:t>
                </a:r>
                <a:r>
                  <a:rPr lang="en-US" altLang="zh-CN" sz="1400" dirty="0"/>
                  <a:t>(n=1,2…)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sz="1400" dirty="0"/>
                  <a:t>和</a:t>
                </a:r>
                <a:r>
                  <a:rPr lang="en-US" altLang="zh-CN" sz="1400" dirty="0"/>
                  <a:t>R</a:t>
                </a:r>
                <a:r>
                  <a:rPr lang="zh-CN" altLang="en-US" sz="1400" dirty="0"/>
                  <a:t>一样，还有一个更大的扩域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8927588-A1A4-796F-EC0E-EF4331E2BB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253" y="5477522"/>
                <a:ext cx="4237057" cy="1259191"/>
              </a:xfrm>
              <a:prstGeom prst="rect">
                <a:avLst/>
              </a:prstGeom>
              <a:blipFill>
                <a:blip r:embed="rId7"/>
                <a:stretch>
                  <a:fillRect l="-432" t="-971" b="-33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5616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4B5EE93-9351-6C69-7E76-8C35EC119F51}"/>
              </a:ext>
            </a:extLst>
          </p:cNvPr>
          <p:cNvSpPr txBox="1"/>
          <p:nvPr/>
        </p:nvSpPr>
        <p:spPr>
          <a:xfrm>
            <a:off x="319596" y="213064"/>
            <a:ext cx="3756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椭圆曲线导出的</a:t>
            </a:r>
            <a:r>
              <a:rPr lang="en-US" altLang="zh-CN" sz="2400" dirty="0"/>
              <a:t>Galois</a:t>
            </a:r>
            <a:r>
              <a:rPr lang="zh-CN" altLang="en-US" sz="2400" dirty="0"/>
              <a:t>表示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675CB1E-C324-692F-2EBC-8D3AF143A746}"/>
                  </a:ext>
                </a:extLst>
              </p:cNvPr>
              <p:cNvSpPr txBox="1"/>
              <p:nvPr/>
            </p:nvSpPr>
            <p:spPr>
              <a:xfrm>
                <a:off x="488272" y="949910"/>
                <a:ext cx="4618252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1.</a:t>
                </a:r>
                <a:r>
                  <a:rPr lang="zh-CN" altLang="en-US" dirty="0"/>
                  <a:t>椭圆曲线上的</a:t>
                </a:r>
                <a:r>
                  <a:rPr lang="en-US" altLang="zh-CN" dirty="0"/>
                  <a:t>N-</a:t>
                </a:r>
                <a:r>
                  <a:rPr lang="zh-CN" altLang="en-US" dirty="0"/>
                  <a:t>扭点</a:t>
                </a:r>
                <a:r>
                  <a:rPr lang="en-US" altLang="zh-CN" dirty="0"/>
                  <a:t>(N-torsion points)</a:t>
                </a:r>
              </a:p>
              <a:p>
                <a:r>
                  <a:rPr lang="zh-CN" altLang="en-US" dirty="0"/>
                  <a:t>复椭圆曲线上的点关于加法可以形成一个群</a:t>
                </a:r>
                <a:endParaRPr lang="en-US" altLang="zh-CN" dirty="0"/>
              </a:p>
              <a:p>
                <a:pPr algn="ctr"/>
                <a:r>
                  <a:rPr lang="en-US" altLang="zh-CN" sz="1400" dirty="0"/>
                  <a:t>(</a:t>
                </a:r>
                <a:r>
                  <a:rPr lang="zh-CN" altLang="en-US" sz="1400" dirty="0"/>
                  <a:t>注意</a:t>
                </a:r>
                <a:r>
                  <a:rPr lang="en-US" altLang="zh-CN" sz="1400" dirty="0"/>
                  <a:t>:</a:t>
                </a:r>
                <a:r>
                  <a:rPr lang="zh-CN" altLang="en-US" sz="1400" dirty="0"/>
                  <a:t>这不是</a:t>
                </a:r>
                <a:r>
                  <a:rPr lang="en-US" altLang="zh-CN" sz="1400" b="0" i="0" dirty="0">
                    <a:solidFill>
                      <a:srgbClr val="333333"/>
                    </a:solidFill>
                    <a:effectLst/>
                    <a:latin typeface="Helvetica Neue"/>
                  </a:rPr>
                  <a:t>Mordell-Weil</a:t>
                </a:r>
                <a:r>
                  <a:rPr lang="zh-CN" altLang="en-US" sz="1400" b="0" i="0" dirty="0">
                    <a:solidFill>
                      <a:srgbClr val="333333"/>
                    </a:solidFill>
                    <a:effectLst/>
                    <a:latin typeface="Helvetica Neue"/>
                  </a:rPr>
                  <a:t>定理</a:t>
                </a:r>
                <a:r>
                  <a:rPr lang="en-US" altLang="zh-CN" sz="1400" dirty="0"/>
                  <a:t>)</a:t>
                </a:r>
              </a:p>
              <a:p>
                <a:r>
                  <a:rPr lang="zh-CN" altLang="en-US" dirty="0"/>
                  <a:t>我们定义一个映射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/⋀→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/⋀,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+⋀↦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𝑁𝑧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⋀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+⋀∈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/⋀</m:t>
                    </m:r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+⋀)=0</m:t>
                    </m:r>
                  </m:oMath>
                </a14:m>
                <a:r>
                  <a:rPr lang="zh-CN" altLang="en-US" dirty="0"/>
                  <a:t>，则</a:t>
                </a:r>
                <a:endParaRPr lang="en-US" altLang="zh-CN" dirty="0"/>
              </a:p>
              <a:p>
                <a:r>
                  <a:rPr lang="zh-CN" altLang="en-US" dirty="0"/>
                  <a:t>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+⋀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/⋀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N-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扭点</a:t>
                </a:r>
                <a:r>
                  <a:rPr lang="zh-CN" altLang="en-US" dirty="0"/>
                  <a:t>，其构成子群记</a:t>
                </a:r>
                <a:r>
                  <a:rPr lang="en-US" altLang="zh-CN" dirty="0"/>
                  <a:t>E[N]</a:t>
                </a:r>
              </a:p>
              <a:p>
                <a:r>
                  <a:rPr lang="zh-CN" altLang="en-US" dirty="0"/>
                  <a:t>容易得到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]≅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E675CB1E-C324-692F-2EBC-8D3AF143A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72" y="949910"/>
                <a:ext cx="4618252" cy="2246769"/>
              </a:xfrm>
              <a:prstGeom prst="rect">
                <a:avLst/>
              </a:prstGeom>
              <a:blipFill>
                <a:blip r:embed="rId2"/>
                <a:stretch>
                  <a:fillRect l="-1055" t="-1630" r="-660" b="-35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050F38A0-8AFA-D5C8-A02D-2EDE42EF1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72" y="3196678"/>
            <a:ext cx="4412202" cy="28256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CE76F93-7BC5-3E04-4A9D-B846DDF942BF}"/>
              </a:ext>
            </a:extLst>
          </p:cNvPr>
          <p:cNvSpPr txBox="1"/>
          <p:nvPr/>
        </p:nvSpPr>
        <p:spPr>
          <a:xfrm>
            <a:off x="1290415" y="6022281"/>
            <a:ext cx="30139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/>
              <a:t>注：其实就是一个格</a:t>
            </a:r>
            <a:endParaRPr lang="en-US" altLang="zh-CN" sz="1400" dirty="0"/>
          </a:p>
          <a:p>
            <a:pPr algn="ctr"/>
            <a:r>
              <a:rPr lang="zh-CN" altLang="en-US" sz="1400" dirty="0"/>
              <a:t>另外我们讨论的都是</a:t>
            </a:r>
            <a:r>
              <a:rPr lang="en-US" altLang="zh-CN" sz="1400" dirty="0"/>
              <a:t>Q</a:t>
            </a:r>
            <a:r>
              <a:rPr lang="zh-CN" altLang="en-US" sz="1400" dirty="0"/>
              <a:t>上的椭圆曲线</a:t>
            </a:r>
            <a:endParaRPr lang="en-US" altLang="zh-CN" sz="1400" dirty="0"/>
          </a:p>
          <a:p>
            <a:pPr algn="ctr"/>
            <a:r>
              <a:rPr lang="zh-CN" altLang="en-US" sz="1400" dirty="0"/>
              <a:t>其它有限域上的情况有些不同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C35E40E-5D73-1852-40A0-1D335B7529CA}"/>
                  </a:ext>
                </a:extLst>
              </p:cNvPr>
              <p:cNvSpPr txBox="1"/>
              <p:nvPr/>
            </p:nvSpPr>
            <p:spPr>
              <a:xfrm>
                <a:off x="6096000" y="674729"/>
                <a:ext cx="5519844" cy="5327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2.Tate</a:t>
                </a:r>
                <a:r>
                  <a:rPr lang="zh-CN" altLang="en-US" dirty="0"/>
                  <a:t>模</a:t>
                </a:r>
                <a:endParaRPr lang="en-US" altLang="zh-CN" dirty="0"/>
              </a:p>
              <a:p>
                <a:r>
                  <a:rPr lang="zh-CN" altLang="en-US" dirty="0"/>
                  <a:t>设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上的椭圆曲线，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是素数，构造映射链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zh-CN" altLang="en-US" dirty="0"/>
                  <a:t>，称其为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的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进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Tate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模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p</a:t>
                </a:r>
                <a:r>
                  <a:rPr lang="zh-CN" altLang="en-US" dirty="0"/>
                  <a:t>进整数中的反向映射链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观察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进整数的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进展开，</a:t>
                </a:r>
                <a:endParaRPr lang="en-US" altLang="zh-CN" dirty="0"/>
              </a:p>
              <a:p>
                <a:r>
                  <a:rPr lang="zh-CN" altLang="en-US" dirty="0"/>
                  <a:t>一个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进数将每位写下的过程就是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进展开的过程</a:t>
                </a:r>
                <a:endParaRPr lang="en-US" altLang="zh-CN" dirty="0"/>
              </a:p>
              <a:p>
                <a:r>
                  <a:rPr lang="zh-CN" altLang="en-US" dirty="0"/>
                  <a:t>如</a:t>
                </a:r>
                <a:r>
                  <a:rPr lang="en-US" altLang="zh-CN" dirty="0"/>
                  <a:t>10</a:t>
                </a:r>
                <a:r>
                  <a:rPr lang="zh-CN" altLang="en-US" dirty="0"/>
                  <a:t>的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进展开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10=1+0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×3+1×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，其值链为</a:t>
                </a:r>
                <a:endParaRPr lang="en-US" altLang="zh-CN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1⟻1↤10↤…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endParaRPr lang="en-US" altLang="zh-CN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endParaRPr lang="en-US" altLang="zh-CN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内的元素可以一个点列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b="0" dirty="0">
                    <a:ea typeface="Cambria Math" panose="02040503050406030204" pitchFamily="18" charset="0"/>
                  </a:rPr>
                  <a:t>,n=1,2,…</a:t>
                </a: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由于映射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e>
                    </m:d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b="0" dirty="0">
                    <a:ea typeface="Cambria Math" panose="02040503050406030204" pitchFamily="18" charset="0"/>
                  </a:rPr>
                  <a:t>,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故其可以构成映射链</a:t>
                </a:r>
                <a:endParaRPr lang="en-US" altLang="zh-CN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b="0" dirty="0">
                    <a:ea typeface="Cambria Math" panose="02040503050406030204" pitchFamily="18" charset="0"/>
                  </a:rPr>
                  <a:t>内的代数整数可以看成一个数列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b="0" dirty="0">
                    <a:ea typeface="Cambria Math" panose="02040503050406030204" pitchFamily="18" charset="0"/>
                  </a:rPr>
                  <a:t>,n=1,2,…</a:t>
                </a:r>
              </a:p>
              <a:p>
                <a:r>
                  <a:rPr lang="zh-CN" altLang="en-US" b="0" dirty="0">
                    <a:ea typeface="Cambria Math" panose="02040503050406030204" pitchFamily="18" charset="0"/>
                  </a:rPr>
                  <a:t>映射使用取模运算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C35E40E-5D73-1852-40A0-1D335B7529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674729"/>
                <a:ext cx="5519844" cy="5327164"/>
              </a:xfrm>
              <a:prstGeom prst="rect">
                <a:avLst/>
              </a:prstGeom>
              <a:blipFill>
                <a:blip r:embed="rId4"/>
                <a:stretch>
                  <a:fillRect l="-884" t="-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487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616FC2F-99B5-B8B3-E496-42C08F8916F3}"/>
                  </a:ext>
                </a:extLst>
              </p:cNvPr>
              <p:cNvSpPr txBox="1"/>
              <p:nvPr/>
            </p:nvSpPr>
            <p:spPr>
              <a:xfrm>
                <a:off x="266331" y="213064"/>
                <a:ext cx="4132157" cy="6596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3.p</a:t>
                </a:r>
                <a:r>
                  <a:rPr lang="zh-CN" altLang="en-US" dirty="0"/>
                  <a:t>进数域上的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表示有三个要素：群、域和维数</a:t>
                </a:r>
                <a:endParaRPr lang="en-US" altLang="zh-CN" dirty="0"/>
              </a:p>
              <a:p>
                <a:r>
                  <a:rPr lang="zh-CN" altLang="en-US" dirty="0"/>
                  <a:t>群我们使用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域使用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进域，维数为</a:t>
                </a:r>
                <a:r>
                  <a:rPr lang="en-US" altLang="zh-CN" dirty="0"/>
                  <a:t>2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此时依据椭圆曲线导出的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altLang="zh-CN" dirty="0"/>
                  <a:t>,</a:t>
                </a:r>
              </a:p>
              <a:p>
                <a:r>
                  <a:rPr lang="zh-CN" altLang="en-US" dirty="0"/>
                  <a:t>我们可以得到一个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)⊂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看起来与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zh-CN" altLang="en-US" dirty="0"/>
                  <a:t>没什么关系</a:t>
                </a:r>
                <a:endParaRPr lang="en-US" altLang="zh-CN" dirty="0"/>
              </a:p>
              <a:p>
                <a:r>
                  <a:rPr lang="zh-CN" altLang="en-US" dirty="0"/>
                  <a:t>那是因为我们还没说怎么映射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/>
                  <a:t>的点可以视为复数，故</a:t>
                </a:r>
                <a:endParaRPr lang="en-US" altLang="zh-CN" dirty="0"/>
              </a:p>
              <a:p>
                <a:r>
                  <a:rPr lang="zh-CN" altLang="en-US" dirty="0"/>
                  <a:t>我们有扩张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，及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群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𝐴𝑢𝑡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𝐺𝑎𝑙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由线性变换相关知识可知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𝐴𝑢𝑡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故我们有映射链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𝐺𝑎𝑙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≅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后半部分使用映射链即得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616FC2F-99B5-B8B3-E496-42C08F891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31" y="213064"/>
                <a:ext cx="4132157" cy="6596871"/>
              </a:xfrm>
              <a:prstGeom prst="rect">
                <a:avLst/>
              </a:prstGeom>
              <a:blipFill>
                <a:blip r:embed="rId2"/>
                <a:stretch>
                  <a:fillRect l="-1327" t="-555" b="-2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2D3353-05EF-59FC-7BB4-F7045DF3BC32}"/>
                  </a:ext>
                </a:extLst>
              </p:cNvPr>
              <p:cNvSpPr txBox="1"/>
              <p:nvPr/>
            </p:nvSpPr>
            <p:spPr>
              <a:xfrm>
                <a:off x="5953957" y="213064"/>
                <a:ext cx="6343340" cy="41170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4.</a:t>
                </a:r>
                <a:r>
                  <a:rPr lang="zh-CN" altLang="en-US" dirty="0"/>
                  <a:t>具体过程</a:t>
                </a:r>
                <a:endParaRPr lang="en-US" altLang="zh-CN" dirty="0"/>
              </a:p>
              <a:p>
                <a:r>
                  <a:rPr lang="zh-CN" altLang="en-US" dirty="0"/>
                  <a:t>对椭圆曲线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: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dirty="0"/>
                  <a:t>，我们可以得到同构的格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⋀</m:t>
                    </m:r>
                  </m:oMath>
                </a14:m>
                <a:r>
                  <a:rPr lang="en-US" altLang="zh-CN" dirty="0">
                    <a:ea typeface="Cambria Math" panose="02040503050406030204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，及其导出的复环面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/⋀</m:t>
                    </m:r>
                  </m:oMath>
                </a14:m>
                <a:r>
                  <a:rPr lang="zh-CN" altLang="en-US" dirty="0"/>
                  <a:t>，当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上的曲线时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或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)∈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是代数数，故此时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⊂</m:t>
                    </m:r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此时对任意自同构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，可以限制在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/>
                  <a:t>上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即</a:t>
                </a:r>
                <a:endParaRPr lang="en-US" altLang="zh-CN" dirty="0"/>
              </a:p>
              <a:p>
                <a:r>
                  <a:rPr lang="zh-CN" altLang="en-US" dirty="0"/>
                  <a:t>定义域由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zh-CN" altLang="en-US" dirty="0"/>
                  <a:t>缩小为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，得到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上的元素</a:t>
                </a:r>
                <a:endParaRPr lang="en-US" altLang="zh-CN" dirty="0"/>
              </a:p>
              <a:p>
                <a:r>
                  <a:rPr lang="zh-CN" altLang="en-US" dirty="0"/>
                  <a:t>由于自同构保持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不变，故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𝐴𝑢𝑡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/>
                  <a:t>虽然不是域但由于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dirty="0"/>
                  <a:t>，故其就是域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zh-CN" altLang="en-US" dirty="0"/>
                  <a:t>上</a:t>
                </a:r>
                <a:endParaRPr lang="en-US" altLang="zh-CN" dirty="0"/>
              </a:p>
              <a:p>
                <a:r>
                  <a:rPr lang="zh-CN" altLang="en-US" dirty="0"/>
                  <a:t>的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维线性空间，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𝐴𝑢𝑡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即所有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/>
                  <a:t>间的线性变换，</a:t>
                </a:r>
                <a:endParaRPr lang="en-US" altLang="zh-CN" dirty="0"/>
              </a:p>
              <a:p>
                <a:r>
                  <a:rPr lang="zh-CN" altLang="en-US" dirty="0"/>
                  <a:t>线性变换在线性空间取定基后有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𝐴𝑢𝑡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由于对所有的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均有映射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，通过反向映射链</a:t>
                </a:r>
                <a:endParaRPr lang="en-US" altLang="zh-CN" dirty="0"/>
              </a:p>
              <a:p>
                <a:r>
                  <a:rPr lang="zh-CN" altLang="en-US" dirty="0"/>
                  <a:t>可以复合为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C2D3353-05EF-59FC-7BB4-F7045DF3BC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3957" y="213064"/>
                <a:ext cx="6343340" cy="4117089"/>
              </a:xfrm>
              <a:prstGeom prst="rect">
                <a:avLst/>
              </a:prstGeom>
              <a:blipFill>
                <a:blip r:embed="rId3"/>
                <a:stretch>
                  <a:fillRect l="-865" t="-889" r="-2308" b="-1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0C0F01FE-0163-4F37-9ECA-9AD02BA85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548" y="4232499"/>
            <a:ext cx="4132157" cy="14515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EF40BE5-6424-C916-1F72-AA0D4900C61F}"/>
                  </a:ext>
                </a:extLst>
              </p:cNvPr>
              <p:cNvSpPr txBox="1"/>
              <p:nvPr/>
            </p:nvSpPr>
            <p:spPr>
              <a:xfrm>
                <a:off x="6096000" y="5779363"/>
                <a:ext cx="5790881" cy="944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不同的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会产生不同的映射链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从而导致多个限制映射不同，复合而成的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进数也不同</a:t>
                </a:r>
                <a:endParaRPr lang="en-US" altLang="zh-CN" dirty="0"/>
              </a:p>
              <a:p>
                <a:r>
                  <a:rPr lang="zh-CN" altLang="en-US" dirty="0"/>
                  <a:t>从而产生不同的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表示，记其为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EF40BE5-6424-C916-1F72-AA0D4900C6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779363"/>
                <a:ext cx="5790881" cy="944746"/>
              </a:xfrm>
              <a:prstGeom prst="rect">
                <a:avLst/>
              </a:prstGeom>
              <a:blipFill>
                <a:blip r:embed="rId5"/>
                <a:stretch>
                  <a:fillRect l="-842" t="-3226" b="-77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795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3FB7560-B00D-9108-2B60-E972847AA0F0}"/>
              </a:ext>
            </a:extLst>
          </p:cNvPr>
          <p:cNvSpPr txBox="1"/>
          <p:nvPr/>
        </p:nvSpPr>
        <p:spPr>
          <a:xfrm>
            <a:off x="284086" y="213064"/>
            <a:ext cx="3448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模形式导出的</a:t>
            </a:r>
            <a:r>
              <a:rPr lang="en-US" altLang="zh-CN" sz="2400" dirty="0"/>
              <a:t>Galois</a:t>
            </a:r>
            <a:r>
              <a:rPr lang="zh-CN" altLang="en-US" sz="2400" dirty="0"/>
              <a:t>表示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41416955-418A-294A-0286-407299F86D58}"/>
                  </a:ext>
                </a:extLst>
              </p:cNvPr>
              <p:cNvSpPr txBox="1"/>
              <p:nvPr/>
            </p:nvSpPr>
            <p:spPr>
              <a:xfrm>
                <a:off x="612559" y="798989"/>
                <a:ext cx="4905125" cy="6072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椭圆曲线导出的表示实际就是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一维复环面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上</a:t>
                </a:r>
                <a:r>
                  <a:rPr lang="en-US" altLang="zh-CN" dirty="0"/>
                  <a:t>Tate</a:t>
                </a:r>
                <a:r>
                  <a:rPr lang="zh-CN" altLang="en-US" dirty="0"/>
                  <a:t>模导出的表示，那么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高维复环面</a:t>
                </a:r>
                <a:r>
                  <a:rPr lang="zh-CN" altLang="en-US" dirty="0"/>
                  <a:t>呢？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zh-CN" altLang="en-US" dirty="0"/>
                  <a:t>表示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维复格，其可以分解为</a:t>
                </a:r>
                <a:r>
                  <a:rPr lang="en-US" altLang="zh-CN" dirty="0"/>
                  <a:t>2g</a:t>
                </a:r>
                <a:r>
                  <a:rPr lang="zh-CN" altLang="en-US" dirty="0"/>
                  <a:t>个</a:t>
                </a:r>
                <a:r>
                  <a:rPr lang="en-US" altLang="zh-CN" dirty="0"/>
                  <a:t>Z</a:t>
                </a:r>
                <a:r>
                  <a:rPr lang="zh-CN" altLang="en-US" dirty="0"/>
                  <a:t>的直和</a:t>
                </a:r>
                <a:endParaRPr lang="en-US" altLang="zh-CN" dirty="0"/>
              </a:p>
              <a:p>
                <a:r>
                  <a:rPr lang="zh-CN" altLang="en-US" dirty="0"/>
                  <a:t>其中的元素是一个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维复向量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p>
                    </m:sSup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因此可以得到商群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zh-CN" altLang="en-US" dirty="0"/>
                  <a:t>，称其为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g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维复环面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对于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维复环面同样可以定义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倍映射</a:t>
                </a:r>
                <a:endParaRPr lang="en-US" altLang="zh-CN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𝑁𝑧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和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N-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扭点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)=0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此时同样可以</a:t>
                </a:r>
                <a:endParaRPr lang="en-US" altLang="zh-CN" dirty="0"/>
              </a:p>
              <a:p>
                <a:r>
                  <a:rPr lang="zh-CN" altLang="en-US" dirty="0"/>
                  <a:t>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]≅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于是对于素数</a:t>
                </a:r>
                <a:r>
                  <a:rPr lang="en-US" altLang="zh-CN" dirty="0"/>
                  <a:t>p(</a:t>
                </a:r>
                <a:r>
                  <a:rPr lang="zh-CN" altLang="en-US" dirty="0"/>
                  <a:t>非素数是不是域</a:t>
                </a:r>
                <a:r>
                  <a:rPr lang="en-US" altLang="zh-CN" dirty="0"/>
                  <a:t>)</a:t>
                </a:r>
                <a:r>
                  <a:rPr lang="en-US" altLang="zh-CN" dirty="0">
                    <a:ea typeface="Cambria Math" panose="02040503050406030204" pitchFamily="18" charset="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是</a:t>
                </a:r>
                <a:endParaRPr lang="en-US" altLang="zh-CN" dirty="0"/>
              </a:p>
              <a:p>
                <a:r>
                  <a:rPr lang="zh-CN" altLang="en-US" dirty="0"/>
                  <a:t>素域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</a:t>
                </a:r>
                <a:r>
                  <a:rPr lang="en-US" altLang="zh-CN" dirty="0"/>
                  <a:t>2g</a:t>
                </a:r>
                <a:r>
                  <a:rPr lang="zh-CN" altLang="en-US" dirty="0"/>
                  <a:t>维线性空间，故我们有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𝐴𝑢𝑡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取一系列的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，我们可以得到两条链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>
                    <a:ea typeface="Cambria Math" panose="02040503050406030204" pitchFamily="18" charset="0"/>
                  </a:rPr>
                  <a:t>对每个分支均有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𝐴𝑢𝑡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]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sz="1400" dirty="0">
                    <a:ea typeface="Cambria Math" panose="02040503050406030204" pitchFamily="18" charset="0"/>
                  </a:rPr>
                  <a:t>这表示，映射到复环面可以得到有限域上的表示</a:t>
                </a:r>
                <a:endParaRPr lang="en-US" altLang="zh-CN" sz="1400" dirty="0">
                  <a:ea typeface="Cambria Math" panose="02040503050406030204" pitchFamily="18" charset="0"/>
                </a:endParaRPr>
              </a:p>
              <a:p>
                <a:r>
                  <a:rPr lang="zh-CN" altLang="en-US" sz="1400" b="0" dirty="0">
                    <a:ea typeface="Cambria Math" panose="02040503050406030204" pitchFamily="18" charset="0"/>
                  </a:rPr>
                  <a:t>映射到复环面的</a:t>
                </a:r>
                <a:r>
                  <a:rPr lang="en-US" altLang="zh-CN" sz="1400" b="0" dirty="0">
                    <a:ea typeface="Cambria Math" panose="02040503050406030204" pitchFamily="18" charset="0"/>
                  </a:rPr>
                  <a:t>Tate</a:t>
                </a:r>
                <a:r>
                  <a:rPr lang="zh-CN" altLang="en-US" sz="1400" b="0" dirty="0">
                    <a:ea typeface="Cambria Math" panose="02040503050406030204" pitchFamily="18" charset="0"/>
                  </a:rPr>
                  <a:t>模可以得到</a:t>
                </a:r>
                <a:r>
                  <a:rPr lang="en-US" altLang="zh-CN" sz="1400" b="0" dirty="0">
                    <a:ea typeface="Cambria Math" panose="02040503050406030204" pitchFamily="18" charset="0"/>
                  </a:rPr>
                  <a:t>p</a:t>
                </a:r>
                <a:r>
                  <a:rPr lang="zh-CN" altLang="en-US" sz="1400" b="0" dirty="0">
                    <a:ea typeface="Cambria Math" panose="02040503050406030204" pitchFamily="18" charset="0"/>
                  </a:rPr>
                  <a:t>进域上的表示</a:t>
                </a:r>
                <a:endParaRPr lang="en-US" altLang="zh-CN" sz="14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41416955-418A-294A-0286-407299F86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559" y="798989"/>
                <a:ext cx="4905125" cy="6072688"/>
              </a:xfrm>
              <a:prstGeom prst="rect">
                <a:avLst/>
              </a:prstGeom>
              <a:blipFill>
                <a:blip r:embed="rId2"/>
                <a:stretch>
                  <a:fillRect l="-994" t="-502" r="-497" b="-2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5B25507-4CE2-3AEC-3D29-A813238DAF06}"/>
                  </a:ext>
                </a:extLst>
              </p:cNvPr>
              <p:cNvSpPr txBox="1"/>
              <p:nvPr/>
            </p:nvSpPr>
            <p:spPr>
              <a:xfrm>
                <a:off x="6409678" y="461639"/>
                <a:ext cx="4607608" cy="2053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是亏格为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的模曲线，由之前的结论可知</a:t>
                </a:r>
                <a:endParaRPr lang="en-US" altLang="zh-CN" dirty="0"/>
              </a:p>
              <a:p>
                <a:r>
                  <a:rPr lang="zh-CN" altLang="en-US" dirty="0"/>
                  <a:t>它的雅可比簇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𝐽𝑎𝑐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)≅</m:t>
                    </m:r>
                    <m:r>
                      <a:rPr lang="en-US" altLang="zh-CN" i="1">
                        <a:solidFill>
                          <a:srgbClr val="333333"/>
                        </a:solidFill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/>
                          <m:t>X</m:t>
                        </m:r>
                      </m:e>
                    </m:d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维复环面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通过与之前类似的方法即可得到表示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)⊂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注意到下面定理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5B25507-4CE2-3AEC-3D29-A813238DA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78" y="461639"/>
                <a:ext cx="4607608" cy="2053896"/>
              </a:xfrm>
              <a:prstGeom prst="rect">
                <a:avLst/>
              </a:prstGeom>
              <a:blipFill>
                <a:blip r:embed="rId3"/>
                <a:stretch>
                  <a:fillRect l="-1058" t="-1780" r="-529" b="-38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9E6E5324-3B56-634C-23BB-148A95DE52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678" y="2435407"/>
            <a:ext cx="5708175" cy="485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209174F-43FE-440F-B5EE-67A6B327244D}"/>
                  </a:ext>
                </a:extLst>
              </p:cNvPr>
              <p:cNvSpPr txBox="1"/>
              <p:nvPr/>
            </p:nvSpPr>
            <p:spPr>
              <a:xfrm>
                <a:off x="6507332" y="3000652"/>
                <a:ext cx="5724644" cy="10004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所以通过嵌入映射，和此类映射的交换性即可导出表示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其中</a:t>
                </a:r>
                <a:r>
                  <a:rPr lang="en-US" altLang="zh-CN" dirty="0"/>
                  <a:t>d=[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dirty="0"/>
                  <a:t>]</a:t>
                </a:r>
                <a:r>
                  <a:rPr lang="zh-CN" altLang="en-US" dirty="0"/>
                  <a:t>是复环面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的维数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209174F-43FE-440F-B5EE-67A6B3272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332" y="3000652"/>
                <a:ext cx="5724644" cy="1000402"/>
              </a:xfrm>
              <a:prstGeom prst="rect">
                <a:avLst/>
              </a:prstGeom>
              <a:blipFill>
                <a:blip r:embed="rId5"/>
                <a:stretch>
                  <a:fillRect l="-851" t="-3049" r="-213" b="-7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49D8404F-1FA2-3E2D-7525-7E27AE63824A}"/>
              </a:ext>
            </a:extLst>
          </p:cNvPr>
          <p:cNvSpPr txBox="1"/>
          <p:nvPr/>
        </p:nvSpPr>
        <p:spPr>
          <a:xfrm>
            <a:off x="7033117" y="4687409"/>
            <a:ext cx="395492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几点注解：</a:t>
            </a:r>
            <a:endParaRPr lang="en-US" altLang="zh-CN" sz="1400" dirty="0"/>
          </a:p>
          <a:p>
            <a:r>
              <a:rPr lang="zh-CN" altLang="en-US" sz="1400" dirty="0"/>
              <a:t>雅可比簇、阿贝尔簇、椭圆曲线其实都是复环面</a:t>
            </a:r>
            <a:endParaRPr lang="en-US" altLang="zh-CN" sz="1400" dirty="0"/>
          </a:p>
          <a:p>
            <a:r>
              <a:rPr lang="zh-CN" altLang="en-US" sz="1400" dirty="0"/>
              <a:t>其中椭圆曲线是一维复环面，</a:t>
            </a:r>
            <a:endParaRPr lang="en-US" altLang="zh-CN" sz="1400" dirty="0"/>
          </a:p>
          <a:p>
            <a:r>
              <a:rPr lang="zh-CN" altLang="en-US" sz="1400" dirty="0"/>
              <a:t>阿贝尔簇在代数几何中是椭圆曲线的推广</a:t>
            </a:r>
            <a:endParaRPr lang="en-US" altLang="zh-CN" sz="1400" dirty="0"/>
          </a:p>
          <a:p>
            <a:r>
              <a:rPr lang="zh-CN" altLang="en-US" sz="1400" dirty="0"/>
              <a:t>而此处的阿贝尔簇是由模形式导出的阿贝尔簇</a:t>
            </a:r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400" dirty="0"/>
              <a:t>至于所有的阿贝尔簇能否都由模形式导出</a:t>
            </a:r>
            <a:endParaRPr lang="en-US" altLang="zh-CN" sz="1400" dirty="0"/>
          </a:p>
          <a:p>
            <a:r>
              <a:rPr lang="zh-CN" altLang="en-US" sz="1400" dirty="0"/>
              <a:t>没有太多相关理论，只能留给读者自己探索了</a:t>
            </a:r>
          </a:p>
        </p:txBody>
      </p:sp>
    </p:spTree>
    <p:extLst>
      <p:ext uri="{BB962C8B-B14F-4D97-AF65-F5344CB8AC3E}">
        <p14:creationId xmlns:p14="http://schemas.microsoft.com/office/powerpoint/2010/main" val="2110789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7B267F9-9774-E804-734A-8BF059C1E2C5}"/>
              </a:ext>
            </a:extLst>
          </p:cNvPr>
          <p:cNvSpPr txBox="1"/>
          <p:nvPr/>
        </p:nvSpPr>
        <p:spPr>
          <a:xfrm>
            <a:off x="301840" y="213064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*</a:t>
            </a:r>
            <a:r>
              <a:rPr lang="zh-CN" altLang="en-US" dirty="0"/>
              <a:t>过程的实现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E1CEF7-7812-5785-121B-329C0874C070}"/>
                  </a:ext>
                </a:extLst>
              </p:cNvPr>
              <p:cNvSpPr txBox="1"/>
              <p:nvPr/>
            </p:nvSpPr>
            <p:spPr>
              <a:xfrm>
                <a:off x="477626" y="683581"/>
                <a:ext cx="3996720" cy="6185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对新形式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，通过映射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  <m:sub>
                          <m:r>
                            <a:rPr lang="en-US" altLang="zh-CN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𝐽𝑎𝑐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导出</a:t>
                </a:r>
                <a:r>
                  <a:rPr lang="en-US" altLang="zh-CN" dirty="0"/>
                  <a:t>Abel</a:t>
                </a:r>
                <a:r>
                  <a:rPr lang="zh-CN" altLang="en-US" dirty="0"/>
                  <a:t>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，设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的傅里叶展开式，此时我们可以</a:t>
                </a:r>
                <a:endParaRPr lang="en-US" altLang="zh-CN" dirty="0"/>
              </a:p>
              <a:p>
                <a:r>
                  <a:rPr lang="zh-CN" altLang="en-US" dirty="0"/>
                  <a:t>得到扩域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({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})</m:t>
                    </m:r>
                  </m:oMath>
                </a14:m>
                <a:r>
                  <a:rPr lang="zh-CN" altLang="en-US" dirty="0"/>
                  <a:t>，此时导出的</a:t>
                </a:r>
                <a:endParaRPr lang="en-US" altLang="zh-CN" dirty="0"/>
              </a:p>
              <a:p>
                <a:r>
                  <a:rPr lang="en-US" altLang="zh-CN" dirty="0"/>
                  <a:t>Abel</a:t>
                </a:r>
                <a:r>
                  <a:rPr lang="zh-CN" altLang="en-US" dirty="0"/>
                  <a:t>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是一个</a:t>
                </a:r>
                <a:r>
                  <a:rPr lang="en-US" altLang="zh-CN" dirty="0"/>
                  <a:t>d=[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dirty="0"/>
                  <a:t>]</a:t>
                </a:r>
                <a:r>
                  <a:rPr lang="zh-CN" altLang="en-US" dirty="0"/>
                  <a:t>维复环面</a:t>
                </a:r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 panose="02040503050406030204" pitchFamily="18" charset="0"/>
                      </a:rPr>
                      <m:t>这个</m:t>
                    </m:r>
                  </m:oMath>
                </a14:m>
                <a:r>
                  <a:rPr lang="zh-CN" altLang="en-US" dirty="0"/>
                  <a:t>环面等价于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sup>
                    </m:sSup>
                    <m:r>
                      <a:rPr lang="en-US" altLang="zh-CN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，另外还能</a:t>
                </a:r>
                <a:endParaRPr lang="en-US" altLang="zh-CN" dirty="0"/>
              </a:p>
              <a:p>
                <a:r>
                  <a:rPr lang="zh-CN" altLang="en-US" dirty="0"/>
                  <a:t>证明此环面的</a:t>
                </a:r>
                <a:r>
                  <a:rPr lang="en-US" altLang="zh-CN" dirty="0"/>
                  <a:t>N-</a:t>
                </a:r>
                <a:r>
                  <a:rPr lang="zh-CN" altLang="en-US" dirty="0"/>
                  <a:t>扭点都是代数数</a:t>
                </a:r>
                <a:endParaRPr lang="en-US" altLang="zh-CN" dirty="0"/>
              </a:p>
              <a:p>
                <a:pPr algn="ctr"/>
                <a:r>
                  <a:rPr lang="en-US" altLang="zh-CN" sz="1200" dirty="0"/>
                  <a:t>(</a:t>
                </a:r>
                <a:r>
                  <a:rPr lang="zh-CN" altLang="en-US" sz="1200" dirty="0"/>
                  <a:t>证明需要考虑复环面作为代数曲线的性质，</a:t>
                </a:r>
                <a:endParaRPr lang="en-US" altLang="zh-CN" sz="1200" dirty="0"/>
              </a:p>
              <a:p>
                <a:pPr algn="ctr"/>
                <a:r>
                  <a:rPr lang="zh-CN" altLang="en-US" sz="1200" dirty="0"/>
                  <a:t>此时曲线上点的取值变为了代数闭域</a:t>
                </a:r>
                <a:endParaRPr lang="en-US" altLang="zh-CN" sz="1200" dirty="0"/>
              </a:p>
              <a:p>
                <a:pPr algn="ctr"/>
                <a:r>
                  <a:rPr lang="zh-CN" altLang="en-US" sz="1200" dirty="0"/>
                  <a:t>我们记结论即可，具体过程比较复杂</a:t>
                </a:r>
                <a:r>
                  <a:rPr lang="en-US" altLang="zh-CN" sz="1200" dirty="0"/>
                  <a:t>)</a:t>
                </a:r>
              </a:p>
              <a:p>
                <a:pPr algn="ctr"/>
                <a:endParaRPr lang="en-US" altLang="zh-CN" sz="1200" dirty="0"/>
              </a:p>
              <a:p>
                <a:r>
                  <a:rPr lang="zh-CN" altLang="en-US" dirty="0"/>
                  <a:t>因此与之前一样，我们可以通过</a:t>
                </a:r>
                <a:endParaRPr lang="en-US" altLang="zh-CN" dirty="0"/>
              </a:p>
              <a:p>
                <a:r>
                  <a:rPr lang="zh-CN" altLang="en-US" dirty="0"/>
                  <a:t>绝对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Q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上的限制映射</a:t>
                </a:r>
                <a:endParaRPr lang="en-US" altLang="zh-CN" dirty="0"/>
              </a:p>
              <a:p>
                <a:r>
                  <a:rPr lang="zh-CN" altLang="en-US" dirty="0"/>
                  <a:t>得到</a:t>
                </a:r>
                <a:r>
                  <a:rPr lang="en-US" altLang="zh-CN" dirty="0"/>
                  <a:t>2d</a:t>
                </a:r>
                <a:r>
                  <a:rPr lang="zh-CN" altLang="en-US" dirty="0"/>
                  <a:t>维线性空间上的自同构</a:t>
                </a:r>
                <a:endParaRPr lang="en-US" altLang="zh-CN" dirty="0"/>
              </a:p>
              <a:p>
                <a:r>
                  <a:rPr lang="zh-CN" altLang="en-US" dirty="0"/>
                  <a:t>依据之前的复合即可得到表示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代数整数和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进数相乘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，则它是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的代数扩域，设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是素数，</a:t>
                </a:r>
                <a:endParaRPr lang="en-US" altLang="zh-CN" dirty="0"/>
              </a:p>
              <a:p>
                <a:r>
                  <a:rPr lang="zh-CN" altLang="en-US" dirty="0"/>
                  <a:t>则可生成一个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/>
                  <a:t>的理想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E1CEF7-7812-5785-121B-329C0874C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626" y="683581"/>
                <a:ext cx="3996720" cy="6185539"/>
              </a:xfrm>
              <a:prstGeom prst="rect">
                <a:avLst/>
              </a:prstGeom>
              <a:blipFill>
                <a:blip r:embed="rId2"/>
                <a:stretch>
                  <a:fillRect l="-1220" t="-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601505C-4A33-9BCC-EE4F-056A709CD366}"/>
                  </a:ext>
                </a:extLst>
              </p:cNvPr>
              <p:cNvSpPr txBox="1"/>
              <p:nvPr/>
            </p:nvSpPr>
            <p:spPr>
              <a:xfrm>
                <a:off x="5898987" y="397730"/>
                <a:ext cx="6360267" cy="755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/>
                  <a:t>不一定是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/>
                  <a:t>的素理想因此存在素理想分解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/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nary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/>
                  <a:t>分解出的素理想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也是极大理想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，此时可以证明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601505C-4A33-9BCC-EE4F-056A709CD3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987" y="397730"/>
                <a:ext cx="6360267" cy="755976"/>
              </a:xfrm>
              <a:prstGeom prst="rect">
                <a:avLst/>
              </a:prstGeom>
              <a:blipFill>
                <a:blip r:embed="rId3"/>
                <a:stretch>
                  <a:fillRect t="-58065" r="-5561" b="-403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381545D5-4B74-08A3-123A-011A6F8D9D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53706"/>
            <a:ext cx="5543061" cy="8358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EA8290C-B05F-ACAB-3A3A-990C58C25035}"/>
                  </a:ext>
                </a:extLst>
              </p:cNvPr>
              <p:cNvSpPr txBox="1"/>
              <p:nvPr/>
            </p:nvSpPr>
            <p:spPr>
              <a:xfrm>
                <a:off x="6096000" y="1989528"/>
                <a:ext cx="5306581" cy="690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的扩域，且可以得到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维表示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EA8290C-B05F-ACAB-3A3A-990C58C25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989528"/>
                <a:ext cx="5306581" cy="690830"/>
              </a:xfrm>
              <a:prstGeom prst="rect">
                <a:avLst/>
              </a:prstGeom>
              <a:blipFill>
                <a:blip r:embed="rId5"/>
                <a:stretch>
                  <a:fillRect l="-918" t="-3509" r="-230" b="-43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0756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A7AA2F0-268D-E8AD-1109-1B0869FC836A}"/>
              </a:ext>
            </a:extLst>
          </p:cNvPr>
          <p:cNvSpPr txBox="1"/>
          <p:nvPr/>
        </p:nvSpPr>
        <p:spPr>
          <a:xfrm>
            <a:off x="292964" y="22194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导出模表示的性质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AA5AE6B-E79C-4195-AD95-FBBFDA706959}"/>
                  </a:ext>
                </a:extLst>
              </p:cNvPr>
              <p:cNvSpPr txBox="1"/>
              <p:nvPr/>
            </p:nvSpPr>
            <p:spPr>
              <a:xfrm>
                <a:off x="523783" y="878890"/>
                <a:ext cx="6110006" cy="5828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1.Frobenius</a:t>
                </a:r>
                <a:r>
                  <a:rPr lang="zh-CN" altLang="en-US" dirty="0"/>
                  <a:t>元素</a:t>
                </a:r>
                <a:endParaRPr lang="en-US" altLang="zh-CN" dirty="0"/>
              </a:p>
              <a:p>
                <a:r>
                  <a:rPr lang="zh-CN" altLang="en-US" dirty="0"/>
                  <a:t>设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扩张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和素数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，则我们有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zh-CN" altLang="en-US" dirty="0"/>
                  <a:t>的极大理想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zh-CN" altLang="en-US" dirty="0"/>
                  <a:t>，此时我们有域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zh-CN" altLang="en-US" dirty="0"/>
                  <a:t>，设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zh-CN" altLang="en-US" dirty="0"/>
                  <a:t>，如果</a:t>
                </a:r>
                <a:endParaRPr lang="en-US" altLang="zh-CN" dirty="0"/>
              </a:p>
              <a:p>
                <a:r>
                  <a:rPr lang="zh-CN" altLang="en-US" dirty="0"/>
                  <a:t>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zh-CN" altLang="en-US" dirty="0"/>
                  <a:t>通过自然映射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中的像是同一个，则称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与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>
                    <a:solidFill>
                      <a:srgbClr val="FF0000"/>
                    </a:solidFill>
                  </a:rPr>
                  <a:t>关于理想</a:t>
                </a:r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 panose="02040503050406030204" pitchFamily="18" charset="0"/>
                      </a:rPr>
                      <m:t>𝔭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同余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𝔭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𝔭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zh-CN" altLang="en-US" dirty="0"/>
                  <a:t>的由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zh-CN" altLang="en-US" dirty="0"/>
                  <a:t>分解的素理想，如果满足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𝔭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,∀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的一个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Frobenius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元素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所有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元素的集合记为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𝔭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定义几个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zh-CN" altLang="en-US" dirty="0"/>
                  <a:t>的子群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𝔭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𝔭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i="1" dirty="0">
                          <a:latin typeface="Cambria Math" panose="02040503050406030204" pitchFamily="18" charset="0"/>
                        </a:rPr>
                        <m:t>𝔭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𝔭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𝔭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,∀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acc>
                        <m:accPr>
                          <m:chr m:val="̅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如果一个</a:t>
                </a:r>
                <a:r>
                  <a:rPr lang="en-US" altLang="zh-CN" dirty="0" err="1"/>
                  <a:t>Frobenius</a:t>
                </a:r>
                <a:r>
                  <a:rPr lang="zh-CN" altLang="en-US" dirty="0"/>
                  <a:t>元素保持理想</a:t>
                </a:r>
                <a14:m>
                  <m:oMath xmlns:m="http://schemas.openxmlformats.org/officeDocument/2006/math">
                    <m:r>
                      <a:rPr lang="zh-CN" altLang="en-US" i="1" dirty="0">
                        <a:latin typeface="Cambria Math" panose="02040503050406030204" pitchFamily="18" charset="0"/>
                      </a:rPr>
                      <m:t>𝔭</m:t>
                    </m:r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即属于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则称其为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绝对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Frobenius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元素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可以证明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∀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𝔭</m:t>
                        </m:r>
                      </m:sub>
                    </m:sSub>
                  </m:oMath>
                </a14:m>
                <a:r>
                  <a:rPr lang="zh-CN" altLang="en-US" dirty="0"/>
                  <a:t>，当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/>
                  <a:t>处非分歧时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/>
                  <a:t>相同的，故对于非分歧情况我们可以定义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𝔭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AA5AE6B-E79C-4195-AD95-FBBFDA706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783" y="878890"/>
                <a:ext cx="6110006" cy="5828262"/>
              </a:xfrm>
              <a:prstGeom prst="rect">
                <a:avLst/>
              </a:prstGeom>
              <a:blipFill>
                <a:blip r:embed="rId2"/>
                <a:stretch>
                  <a:fillRect l="-898" t="-523" b="-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1B91CA1-7FC6-8ED5-185C-66F461242241}"/>
                  </a:ext>
                </a:extLst>
              </p:cNvPr>
              <p:cNvSpPr txBox="1"/>
              <p:nvPr/>
            </p:nvSpPr>
            <p:spPr>
              <a:xfrm>
                <a:off x="6610151" y="683607"/>
                <a:ext cx="5661422" cy="57615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2.</a:t>
                </a:r>
                <a:r>
                  <a:rPr lang="zh-CN" altLang="en-US" dirty="0"/>
                  <a:t>导出模表示的性质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定理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：设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是素数，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是导子为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上的椭圆曲线。</a:t>
                </a:r>
                <a:endParaRPr lang="en-US" altLang="zh-CN" dirty="0"/>
              </a:p>
              <a:p>
                <a:r>
                  <a:rPr lang="zh-CN" altLang="en-US" dirty="0"/>
                  <a:t>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/>
                  <a:t>是不可约表示，且在每个满足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的素数</a:t>
                </a:r>
                <a:endParaRPr lang="en-US" altLang="zh-CN" dirty="0"/>
              </a:p>
              <a:p>
                <a:r>
                  <a:rPr lang="zh-CN" altLang="en-US" dirty="0"/>
                  <a:t>处非分歧，同时矩阵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的特征方程为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定理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：设新形式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是素数，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分解出的极大理想，则表示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zh-CN" altLang="en-US" dirty="0"/>
                  <a:t>是不可约的，且在每个</a:t>
                </a:r>
                <a:endParaRPr lang="en-US" altLang="zh-CN" dirty="0"/>
              </a:p>
              <a:p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𝑒𝑁</m:t>
                    </m:r>
                  </m:oMath>
                </a14:m>
                <a:r>
                  <a:rPr lang="zh-CN" altLang="en-US" dirty="0"/>
                  <a:t>的素数处非分歧，同时矩阵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𝐹𝑟𝑜𝑏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的特征方程为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特别当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时</m:t>
                    </m:r>
                  </m:oMath>
                </a14:m>
                <a:r>
                  <a:rPr lang="zh-CN" altLang="en-US" dirty="0"/>
                  <a:t>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注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对于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</m:t>
                    </m:r>
                  </m:oMath>
                </a14:m>
                <a:r>
                  <a:rPr lang="zh-CN" altLang="en-US" dirty="0"/>
                  <a:t>的矩阵</a:t>
                </a:r>
                <a:r>
                  <a:rPr lang="en-US" altLang="zh-CN" dirty="0"/>
                  <a:t>M</a:t>
                </a:r>
                <a:r>
                  <a:rPr lang="zh-CN" altLang="en-US" dirty="0"/>
                  <a:t>，若其特征方程为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zh-CN" i="1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则有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det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pPr algn="ctr"/>
                <a:r>
                  <a:rPr lang="zh-CN" altLang="en-US" sz="1200" dirty="0"/>
                  <a:t>所以我们只要证明这两个表示同构，就证明了模性定理</a:t>
                </a:r>
                <a:endParaRPr lang="en-US" altLang="zh-CN" sz="12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1B91CA1-7FC6-8ED5-185C-66F4612422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0151" y="683607"/>
                <a:ext cx="5661422" cy="5761577"/>
              </a:xfrm>
              <a:prstGeom prst="rect">
                <a:avLst/>
              </a:prstGeom>
              <a:blipFill>
                <a:blip r:embed="rId3"/>
                <a:stretch>
                  <a:fillRect l="-861" t="-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8328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3A1A308-43B4-A9DD-612D-F31AD32CF297}"/>
              </a:ext>
            </a:extLst>
          </p:cNvPr>
          <p:cNvSpPr txBox="1"/>
          <p:nvPr/>
        </p:nvSpPr>
        <p:spPr>
          <a:xfrm>
            <a:off x="292964" y="22194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模性定理的最终叙述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A982EE0-5795-B3AC-14B6-626B01DC603A}"/>
                  </a:ext>
                </a:extLst>
              </p:cNvPr>
              <p:cNvSpPr txBox="1"/>
              <p:nvPr/>
            </p:nvSpPr>
            <p:spPr>
              <a:xfrm>
                <a:off x="683580" y="754629"/>
                <a:ext cx="5404749" cy="23605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我们记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次单位根，并构造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进循环特征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,..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zh-CN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满足</m:t>
                      </m:r>
                      <m:r>
                        <a:rPr lang="zh-CN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sub>
                        <m:sup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对于不可约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进二维</a:t>
                </a:r>
                <a:r>
                  <a:rPr lang="en-US" altLang="zh-CN" dirty="0"/>
                  <a:t>Galois</a:t>
                </a:r>
                <a:r>
                  <a:rPr lang="zh-CN" altLang="en-US" dirty="0"/>
                  <a:t>表示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，其</a:t>
                </a:r>
                <a:endParaRPr lang="en-US" altLang="zh-CN" dirty="0"/>
              </a:p>
              <a:p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det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⁡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，如果存在新形式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及由极大理想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dirty="0"/>
                  <a:t>导出的表示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zh-CN" dirty="0"/>
                  <a:t>=</a:t>
                </a:r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，且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，则称表示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模的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A982EE0-5795-B3AC-14B6-626B01DC6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80" y="754629"/>
                <a:ext cx="5404749" cy="2360518"/>
              </a:xfrm>
              <a:prstGeom prst="rect">
                <a:avLst/>
              </a:prstGeom>
              <a:blipFill>
                <a:blip r:embed="rId2"/>
                <a:stretch>
                  <a:fillRect l="-902" b="-2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DCBB318-32DE-F68E-EC9B-AB8339E7C216}"/>
                  </a:ext>
                </a:extLst>
              </p:cNvPr>
              <p:cNvSpPr txBox="1"/>
              <p:nvPr/>
            </p:nvSpPr>
            <p:spPr>
              <a:xfrm>
                <a:off x="683580" y="3742854"/>
                <a:ext cx="5028941" cy="1512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accent2"/>
                    </a:solidFill>
                  </a:rPr>
                  <a:t>模性定理的最终表述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r>
                  <a:rPr lang="zh-CN" altLang="en-US" dirty="0"/>
                  <a:t>设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上的导子为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的椭圆曲线，则存在新形式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并且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素数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sz="1200" dirty="0"/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12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sz="1200" dirty="0"/>
                  <a:t>时</a:t>
                </a:r>
                <a:r>
                  <a:rPr lang="en-US" altLang="zh-CN" sz="1200" dirty="0"/>
                  <a:t>,</a:t>
                </a:r>
                <a14:m>
                  <m:oMath xmlns:m="http://schemas.openxmlformats.org/officeDocument/2006/math">
                    <m:r>
                      <a:rPr lang="en-US" altLang="zh-CN" sz="12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sz="1200" dirty="0"/>
                  <a:t>就是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sz="1200" dirty="0"/>
                  <a:t>的素理想无需分解</a:t>
                </a:r>
                <a:r>
                  <a:rPr lang="en-US" altLang="zh-CN" sz="1200" dirty="0"/>
                  <a:t>,</a:t>
                </a:r>
                <a:r>
                  <a:rPr lang="zh-CN" altLang="en-US" sz="1200" dirty="0"/>
                  <a:t>故有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2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2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1200" i="1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zh-CN" sz="1200" dirty="0"/>
                  <a:t>,</a:t>
                </a:r>
                <a14:m>
                  <m:oMath xmlns:m="http://schemas.openxmlformats.org/officeDocument/2006/math">
                    <m:r>
                      <a:rPr lang="zh-CN" altLang="en-US" sz="12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altLang="zh-CN" sz="1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2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b>
                          <m:sSubPr>
                            <m:ctrlPr>
                              <a:rPr lang="en-US" altLang="zh-CN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sz="1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r>
                  <a:rPr lang="zh-CN" altLang="en-US" sz="1200" dirty="0"/>
                  <a:t>。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DCBB318-32DE-F68E-EC9B-AB8339E7C2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80" y="3742854"/>
                <a:ext cx="5028941" cy="1512978"/>
              </a:xfrm>
              <a:prstGeom prst="rect">
                <a:avLst/>
              </a:prstGeom>
              <a:blipFill>
                <a:blip r:embed="rId3"/>
                <a:stretch>
                  <a:fillRect l="-970" t="-2419" r="-4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B8D30A9-0EEF-F298-4529-F6DAD4B8C845}"/>
                  </a:ext>
                </a:extLst>
              </p:cNvPr>
              <p:cNvSpPr txBox="1"/>
              <p:nvPr/>
            </p:nvSpPr>
            <p:spPr>
              <a:xfrm>
                <a:off x="683580" y="5433134"/>
                <a:ext cx="5323830" cy="923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此时证明模性定理转化为了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𝐺𝑎𝑙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上等价的问题</a:t>
                </a:r>
                <a:endParaRPr lang="en-US" altLang="zh-CN" dirty="0"/>
              </a:p>
              <a:p>
                <a:r>
                  <a:rPr lang="zh-CN" altLang="en-US" dirty="0"/>
                  <a:t>此时的模性定理比前两个版本富含了更多的性质</a:t>
                </a:r>
                <a:endParaRPr lang="en-US" altLang="zh-CN" dirty="0"/>
              </a:p>
              <a:p>
                <a:r>
                  <a:rPr lang="zh-CN" altLang="en-US" dirty="0"/>
                  <a:t>所以模性定理的证明实际就是这个最终表述的证明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B8D30A9-0EEF-F298-4529-F6DAD4B8C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80" y="5433134"/>
                <a:ext cx="5323830" cy="923907"/>
              </a:xfrm>
              <a:prstGeom prst="rect">
                <a:avLst/>
              </a:prstGeom>
              <a:blipFill>
                <a:blip r:embed="rId4"/>
                <a:stretch>
                  <a:fillRect l="-916" t="-3289" r="-458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954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3815</Words>
  <Application>Microsoft Office PowerPoint</Application>
  <PresentationFormat>宽屏</PresentationFormat>
  <Paragraphs>335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Helvetica Neue</vt:lpstr>
      <vt:lpstr>等线</vt:lpstr>
      <vt:lpstr>等线 Light</vt:lpstr>
      <vt:lpstr>Arial</vt:lpstr>
      <vt:lpstr>Cambria Math</vt:lpstr>
      <vt:lpstr>Office 主题​​</vt:lpstr>
      <vt:lpstr>费马大定理证明概述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Serre猜想概述</dc:title>
  <dc:creator>Xing Li</dc:creator>
  <cp:lastModifiedBy>Xing Li</cp:lastModifiedBy>
  <cp:revision>36</cp:revision>
  <dcterms:created xsi:type="dcterms:W3CDTF">2022-08-12T06:34:10Z</dcterms:created>
  <dcterms:modified xsi:type="dcterms:W3CDTF">2023-01-12T03:19:20Z</dcterms:modified>
</cp:coreProperties>
</file>