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7" r:id="rId11"/>
    <p:sldId id="265" r:id="rId12"/>
    <p:sldId id="266" r:id="rId13"/>
    <p:sldId id="269" r:id="rId14"/>
    <p:sldId id="270" r:id="rId15"/>
    <p:sldId id="271" r:id="rId16"/>
    <p:sldId id="268" r:id="rId17"/>
    <p:sldId id="272" r:id="rId18"/>
    <p:sldId id="274" r:id="rId19"/>
    <p:sldId id="275" r:id="rId20"/>
    <p:sldId id="276" r:id="rId21"/>
    <p:sldId id="277" r:id="rId22"/>
    <p:sldId id="278" r:id="rId23"/>
    <p:sldId id="273" r:id="rId24"/>
    <p:sldId id="279" r:id="rId25"/>
    <p:sldId id="280" r:id="rId2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38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6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AF2BC03-B1C4-5C3B-B9F3-DA8E6BB35E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2BCEEF2F-B365-336A-1CAF-E425566188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AE58F45-0CAE-F2C9-9781-C00C8327A8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41ABD-2889-4E0D-89B6-05982C541846}" type="datetimeFigureOut">
              <a:rPr lang="zh-CN" altLang="en-US" smtClean="0"/>
              <a:t>2023/1/13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B4334D9-CC8A-79C9-C14D-6D129AF7D0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7996399-8281-1079-17C4-F102F02978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AD9CF-2FA6-45BA-8699-BED6388A390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80504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759C009-C69C-6CDA-FD8F-92BA1C999B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8D04EA40-42C7-44C7-E8EA-31E18F0B2E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74D8144-7F3A-4DE7-CB7D-D713E8F93F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41ABD-2889-4E0D-89B6-05982C541846}" type="datetimeFigureOut">
              <a:rPr lang="zh-CN" altLang="en-US" smtClean="0"/>
              <a:t>2023/1/13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EDD6A21-0855-82DF-A039-B1BF863423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F58DD13-128C-961D-7848-A29505EBF3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AD9CF-2FA6-45BA-8699-BED6388A390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84788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C5EA79D4-89AE-58BB-D443-284C7BF915E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483071A2-EB02-7B20-F29B-9CC1D3CBF3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2427022-BF70-E1FE-06A8-A13E5CB294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41ABD-2889-4E0D-89B6-05982C541846}" type="datetimeFigureOut">
              <a:rPr lang="zh-CN" altLang="en-US" smtClean="0"/>
              <a:t>2023/1/13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D70C13C-BFDB-D4F8-E060-E683EDD474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FF894C7-A044-9565-8121-4B633363E9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AD9CF-2FA6-45BA-8699-BED6388A390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46476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73AF3FE-B650-BE80-030D-6124B2BBF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11DB086-2374-7147-027F-BE2C912AC7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7E9EF5F-062C-BCC3-A403-4321B271EC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41ABD-2889-4E0D-89B6-05982C541846}" type="datetimeFigureOut">
              <a:rPr lang="zh-CN" altLang="en-US" smtClean="0"/>
              <a:t>2023/1/13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107A00E-9120-CAF8-1BA2-E6B9AAC04E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281DB68-A685-0BA0-199C-507AFF1D16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AD9CF-2FA6-45BA-8699-BED6388A390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49554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4CBEA1E-C088-47D5-FBD1-2C2773A668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01652579-406C-E268-02FD-2432C61091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32F2551-52D1-F9DA-EE1A-E7A671303B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41ABD-2889-4E0D-89B6-05982C541846}" type="datetimeFigureOut">
              <a:rPr lang="zh-CN" altLang="en-US" smtClean="0"/>
              <a:t>2023/1/13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4751271-D634-85B2-CEC4-74BFCFB128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60B5B07-29F0-D527-0B6F-F0382736DA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AD9CF-2FA6-45BA-8699-BED6388A390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39804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2B73272-95C3-B47D-EB07-7782D20AC9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FD5EC7F-6435-F977-9E26-2A822DB8F8F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26D8AD18-2B4A-3A55-3555-554148D1B9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8991413C-4B3B-DE36-9AF1-38B6CCF44E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41ABD-2889-4E0D-89B6-05982C541846}" type="datetimeFigureOut">
              <a:rPr lang="zh-CN" altLang="en-US" smtClean="0"/>
              <a:t>2023/1/13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200BB8C4-F045-93F6-BE13-13980EF202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299D300-141D-5AEF-1CF8-A84867B3DD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AD9CF-2FA6-45BA-8699-BED6388A390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95345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3B42DA5-286A-F81A-738C-6D15E7499D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8B1A6760-5AC2-9590-C4CF-8D18A12EF2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18BC3455-91EB-CAAC-3DB9-2A4C42DA4D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219099D2-4907-962E-D71D-4CA248611D7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E1D6E9A6-D193-534E-F5CD-B39AC9581D0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4E452143-87A9-BB83-03BA-F565B3C0EE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41ABD-2889-4E0D-89B6-05982C541846}" type="datetimeFigureOut">
              <a:rPr lang="zh-CN" altLang="en-US" smtClean="0"/>
              <a:t>2023/1/13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E3230674-7023-FA67-326C-222942D5B6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5A9B5A3E-7C04-19EA-AE1C-82B4FD0262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AD9CF-2FA6-45BA-8699-BED6388A390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0216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ADD8912-D985-3095-140A-A427684948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8426B5B9-656C-D7F1-8E8F-CB5C74212D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41ABD-2889-4E0D-89B6-05982C541846}" type="datetimeFigureOut">
              <a:rPr lang="zh-CN" altLang="en-US" smtClean="0"/>
              <a:t>2023/1/13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AF807A57-0F81-5E82-E09E-4A086CBEB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6C68DF37-58AB-2D34-FB7D-78BDD189C8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AD9CF-2FA6-45BA-8699-BED6388A390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42843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23E5B8EF-377D-C66D-5215-5E6DD58476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41ABD-2889-4E0D-89B6-05982C541846}" type="datetimeFigureOut">
              <a:rPr lang="zh-CN" altLang="en-US" smtClean="0"/>
              <a:t>2023/1/13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02389909-7059-6F37-0C06-9B7B2C52E3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6E1310D6-26A6-1D81-0FD6-59BCE20196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AD9CF-2FA6-45BA-8699-BED6388A390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4754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A207809-B8BB-229D-FE35-0813A97A03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ACAD504-F019-25BF-FBC2-85F2C19734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0A927882-21E0-56F7-FC1C-5E3E22293F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A68FD3F0-53AE-AECD-2CAA-40D713D499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41ABD-2889-4E0D-89B6-05982C541846}" type="datetimeFigureOut">
              <a:rPr lang="zh-CN" altLang="en-US" smtClean="0"/>
              <a:t>2023/1/13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47AF220F-AF80-22E4-92EC-A9C27B526F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EC41DA4F-776E-662D-A544-F7C4277D5D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AD9CF-2FA6-45BA-8699-BED6388A390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39994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A916E04-86EA-FD6B-2AEF-6528F93C72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F6C92F8A-8F1A-1812-13F7-A87539711C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8EF13488-0D65-A5F9-FFB4-6BBD2A826D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1D9732F4-EAF4-31BE-51BE-83D9BDA96F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41ABD-2889-4E0D-89B6-05982C541846}" type="datetimeFigureOut">
              <a:rPr lang="zh-CN" altLang="en-US" smtClean="0"/>
              <a:t>2023/1/13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653CFA23-DF48-F7CE-CFBD-60A66F95D9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DF5869D2-3668-0D28-1F31-02ECF9C79C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AD9CF-2FA6-45BA-8699-BED6388A390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4848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070D70CB-DAD6-F7B3-BC3F-DFE42BB3FB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649775D2-5333-2064-6D50-35FC8425E5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1E95E65-13AD-117E-A0F1-0A5C94BF4CE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941ABD-2889-4E0D-89B6-05982C541846}" type="datetimeFigureOut">
              <a:rPr lang="zh-CN" altLang="en-US" smtClean="0"/>
              <a:t>2023/1/13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E5E8AAA-7048-881B-9159-80FD69869F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AAF8B84-29FF-F33C-CCC5-A6B21A8D21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6AD9CF-2FA6-45BA-8699-BED6388A390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5460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2.png"/><Relationship Id="rId7" Type="http://schemas.openxmlformats.org/officeDocument/2006/relationships/image" Target="../media/image44.png"/><Relationship Id="rId2" Type="http://schemas.openxmlformats.org/officeDocument/2006/relationships/image" Target="../media/image39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0.png"/><Relationship Id="rId5" Type="http://schemas.openxmlformats.org/officeDocument/2006/relationships/image" Target="../media/image420.png"/><Relationship Id="rId10" Type="http://schemas.openxmlformats.org/officeDocument/2006/relationships/image" Target="../media/image47.png"/><Relationship Id="rId4" Type="http://schemas.openxmlformats.org/officeDocument/2006/relationships/image" Target="../media/image43.png"/><Relationship Id="rId9" Type="http://schemas.openxmlformats.org/officeDocument/2006/relationships/image" Target="../media/image46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49.png"/><Relationship Id="rId7" Type="http://schemas.openxmlformats.org/officeDocument/2006/relationships/image" Target="../media/image53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10" Type="http://schemas.openxmlformats.org/officeDocument/2006/relationships/image" Target="../media/image56.png"/><Relationship Id="rId4" Type="http://schemas.openxmlformats.org/officeDocument/2006/relationships/image" Target="../media/image50.png"/><Relationship Id="rId9" Type="http://schemas.openxmlformats.org/officeDocument/2006/relationships/image" Target="../media/image55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3" Type="http://schemas.openxmlformats.org/officeDocument/2006/relationships/image" Target="../media/image58.png"/><Relationship Id="rId7" Type="http://schemas.openxmlformats.org/officeDocument/2006/relationships/image" Target="../media/image62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image" Target="../media/image59.png"/><Relationship Id="rId9" Type="http://schemas.openxmlformats.org/officeDocument/2006/relationships/image" Target="../media/image6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7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3" Type="http://schemas.openxmlformats.org/officeDocument/2006/relationships/image" Target="../media/image69.png"/><Relationship Id="rId7" Type="http://schemas.openxmlformats.org/officeDocument/2006/relationships/image" Target="../media/image73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2.png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7" Type="http://schemas.openxmlformats.org/officeDocument/2006/relationships/image" Target="../media/image83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2.png"/><Relationship Id="rId5" Type="http://schemas.openxmlformats.org/officeDocument/2006/relationships/image" Target="../media/image81.png"/><Relationship Id="rId4" Type="http://schemas.openxmlformats.org/officeDocument/2006/relationships/image" Target="../media/image8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7" Type="http://schemas.openxmlformats.org/officeDocument/2006/relationships/image" Target="../media/image89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8.PNG"/><Relationship Id="rId5" Type="http://schemas.openxmlformats.org/officeDocument/2006/relationships/image" Target="../media/image87.png"/><Relationship Id="rId4" Type="http://schemas.openxmlformats.org/officeDocument/2006/relationships/image" Target="../media/image8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3.png"/><Relationship Id="rId4" Type="http://schemas.openxmlformats.org/officeDocument/2006/relationships/image" Target="../media/image9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7.png"/><Relationship Id="rId4" Type="http://schemas.openxmlformats.org/officeDocument/2006/relationships/image" Target="../media/image9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1.png"/><Relationship Id="rId4" Type="http://schemas.openxmlformats.org/officeDocument/2006/relationships/image" Target="../media/image100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7" Type="http://schemas.openxmlformats.org/officeDocument/2006/relationships/image" Target="../media/image108.png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7.png"/><Relationship Id="rId5" Type="http://schemas.openxmlformats.org/officeDocument/2006/relationships/image" Target="../media/image106.png"/><Relationship Id="rId4" Type="http://schemas.openxmlformats.org/officeDocument/2006/relationships/image" Target="../media/image105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5.png"/><Relationship Id="rId3" Type="http://schemas.openxmlformats.org/officeDocument/2006/relationships/image" Target="../media/image110.png"/><Relationship Id="rId7" Type="http://schemas.openxmlformats.org/officeDocument/2006/relationships/image" Target="../media/image114.png"/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3.png"/><Relationship Id="rId5" Type="http://schemas.openxmlformats.org/officeDocument/2006/relationships/image" Target="../media/image112.png"/><Relationship Id="rId4" Type="http://schemas.openxmlformats.org/officeDocument/2006/relationships/image" Target="../media/image111.png"/><Relationship Id="rId9" Type="http://schemas.openxmlformats.org/officeDocument/2006/relationships/image" Target="../media/image11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A1BADB0-F55D-3FE2-1EDD-8E0AB703107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/>
              <a:t>Modularity Theorem</a:t>
            </a:r>
            <a:endParaRPr lang="zh-CN" altLang="en-US" dirty="0"/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BEF29A93-5F65-EA85-8EA3-11D025E6397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dirty="0"/>
              <a:t>模性定理</a:t>
            </a:r>
          </a:p>
        </p:txBody>
      </p:sp>
    </p:spTree>
    <p:extLst>
      <p:ext uri="{BB962C8B-B14F-4D97-AF65-F5344CB8AC3E}">
        <p14:creationId xmlns:p14="http://schemas.microsoft.com/office/powerpoint/2010/main" val="1716175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BB575653-7F43-EB81-9BB6-69F9CB6121C8}"/>
              </a:ext>
            </a:extLst>
          </p:cNvPr>
          <p:cNvSpPr txBox="1"/>
          <p:nvPr/>
        </p:nvSpPr>
        <p:spPr>
          <a:xfrm>
            <a:off x="301841" y="275208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/>
              <a:t>附：亏格计算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F944D0CF-8251-61CB-F12B-E5824FB2E4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5796" y="3000158"/>
            <a:ext cx="7296204" cy="3623987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3E1E249D-3463-F4BE-08AF-92176E4EBB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841" y="811185"/>
            <a:ext cx="7048870" cy="2114661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152DBAF9-1EF3-7B9F-D122-60D948D2FEDC}"/>
              </a:ext>
            </a:extLst>
          </p:cNvPr>
          <p:cNvSpPr txBox="1"/>
          <p:nvPr/>
        </p:nvSpPr>
        <p:spPr>
          <a:xfrm>
            <a:off x="7529636" y="1145246"/>
            <a:ext cx="417614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/>
              <a:t>证明依赖黎曼面的</a:t>
            </a:r>
            <a:endParaRPr lang="en-US" altLang="zh-CN" dirty="0"/>
          </a:p>
          <a:p>
            <a:pPr algn="ctr"/>
            <a:r>
              <a:rPr lang="en-US" altLang="zh-CN" dirty="0"/>
              <a:t>Riemann-Hurwitz</a:t>
            </a:r>
            <a:r>
              <a:rPr lang="zh-CN" altLang="en-US" dirty="0"/>
              <a:t>定理</a:t>
            </a:r>
            <a:endParaRPr lang="en-US" altLang="zh-CN" dirty="0"/>
          </a:p>
          <a:p>
            <a:pPr algn="ctr"/>
            <a:endParaRPr lang="en-US" altLang="zh-CN" dirty="0"/>
          </a:p>
          <a:p>
            <a:pPr algn="ctr"/>
            <a:r>
              <a:rPr lang="zh-CN" altLang="en-US" dirty="0"/>
              <a:t>注</a:t>
            </a:r>
            <a:r>
              <a:rPr lang="en-US" altLang="zh-CN" dirty="0"/>
              <a:t>:</a:t>
            </a:r>
            <a:r>
              <a:rPr lang="zh-CN" altLang="en-US" dirty="0"/>
              <a:t>可以形象地通过三角剖分进行推导</a:t>
            </a:r>
            <a:endParaRPr lang="en-US" altLang="zh-CN" dirty="0"/>
          </a:p>
          <a:p>
            <a:pPr algn="ctr"/>
            <a:r>
              <a:rPr lang="zh-CN" altLang="en-US" dirty="0"/>
              <a:t>参考</a:t>
            </a:r>
            <a:r>
              <a:rPr lang="en-US" altLang="zh-CN" dirty="0"/>
              <a:t>《</a:t>
            </a:r>
            <a:r>
              <a:rPr lang="zh-CN" altLang="en-US" dirty="0"/>
              <a:t>模形式讲义</a:t>
            </a:r>
            <a:r>
              <a:rPr lang="en-US" altLang="zh-CN" dirty="0"/>
              <a:t>(</a:t>
            </a:r>
            <a:r>
              <a:rPr lang="zh-CN" altLang="en-US" dirty="0"/>
              <a:t>陆洪文等</a:t>
            </a:r>
            <a:r>
              <a:rPr lang="en-US" altLang="zh-CN" dirty="0"/>
              <a:t>)》P19-P24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08C9E997-75A1-FDBC-C754-C9EDEC2FAAF0}"/>
              </a:ext>
            </a:extLst>
          </p:cNvPr>
          <p:cNvSpPr txBox="1"/>
          <p:nvPr/>
        </p:nvSpPr>
        <p:spPr>
          <a:xfrm>
            <a:off x="786979" y="4220997"/>
            <a:ext cx="41088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引出这些性质只为读者更加理解模曲线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51BA44C5-0F1D-50C2-6B0A-C89E71E2BE66}"/>
              </a:ext>
            </a:extLst>
          </p:cNvPr>
          <p:cNvSpPr txBox="1"/>
          <p:nvPr/>
        </p:nvSpPr>
        <p:spPr>
          <a:xfrm>
            <a:off x="976544" y="4812151"/>
            <a:ext cx="3283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证明过程对我们主线影响不大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C1AA54BF-6134-F53A-3ACA-049EB35FF257}"/>
              </a:ext>
            </a:extLst>
          </p:cNvPr>
          <p:cNvSpPr txBox="1"/>
          <p:nvPr/>
        </p:nvSpPr>
        <p:spPr>
          <a:xfrm>
            <a:off x="976544" y="5400484"/>
            <a:ext cx="29225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/>
              <a:t>详细证明参考</a:t>
            </a:r>
            <a:endParaRPr lang="en-US" altLang="zh-CN" dirty="0"/>
          </a:p>
          <a:p>
            <a:pPr algn="ctr"/>
            <a:r>
              <a:rPr lang="en-US" altLang="zh-CN" dirty="0"/>
              <a:t>《</a:t>
            </a:r>
            <a:r>
              <a:rPr lang="zh-CN" altLang="en-US" dirty="0"/>
              <a:t>模形式初步</a:t>
            </a:r>
            <a:r>
              <a:rPr lang="en-US" altLang="zh-CN" dirty="0"/>
              <a:t>(</a:t>
            </a:r>
            <a:r>
              <a:rPr lang="zh-CN" altLang="en-US" dirty="0"/>
              <a:t>李文威</a:t>
            </a:r>
            <a:r>
              <a:rPr lang="en-US" altLang="zh-CN" dirty="0"/>
              <a:t>)》4.2</a:t>
            </a:r>
            <a:endParaRPr lang="zh-CN" altLang="en-US" dirty="0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65577F78-36A6-F07A-FE82-F165872B5FEC}"/>
              </a:ext>
            </a:extLst>
          </p:cNvPr>
          <p:cNvSpPr txBox="1"/>
          <p:nvPr/>
        </p:nvSpPr>
        <p:spPr>
          <a:xfrm>
            <a:off x="7918881" y="6439479"/>
            <a:ext cx="21643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注意：此处</a:t>
            </a:r>
            <a:r>
              <a:rPr lang="en-US" altLang="zh-CN" dirty="0"/>
              <a:t>p</a:t>
            </a:r>
            <a:r>
              <a:rPr lang="zh-CN" altLang="en-US" dirty="0"/>
              <a:t>为素数</a:t>
            </a:r>
          </a:p>
        </p:txBody>
      </p:sp>
    </p:spTree>
    <p:extLst>
      <p:ext uri="{BB962C8B-B14F-4D97-AF65-F5344CB8AC3E}">
        <p14:creationId xmlns:p14="http://schemas.microsoft.com/office/powerpoint/2010/main" val="362108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EC266308-BA35-4970-E1B5-9D864494D9B9}"/>
              </a:ext>
            </a:extLst>
          </p:cNvPr>
          <p:cNvSpPr txBox="1"/>
          <p:nvPr/>
        </p:nvSpPr>
        <p:spPr>
          <a:xfrm>
            <a:off x="319596" y="284085"/>
            <a:ext cx="51635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/>
              <a:t>Topic2</a:t>
            </a:r>
            <a:r>
              <a:rPr lang="zh-CN" altLang="en-US" sz="2800" dirty="0"/>
              <a:t>：从模曲线到模椭圆曲线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149D9B96-2467-442D-DEC2-8F896416A9AC}"/>
              </a:ext>
            </a:extLst>
          </p:cNvPr>
          <p:cNvSpPr/>
          <p:nvPr/>
        </p:nvSpPr>
        <p:spPr>
          <a:xfrm>
            <a:off x="479395" y="1216240"/>
            <a:ext cx="1642369" cy="7368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模曲线</a:t>
            </a:r>
            <a:r>
              <a:rPr lang="en-US" altLang="zh-CN" dirty="0"/>
              <a:t>X(</a:t>
            </a:r>
            <a:r>
              <a:rPr lang="el-GR" altLang="zh-CN" dirty="0"/>
              <a:t>Γ</a:t>
            </a:r>
            <a:r>
              <a:rPr lang="en-US" altLang="zh-CN" dirty="0"/>
              <a:t>)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矩形 6">
                <a:extLst>
                  <a:ext uri="{FF2B5EF4-FFF2-40B4-BE49-F238E27FC236}">
                    <a16:creationId xmlns:a16="http://schemas.microsoft.com/office/drawing/2014/main" id="{DD2F275A-F8D8-AD52-1F5F-DA7A26136A8E}"/>
                  </a:ext>
                </a:extLst>
              </p:cNvPr>
              <p:cNvSpPr/>
              <p:nvPr/>
            </p:nvSpPr>
            <p:spPr>
              <a:xfrm>
                <a:off x="4779814" y="1238155"/>
                <a:ext cx="1731146" cy="736847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dirty="0"/>
                  <a:t>雅可比簇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𝐽</m:t>
                    </m:r>
                  </m:oMath>
                </a14:m>
                <a:r>
                  <a:rPr lang="en-US" altLang="zh-CN" dirty="0"/>
                  <a:t>(X(</a:t>
                </a:r>
                <a:r>
                  <a:rPr lang="el-GR" altLang="zh-CN" dirty="0"/>
                  <a:t>Γ</a:t>
                </a:r>
                <a:r>
                  <a:rPr lang="en-US" altLang="zh-CN" dirty="0"/>
                  <a:t>))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7" name="矩形 6">
                <a:extLst>
                  <a:ext uri="{FF2B5EF4-FFF2-40B4-BE49-F238E27FC236}">
                    <a16:creationId xmlns:a16="http://schemas.microsoft.com/office/drawing/2014/main" id="{DD2F275A-F8D8-AD52-1F5F-DA7A26136A8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79814" y="1238155"/>
                <a:ext cx="1731146" cy="736847"/>
              </a:xfrm>
              <a:prstGeom prst="rect">
                <a:avLst/>
              </a:prstGeom>
              <a:blipFill>
                <a:blip r:embed="rId2"/>
                <a:stretch>
                  <a:fillRect l="-2098" r="-209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矩形 8">
                <a:extLst>
                  <a:ext uri="{FF2B5EF4-FFF2-40B4-BE49-F238E27FC236}">
                    <a16:creationId xmlns:a16="http://schemas.microsoft.com/office/drawing/2014/main" id="{7F8FE3C8-9B27-6F66-3E08-44EC70A0854E}"/>
                  </a:ext>
                </a:extLst>
              </p:cNvPr>
              <p:cNvSpPr/>
              <p:nvPr/>
            </p:nvSpPr>
            <p:spPr>
              <a:xfrm>
                <a:off x="10136009" y="1202922"/>
                <a:ext cx="1935332" cy="736847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dirty="0"/>
                  <a:t>阿贝尔簇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</m:oMath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9" name="矩形 8">
                <a:extLst>
                  <a:ext uri="{FF2B5EF4-FFF2-40B4-BE49-F238E27FC236}">
                    <a16:creationId xmlns:a16="http://schemas.microsoft.com/office/drawing/2014/main" id="{7F8FE3C8-9B27-6F66-3E08-44EC70A0854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36009" y="1202922"/>
                <a:ext cx="1935332" cy="73684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直接箭头连接符 10">
            <a:extLst>
              <a:ext uri="{FF2B5EF4-FFF2-40B4-BE49-F238E27FC236}">
                <a16:creationId xmlns:a16="http://schemas.microsoft.com/office/drawing/2014/main" id="{67B87EB1-EB2B-7E15-9F73-EE8756F1971F}"/>
              </a:ext>
            </a:extLst>
          </p:cNvPr>
          <p:cNvCxnSpPr>
            <a:cxnSpLocks/>
            <a:stCxn id="5" idx="3"/>
            <a:endCxn id="7" idx="1"/>
          </p:cNvCxnSpPr>
          <p:nvPr/>
        </p:nvCxnSpPr>
        <p:spPr>
          <a:xfrm>
            <a:off x="2121764" y="1584664"/>
            <a:ext cx="2658050" cy="219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12">
            <a:extLst>
              <a:ext uri="{FF2B5EF4-FFF2-40B4-BE49-F238E27FC236}">
                <a16:creationId xmlns:a16="http://schemas.microsoft.com/office/drawing/2014/main" id="{B7831110-B4BC-E9C0-9B0B-A64072ECAD8E}"/>
              </a:ext>
            </a:extLst>
          </p:cNvPr>
          <p:cNvCxnSpPr>
            <a:cxnSpLocks/>
            <a:stCxn id="7" idx="3"/>
            <a:endCxn id="9" idx="1"/>
          </p:cNvCxnSpPr>
          <p:nvPr/>
        </p:nvCxnSpPr>
        <p:spPr>
          <a:xfrm flipV="1">
            <a:off x="6510960" y="1571346"/>
            <a:ext cx="3625049" cy="352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>
            <a:extLst>
              <a:ext uri="{FF2B5EF4-FFF2-40B4-BE49-F238E27FC236}">
                <a16:creationId xmlns:a16="http://schemas.microsoft.com/office/drawing/2014/main" id="{1D028355-180C-4352-7B11-B17715A3F16C}"/>
              </a:ext>
            </a:extLst>
          </p:cNvPr>
          <p:cNvSpPr txBox="1"/>
          <p:nvPr/>
        </p:nvSpPr>
        <p:spPr>
          <a:xfrm>
            <a:off x="2055991" y="1016439"/>
            <a:ext cx="272382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/>
              <a:t>微分形式空间的对偶空间</a:t>
            </a:r>
            <a:endParaRPr lang="en-US" altLang="zh-CN" dirty="0"/>
          </a:p>
          <a:p>
            <a:pPr algn="ctr"/>
            <a:r>
              <a:rPr lang="zh-CN" altLang="en-US" dirty="0"/>
              <a:t>对第一同调群</a:t>
            </a:r>
            <a:endParaRPr lang="en-US" altLang="zh-CN" dirty="0"/>
          </a:p>
          <a:p>
            <a:pPr algn="ctr"/>
            <a:r>
              <a:rPr lang="zh-CN" altLang="en-US" dirty="0"/>
              <a:t>的商群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A96E6C29-FFEC-E735-44D7-A3AB387AC80D}"/>
              </a:ext>
            </a:extLst>
          </p:cNvPr>
          <p:cNvSpPr txBox="1"/>
          <p:nvPr/>
        </p:nvSpPr>
        <p:spPr>
          <a:xfrm>
            <a:off x="549169" y="3235005"/>
            <a:ext cx="42306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微分形式空间特指</a:t>
            </a:r>
            <a:r>
              <a:rPr lang="zh-CN" altLang="en-US" dirty="0">
                <a:solidFill>
                  <a:srgbClr val="FF0000"/>
                </a:solidFill>
              </a:rPr>
              <a:t>级为</a:t>
            </a:r>
            <a:r>
              <a:rPr lang="en-US" altLang="zh-CN" dirty="0">
                <a:solidFill>
                  <a:srgbClr val="FF0000"/>
                </a:solidFill>
              </a:rPr>
              <a:t>1</a:t>
            </a:r>
            <a:r>
              <a:rPr lang="zh-CN" altLang="en-US" dirty="0"/>
              <a:t>的全纯微分形式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4F1DC30D-2164-86FF-2B0C-E7875581FB27}"/>
              </a:ext>
            </a:extLst>
          </p:cNvPr>
          <p:cNvSpPr txBox="1"/>
          <p:nvPr/>
        </p:nvSpPr>
        <p:spPr>
          <a:xfrm>
            <a:off x="549169" y="3851852"/>
            <a:ext cx="4482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此</a:t>
            </a:r>
            <a:r>
              <a:rPr lang="zh-CN" altLang="en-US" dirty="0">
                <a:solidFill>
                  <a:srgbClr val="FF0000"/>
                </a:solidFill>
              </a:rPr>
              <a:t>微分形式空间</a:t>
            </a:r>
            <a:r>
              <a:rPr lang="zh-CN" altLang="en-US" dirty="0"/>
              <a:t>与</a:t>
            </a:r>
            <a:r>
              <a:rPr lang="zh-CN" altLang="en-US" dirty="0">
                <a:solidFill>
                  <a:srgbClr val="FF0000"/>
                </a:solidFill>
              </a:rPr>
              <a:t>模形式空间</a:t>
            </a:r>
            <a:r>
              <a:rPr lang="zh-CN" altLang="en-US" dirty="0"/>
              <a:t>有对应关系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2DEBE513-B3C3-504C-691C-7F27C9B5DEB7}"/>
              </a:ext>
            </a:extLst>
          </p:cNvPr>
          <p:cNvSpPr txBox="1"/>
          <p:nvPr/>
        </p:nvSpPr>
        <p:spPr>
          <a:xfrm>
            <a:off x="319596" y="2642311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第一部分要点：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80F43BF9-84B1-8451-CE07-EFF7650BF174}"/>
              </a:ext>
            </a:extLst>
          </p:cNvPr>
          <p:cNvSpPr txBox="1"/>
          <p:nvPr/>
        </p:nvSpPr>
        <p:spPr>
          <a:xfrm>
            <a:off x="549169" y="4477317"/>
            <a:ext cx="3416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对偶空间可以通过</a:t>
            </a:r>
            <a:r>
              <a:rPr lang="zh-CN" altLang="en-US" dirty="0">
                <a:solidFill>
                  <a:srgbClr val="FF0000"/>
                </a:solidFill>
              </a:rPr>
              <a:t>积分运算</a:t>
            </a:r>
            <a:r>
              <a:rPr lang="zh-CN" altLang="en-US" dirty="0"/>
              <a:t>得到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971E8C57-F0EE-9BB5-D4DB-3CE00FDF62D9}"/>
              </a:ext>
            </a:extLst>
          </p:cNvPr>
          <p:cNvSpPr txBox="1"/>
          <p:nvPr/>
        </p:nvSpPr>
        <p:spPr>
          <a:xfrm>
            <a:off x="549169" y="5133770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同调群可以同伦</a:t>
            </a:r>
            <a:r>
              <a:rPr lang="zh-CN" altLang="en-US" dirty="0">
                <a:solidFill>
                  <a:srgbClr val="FF0000"/>
                </a:solidFill>
              </a:rPr>
              <a:t>张成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8370A6BC-4BFA-8A07-ED78-A09DDB253AFD}"/>
              </a:ext>
            </a:extLst>
          </p:cNvPr>
          <p:cNvSpPr txBox="1"/>
          <p:nvPr/>
        </p:nvSpPr>
        <p:spPr>
          <a:xfrm>
            <a:off x="549169" y="5790223"/>
            <a:ext cx="3416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雅可比簇本质为一个</a:t>
            </a:r>
            <a:r>
              <a:rPr lang="zh-CN" altLang="en-US" dirty="0">
                <a:solidFill>
                  <a:srgbClr val="FF0000"/>
                </a:solidFill>
              </a:rPr>
              <a:t>多维复环面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文本框 1">
                <a:extLst>
                  <a:ext uri="{FF2B5EF4-FFF2-40B4-BE49-F238E27FC236}">
                    <a16:creationId xmlns:a16="http://schemas.microsoft.com/office/drawing/2014/main" id="{2B3647E5-BECD-6E25-9A9D-4D1D3C5D84B4}"/>
                  </a:ext>
                </a:extLst>
              </p:cNvPr>
              <p:cNvSpPr txBox="1"/>
              <p:nvPr/>
            </p:nvSpPr>
            <p:spPr>
              <a:xfrm>
                <a:off x="5850237" y="637990"/>
                <a:ext cx="4622099" cy="12003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dirty="0"/>
                  <a:t>雅可比簇与</a:t>
                </a:r>
                <a:endParaRPr lang="en-US" altLang="zh-CN" dirty="0"/>
              </a:p>
              <a:p>
                <a:pPr algn="ctr"/>
                <a:r>
                  <a:rPr lang="en-US" altLang="zh-CN" dirty="0"/>
                  <a:t>Hecke</a:t>
                </a:r>
                <a:r>
                  <a:rPr lang="zh-CN" altLang="en-US" dirty="0"/>
                  <a:t>算子对新形式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zh-CN" altLang="en-US" dirty="0"/>
                  <a:t>的特征值映射的核空间</a:t>
                </a:r>
                <a:endParaRPr lang="en-US" altLang="zh-CN" dirty="0"/>
              </a:p>
              <a:p>
                <a:pPr algn="ctr"/>
                <a:r>
                  <a:rPr lang="zh-CN" altLang="en-US" dirty="0"/>
                  <a:t>对此雅可比簇作用形成的子群</a:t>
                </a:r>
                <a:endParaRPr lang="en-US" altLang="zh-CN" dirty="0"/>
              </a:p>
              <a:p>
                <a:pPr algn="ctr"/>
                <a:r>
                  <a:rPr lang="zh-CN" altLang="en-US" dirty="0"/>
                  <a:t>的商群</a:t>
                </a:r>
              </a:p>
            </p:txBody>
          </p:sp>
        </mc:Choice>
        <mc:Fallback xmlns="">
          <p:sp>
            <p:nvSpPr>
              <p:cNvPr id="2" name="文本框 1">
                <a:extLst>
                  <a:ext uri="{FF2B5EF4-FFF2-40B4-BE49-F238E27FC236}">
                    <a16:creationId xmlns:a16="http://schemas.microsoft.com/office/drawing/2014/main" id="{2B3647E5-BECD-6E25-9A9D-4D1D3C5D84B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50237" y="637990"/>
                <a:ext cx="4622099" cy="1200329"/>
              </a:xfrm>
              <a:prstGeom prst="rect">
                <a:avLst/>
              </a:prstGeom>
              <a:blipFill>
                <a:blip r:embed="rId4"/>
                <a:stretch>
                  <a:fillRect l="-923" t="-3046" r="-792" b="-710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文本框 5">
            <a:extLst>
              <a:ext uri="{FF2B5EF4-FFF2-40B4-BE49-F238E27FC236}">
                <a16:creationId xmlns:a16="http://schemas.microsoft.com/office/drawing/2014/main" id="{D75607A7-D567-BF74-0716-CB31456425E0}"/>
              </a:ext>
            </a:extLst>
          </p:cNvPr>
          <p:cNvSpPr txBox="1"/>
          <p:nvPr/>
        </p:nvSpPr>
        <p:spPr>
          <a:xfrm>
            <a:off x="5483189" y="2642311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第二部分要点：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7F629576-897D-02DF-F8AA-D4276453A104}"/>
              </a:ext>
            </a:extLst>
          </p:cNvPr>
          <p:cNvSpPr txBox="1"/>
          <p:nvPr/>
        </p:nvSpPr>
        <p:spPr>
          <a:xfrm>
            <a:off x="6096000" y="5759678"/>
            <a:ext cx="5262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雅可比簇可依据新形式分解为</a:t>
            </a:r>
            <a:r>
              <a:rPr lang="zh-CN" altLang="en-US" dirty="0">
                <a:solidFill>
                  <a:srgbClr val="FF0000"/>
                </a:solidFill>
              </a:rPr>
              <a:t>多个</a:t>
            </a:r>
            <a:r>
              <a:rPr lang="zh-CN" altLang="en-US" dirty="0"/>
              <a:t>阿贝尔簇的直和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F67987A7-C28B-DBC8-AB5F-ECF9BF138C69}"/>
              </a:ext>
            </a:extLst>
          </p:cNvPr>
          <p:cNvSpPr txBox="1"/>
          <p:nvPr/>
        </p:nvSpPr>
        <p:spPr>
          <a:xfrm>
            <a:off x="6096000" y="5111664"/>
            <a:ext cx="54938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FF0000"/>
                </a:solidFill>
              </a:rPr>
              <a:t>新形式</a:t>
            </a:r>
            <a:r>
              <a:rPr lang="zh-CN" altLang="en-US" dirty="0"/>
              <a:t>是一批可以做</a:t>
            </a:r>
            <a:r>
              <a:rPr lang="zh-CN" altLang="en-US" dirty="0">
                <a:solidFill>
                  <a:srgbClr val="FF0000"/>
                </a:solidFill>
              </a:rPr>
              <a:t>新形式空间</a:t>
            </a:r>
            <a:r>
              <a:rPr lang="zh-CN" altLang="en-US" dirty="0"/>
              <a:t>标准正交基的尖形式</a:t>
            </a:r>
            <a:endParaRPr lang="en-US" altLang="zh-CN" dirty="0"/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A2B7640C-B0BF-53C5-119A-B3408DA5DD02}"/>
              </a:ext>
            </a:extLst>
          </p:cNvPr>
          <p:cNvSpPr txBox="1"/>
          <p:nvPr/>
        </p:nvSpPr>
        <p:spPr>
          <a:xfrm>
            <a:off x="6096000" y="3815635"/>
            <a:ext cx="52020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</a:rPr>
              <a:t>Hecke</a:t>
            </a:r>
            <a:r>
              <a:rPr lang="zh-CN" altLang="en-US" dirty="0">
                <a:solidFill>
                  <a:srgbClr val="FF0000"/>
                </a:solidFill>
              </a:rPr>
              <a:t>算子</a:t>
            </a:r>
            <a:r>
              <a:rPr lang="zh-CN" altLang="en-US" dirty="0"/>
              <a:t>是函数空间的一类可以形成环的自映射</a:t>
            </a: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03B01D6E-CE82-6456-9BB2-33AC0CEFBB61}"/>
              </a:ext>
            </a:extLst>
          </p:cNvPr>
          <p:cNvSpPr txBox="1"/>
          <p:nvPr/>
        </p:nvSpPr>
        <p:spPr>
          <a:xfrm>
            <a:off x="6096000" y="4463649"/>
            <a:ext cx="39084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函数之间的内积定义为</a:t>
            </a:r>
            <a:r>
              <a:rPr lang="en-US" altLang="zh-CN" dirty="0" err="1">
                <a:solidFill>
                  <a:srgbClr val="FF0000"/>
                </a:solidFill>
              </a:rPr>
              <a:t>Petersson</a:t>
            </a:r>
            <a:r>
              <a:rPr lang="zh-CN" altLang="en-US" dirty="0">
                <a:solidFill>
                  <a:srgbClr val="FF0000"/>
                </a:solidFill>
              </a:rPr>
              <a:t>内积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文本框 25">
                <a:extLst>
                  <a:ext uri="{FF2B5EF4-FFF2-40B4-BE49-F238E27FC236}">
                    <a16:creationId xmlns:a16="http://schemas.microsoft.com/office/drawing/2014/main" id="{CBDDBD8A-3F00-F242-5615-41D394548009}"/>
                  </a:ext>
                </a:extLst>
              </p:cNvPr>
              <p:cNvSpPr txBox="1"/>
              <p:nvPr/>
            </p:nvSpPr>
            <p:spPr>
              <a:xfrm>
                <a:off x="6096000" y="3164353"/>
                <a:ext cx="456920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阿贝尔簇中，模曲线并非</a:t>
                </a:r>
                <a14:m>
                  <m:oMath xmlns:m="http://schemas.openxmlformats.org/officeDocument/2006/math">
                    <m:r>
                      <a:rPr lang="zh-CN" altLang="en-US" i="1">
                        <a:latin typeface="Cambria Math" panose="02040503050406030204" pitchFamily="18" charset="0"/>
                      </a:rPr>
                      <m:t>强制要求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l-GR" altLang="zh-CN" dirty="0"/>
                          <m:t>Γ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</m:d>
                    <m:r>
                      <a:rPr lang="en-US" altLang="zh-CN" b="0" i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26" name="文本框 25">
                <a:extLst>
                  <a:ext uri="{FF2B5EF4-FFF2-40B4-BE49-F238E27FC236}">
                    <a16:creationId xmlns:a16="http://schemas.microsoft.com/office/drawing/2014/main" id="{CBDDBD8A-3F00-F242-5615-41D3945480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3164353"/>
                <a:ext cx="4569200" cy="369332"/>
              </a:xfrm>
              <a:prstGeom prst="rect">
                <a:avLst/>
              </a:prstGeom>
              <a:blipFill>
                <a:blip r:embed="rId5"/>
                <a:stretch>
                  <a:fillRect l="-1067" t="-8197" b="-2459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文本框 26">
            <a:extLst>
              <a:ext uri="{FF2B5EF4-FFF2-40B4-BE49-F238E27FC236}">
                <a16:creationId xmlns:a16="http://schemas.microsoft.com/office/drawing/2014/main" id="{84C1D49E-03F1-D593-C18D-79F1A7C6666F}"/>
              </a:ext>
            </a:extLst>
          </p:cNvPr>
          <p:cNvSpPr txBox="1"/>
          <p:nvPr/>
        </p:nvSpPr>
        <p:spPr>
          <a:xfrm>
            <a:off x="6096000" y="6407692"/>
            <a:ext cx="3174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Abel</a:t>
            </a:r>
            <a:r>
              <a:rPr lang="zh-CN" altLang="en-US" dirty="0"/>
              <a:t>簇是椭圆曲线</a:t>
            </a:r>
            <a:r>
              <a:rPr lang="zh-CN" altLang="en-US" dirty="0">
                <a:solidFill>
                  <a:srgbClr val="FF0000"/>
                </a:solidFill>
              </a:rPr>
              <a:t>概念的推广</a:t>
            </a:r>
          </a:p>
        </p:txBody>
      </p:sp>
    </p:spTree>
    <p:extLst>
      <p:ext uri="{BB962C8B-B14F-4D97-AF65-F5344CB8AC3E}">
        <p14:creationId xmlns:p14="http://schemas.microsoft.com/office/powerpoint/2010/main" val="3571257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BB61E9A9-B6B4-A6AB-23E3-879738B1D518}"/>
              </a:ext>
            </a:extLst>
          </p:cNvPr>
          <p:cNvSpPr txBox="1"/>
          <p:nvPr/>
        </p:nvSpPr>
        <p:spPr>
          <a:xfrm>
            <a:off x="239698" y="284085"/>
            <a:ext cx="69557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/>
              <a:t>阶段一：同余子群上的</a:t>
            </a:r>
            <a:r>
              <a:rPr lang="zh-CN" altLang="en-US" sz="2400" dirty="0">
                <a:solidFill>
                  <a:schemeClr val="accent5"/>
                </a:solidFill>
              </a:rPr>
              <a:t>自守形式</a:t>
            </a:r>
            <a:r>
              <a:rPr lang="zh-CN" altLang="en-US" sz="2400" dirty="0"/>
              <a:t>，</a:t>
            </a:r>
            <a:r>
              <a:rPr lang="zh-CN" altLang="en-US" sz="2400" dirty="0">
                <a:solidFill>
                  <a:schemeClr val="accent5"/>
                </a:solidFill>
              </a:rPr>
              <a:t>模形式</a:t>
            </a:r>
            <a:r>
              <a:rPr lang="zh-CN" altLang="en-US" sz="2400" dirty="0"/>
              <a:t>和</a:t>
            </a:r>
            <a:r>
              <a:rPr lang="zh-CN" altLang="en-US" sz="2400" dirty="0">
                <a:solidFill>
                  <a:schemeClr val="accent5"/>
                </a:solidFill>
              </a:rPr>
              <a:t>尖形式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8F599FBF-D4CF-0A33-8B96-09EDFA1A8009}"/>
                  </a:ext>
                </a:extLst>
              </p:cNvPr>
              <p:cNvSpPr txBox="1"/>
              <p:nvPr/>
            </p:nvSpPr>
            <p:spPr>
              <a:xfrm>
                <a:off x="239697" y="1598813"/>
                <a:ext cx="4245201" cy="836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令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pt-BR" altLang="zh-CN" dirty="0"/>
                      <m:t>γ</m:t>
                    </m:r>
                    <m:r>
                      <m:rPr>
                        <m:nor/>
                      </m:rPr>
                      <a:rPr lang="pt-BR" altLang="zh-CN" dirty="0"/>
                      <m:t>=</m:t>
                    </m:r>
                    <m:r>
                      <m:rPr>
                        <m:nor/>
                      </m:rPr>
                      <a:rPr lang="en-US" altLang="zh-CN" b="0" i="0" dirty="0" smtClean="0"/>
                      <m:t>(</m:t>
                    </m:r>
                    <m:m>
                      <m:mPr>
                        <m:mcs>
                          <m:mc>
                            <m:mcPr>
                              <m:count m:val="2"/>
                              <m:mcJc m:val="center"/>
                            </m:mcPr>
                          </m:mc>
                        </m:mcs>
                        <m:ctrlP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r>
                            <m:rPr>
                              <m:brk m:alnAt="7"/>
                            </m:rPr>
                            <a:rPr lang="en-US" altLang="zh-CN" b="0" i="1" dirty="0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e>
                          <m:r>
                            <a:rPr lang="en-US" altLang="zh-CN" b="0" i="1" dirty="0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</m:mr>
                      <m:mr>
                        <m:e>
                          <m:r>
                            <a:rPr lang="en-US" altLang="zh-CN" b="0" i="1" dirty="0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e>
                          <m:r>
                            <a:rPr lang="en-US" altLang="zh-CN" b="0" i="1" dirty="0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</m:mr>
                    </m:m>
                    <m:r>
                      <m:rPr>
                        <m:nor/>
                      </m:rPr>
                      <a:rPr lang="en-US" altLang="zh-CN" b="0" i="0" dirty="0" smtClean="0"/>
                      <m:t>)</m:t>
                    </m:r>
                    <m:r>
                      <a:rPr lang="en-US" altLang="zh-CN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r>
                      <a:rPr lang="en-US" altLang="zh-CN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𝑆𝐿</m:t>
                    </m:r>
                    <m:d>
                      <m:dPr>
                        <m:ctrlPr>
                          <a:rPr lang="en-US" altLang="zh-CN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2, </m:t>
                        </m:r>
                        <m:r>
                          <a:rPr lang="en-US" altLang="zh-CN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𝑍</m:t>
                        </m:r>
                      </m:e>
                    </m:d>
                  </m:oMath>
                </a14:m>
                <a:r>
                  <a:rPr lang="zh-CN" altLang="en-US" dirty="0"/>
                  <a:t>我们定义</a:t>
                </a:r>
                <a:r>
                  <a:rPr lang="zh-CN" altLang="en-US" dirty="0">
                    <a:solidFill>
                      <a:schemeClr val="accent6"/>
                    </a:solidFill>
                  </a:rPr>
                  <a:t>自守因子</a:t>
                </a:r>
                <a:endParaRPr lang="en-US" altLang="zh-CN" dirty="0">
                  <a:solidFill>
                    <a:schemeClr val="accent6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𝑗</m:t>
                      </m:r>
                      <m:d>
                        <m:d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nor/>
                            </m:rPr>
                            <a:rPr lang="pt-BR" altLang="zh-CN" dirty="0"/>
                            <m:t>γ</m:t>
                          </m:r>
                          <m:r>
                            <a:rPr lang="en-US" altLang="zh-CN" b="0" i="1" dirty="0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US" altLang="zh-CN" b="0" i="1" dirty="0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𝑐𝑧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𝑑</m:t>
                      </m:r>
                    </m:oMath>
                  </m:oMathPara>
                </a14:m>
                <a:endParaRPr lang="zh-CN" altLang="en-US" dirty="0">
                  <a:solidFill>
                    <a:schemeClr val="accent6"/>
                  </a:solidFill>
                </a:endParaRPr>
              </a:p>
            </p:txBody>
          </p:sp>
        </mc:Choice>
        <mc:Fallback xmlns="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8F599FBF-D4CF-0A33-8B96-09EDFA1A80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9697" y="1598813"/>
                <a:ext cx="4245201" cy="836832"/>
              </a:xfrm>
              <a:prstGeom prst="rect">
                <a:avLst/>
              </a:prstGeom>
              <a:blipFill>
                <a:blip r:embed="rId2"/>
                <a:stretch>
                  <a:fillRect l="-1148" r="-574" b="-507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2A507429-9DFD-1AF6-B760-098930F9A5C5}"/>
                  </a:ext>
                </a:extLst>
              </p:cNvPr>
              <p:cNvSpPr txBox="1"/>
              <p:nvPr/>
            </p:nvSpPr>
            <p:spPr>
              <a:xfrm>
                <a:off x="239697" y="2642377"/>
                <a:ext cx="4385752" cy="65351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设函数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: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𝐶</m:t>
                    </m:r>
                    <m:r>
                      <a:rPr lang="en-US" altLang="zh-CN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zh-CN" altLang="en-US" dirty="0"/>
                  <a:t>定义权为</a:t>
                </a:r>
                <a:r>
                  <a:rPr lang="en-US" altLang="zh-CN" dirty="0"/>
                  <a:t>k</a:t>
                </a:r>
                <a:r>
                  <a:rPr lang="zh-CN" altLang="en-US" dirty="0"/>
                  <a:t>的函数算子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[</m:t>
                        </m:r>
                        <m:r>
                          <m:rPr>
                            <m:nor/>
                          </m:rPr>
                          <a:rPr lang="pt-BR" altLang="zh-CN" dirty="0"/>
                          <m:t>γ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]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</m:oMath>
                </a14:m>
                <a:endParaRPr lang="en-US" altLang="zh-CN" b="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𝑓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[</m:t>
                          </m:r>
                          <m:r>
                            <m:rPr>
                              <m:nor/>
                            </m:rPr>
                            <a:rPr lang="pt-BR" altLang="zh-CN" dirty="0"/>
                            <m:t>γ</m:t>
                          </m:r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]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𝑗</m:t>
                          </m:r>
                          <m:d>
                            <m:dPr>
                              <m:ctrlPr>
                                <a:rPr lang="en-US" altLang="zh-CN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nor/>
                                </m:rPr>
                                <a:rPr lang="pt-BR" altLang="zh-CN" dirty="0"/>
                                <m:t>γ</m:t>
                              </m:r>
                              <m:r>
                                <a:rPr lang="en-US" altLang="zh-CN" i="1" dirty="0">
                                  <a:latin typeface="Cambria Math" panose="02040503050406030204" pitchFamily="18" charset="0"/>
                                </a:rPr>
                                <m:t>, </m:t>
                              </m:r>
                              <m:r>
                                <a:rPr lang="en-US" altLang="zh-CN" i="1" dirty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</m:d>
                        </m:e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p>
                      </m:sSup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nor/>
                        </m:rPr>
                        <a:rPr lang="pt-BR" altLang="zh-CN" dirty="0"/>
                        <m:t>γ</m:t>
                      </m:r>
                      <m:r>
                        <a:rPr lang="en-US" altLang="zh-CN" b="0" i="1" dirty="0" smtClean="0">
                          <a:latin typeface="Cambria Math" panose="02040503050406030204" pitchFamily="18" charset="0"/>
                        </a:rPr>
                        <m:t>𝑧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2A507429-9DFD-1AF6-B760-098930F9A5C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9697" y="2642377"/>
                <a:ext cx="4385752" cy="653512"/>
              </a:xfrm>
              <a:prstGeom prst="rect">
                <a:avLst/>
              </a:prstGeom>
              <a:blipFill>
                <a:blip r:embed="rId3"/>
                <a:stretch>
                  <a:fillRect l="-1111" t="-4630" b="-740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文本框 4">
            <a:extLst>
              <a:ext uri="{FF2B5EF4-FFF2-40B4-BE49-F238E27FC236}">
                <a16:creationId xmlns:a16="http://schemas.microsoft.com/office/drawing/2014/main" id="{5DCF83B8-C846-A8DD-4688-1B1E1122A0EC}"/>
              </a:ext>
            </a:extLst>
          </p:cNvPr>
          <p:cNvSpPr txBox="1"/>
          <p:nvPr/>
        </p:nvSpPr>
        <p:spPr>
          <a:xfrm>
            <a:off x="239698" y="1091953"/>
            <a:ext cx="1511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1.</a:t>
            </a:r>
            <a:r>
              <a:rPr lang="zh-CN" altLang="en-US" dirty="0"/>
              <a:t>基础准备：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60241F5C-F990-D2CC-53DC-300D58B2A43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697" y="3677874"/>
            <a:ext cx="5425910" cy="2773920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id="{C8C5781E-D553-97A9-DEA7-A58CCFDDB449}"/>
              </a:ext>
            </a:extLst>
          </p:cNvPr>
          <p:cNvSpPr txBox="1"/>
          <p:nvPr/>
        </p:nvSpPr>
        <p:spPr>
          <a:xfrm>
            <a:off x="6554888" y="1091953"/>
            <a:ext cx="12811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2.</a:t>
            </a:r>
            <a:r>
              <a:rPr lang="zh-CN" altLang="en-US" dirty="0"/>
              <a:t>基本定义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E04346DC-1830-7C5A-C9B4-42BC7639BBC8}"/>
                  </a:ext>
                </a:extLst>
              </p:cNvPr>
              <p:cNvSpPr txBox="1"/>
              <p:nvPr/>
            </p:nvSpPr>
            <p:spPr>
              <a:xfrm>
                <a:off x="6554888" y="1755054"/>
                <a:ext cx="5203219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函数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: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𝐶</m:t>
                    </m:r>
                  </m:oMath>
                </a14:m>
                <a:r>
                  <a:rPr lang="zh-CN" altLang="en-US" dirty="0"/>
                  <a:t>称为</a:t>
                </a:r>
                <a:r>
                  <a:rPr lang="zh-CN" altLang="en-US" dirty="0">
                    <a:solidFill>
                      <a:schemeClr val="accent5"/>
                    </a:solidFill>
                  </a:rPr>
                  <a:t>在同余子群</a:t>
                </a:r>
                <a:r>
                  <a:rPr lang="el-GR" altLang="zh-CN" dirty="0">
                    <a:solidFill>
                      <a:schemeClr val="accent5"/>
                    </a:solidFill>
                  </a:rPr>
                  <a:t>Γ</a:t>
                </a:r>
                <a:r>
                  <a:rPr lang="zh-CN" altLang="en-US" dirty="0">
                    <a:solidFill>
                      <a:schemeClr val="accent5"/>
                    </a:solidFill>
                  </a:rPr>
                  <a:t>上权</a:t>
                </a:r>
                <a:r>
                  <a:rPr lang="en-US" altLang="zh-CN" dirty="0">
                    <a:solidFill>
                      <a:schemeClr val="accent5"/>
                    </a:solidFill>
                  </a:rPr>
                  <a:t>k</a:t>
                </a:r>
                <a:r>
                  <a:rPr lang="zh-CN" altLang="en-US" dirty="0">
                    <a:solidFill>
                      <a:schemeClr val="accent5"/>
                    </a:solidFill>
                  </a:rPr>
                  <a:t>不变</a:t>
                </a:r>
                <a:r>
                  <a:rPr lang="zh-CN" altLang="en-US" dirty="0"/>
                  <a:t>的，若有</a:t>
                </a:r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i="1">
                          <a:latin typeface="Cambria Math" panose="02040503050406030204" pitchFamily="18" charset="0"/>
                        </a:rPr>
                        <m:t>𝑓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[</m:t>
                          </m:r>
                          <m:r>
                            <m:rPr>
                              <m:nor/>
                            </m:rPr>
                            <a:rPr lang="pt-BR" altLang="zh-CN" dirty="0"/>
                            <m:t>γ</m:t>
                          </m:r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]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,∀</m:t>
                      </m:r>
                      <m:r>
                        <m:rPr>
                          <m:nor/>
                        </m:rPr>
                        <a:rPr lang="pt-BR" altLang="zh-CN" dirty="0"/>
                        <m:t>γ</m:t>
                      </m:r>
                      <m:r>
                        <a:rPr lang="pt-BR" altLang="zh-CN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∈</m:t>
                      </m:r>
                      <m:r>
                        <m:rPr>
                          <m:nor/>
                        </m:rPr>
                        <a:rPr lang="el-GR" altLang="zh-CN" dirty="0"/>
                        <m:t>Γ</m:t>
                      </m:r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E04346DC-1830-7C5A-C9B4-42BC7639BB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54888" y="1755054"/>
                <a:ext cx="5203219" cy="646331"/>
              </a:xfrm>
              <a:prstGeom prst="rect">
                <a:avLst/>
              </a:prstGeom>
              <a:blipFill>
                <a:blip r:embed="rId5"/>
                <a:stretch>
                  <a:fillRect l="-937" t="-5660" r="-468" b="-84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id="{AFE52242-CC91-2E59-3769-88DDB3642DDD}"/>
                  </a:ext>
                </a:extLst>
              </p:cNvPr>
              <p:cNvSpPr txBox="1"/>
              <p:nvPr/>
            </p:nvSpPr>
            <p:spPr>
              <a:xfrm>
                <a:off x="6554888" y="2642377"/>
                <a:ext cx="5724644" cy="8367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dirty="0"/>
                  <a:t>同余子群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l-GR" altLang="zh-CN" dirty="0" smtClean="0"/>
                      <m:t>Γ</m:t>
                    </m:r>
                    <m:r>
                      <a:rPr lang="zh-CN" altLang="en-US" i="1" dirty="0">
                        <a:latin typeface="Cambria Math" panose="02040503050406030204" pitchFamily="18" charset="0"/>
                      </a:rPr>
                      <m:t>必</m:t>
                    </m:r>
                  </m:oMath>
                </a14:m>
                <a:r>
                  <a:rPr lang="zh-CN" altLang="en-US" dirty="0"/>
                  <a:t>存在一个平移元素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</m:mr>
                          <m:m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mr>
                        </m:m>
                      </m:e>
                    </m:d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: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𝑧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h</m:t>
                    </m:r>
                  </m:oMath>
                </a14:m>
                <a:endParaRPr lang="en-US" altLang="zh-CN" b="0" dirty="0">
                  <a:ea typeface="Cambria Math" panose="02040503050406030204" pitchFamily="18" charset="0"/>
                </a:endParaRPr>
              </a:p>
              <a:p>
                <a:pPr algn="ctr"/>
                <a:r>
                  <a:rPr lang="zh-CN" altLang="en-US" dirty="0"/>
                  <a:t>故上述定义的函数必是周期函数，由此可得</a:t>
                </a:r>
                <a:r>
                  <a:rPr lang="zh-CN" altLang="en-US" dirty="0">
                    <a:solidFill>
                      <a:schemeClr val="accent5"/>
                    </a:solidFill>
                  </a:rPr>
                  <a:t>傅里叶展开</a:t>
                </a:r>
                <a:endParaRPr lang="en-US" altLang="zh-CN" b="0" dirty="0">
                  <a:solidFill>
                    <a:schemeClr val="accent5"/>
                  </a:solidFill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id="{AFE52242-CC91-2E59-3769-88DDB3642D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54888" y="2642377"/>
                <a:ext cx="5724644" cy="836768"/>
              </a:xfrm>
              <a:prstGeom prst="rect">
                <a:avLst/>
              </a:prstGeom>
              <a:blipFill>
                <a:blip r:embed="rId6"/>
                <a:stretch>
                  <a:fillRect l="-532" r="-639" b="-1014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文本框 13">
                <a:extLst>
                  <a:ext uri="{FF2B5EF4-FFF2-40B4-BE49-F238E27FC236}">
                    <a16:creationId xmlns:a16="http://schemas.microsoft.com/office/drawing/2014/main" id="{EA3C3BC9-4C6B-A72B-768F-37660F72608F}"/>
                  </a:ext>
                </a:extLst>
              </p:cNvPr>
              <p:cNvSpPr txBox="1"/>
              <p:nvPr/>
            </p:nvSpPr>
            <p:spPr>
              <a:xfrm>
                <a:off x="7549186" y="3720137"/>
                <a:ext cx="2941896" cy="84760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  <m:sup>
                          <m:r>
                            <a:rPr lang="en-US" altLang="zh-CN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sSub>
                            <m:sSub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p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</m:s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sSup>
                            <m:sSup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f>
                                <m:fPr>
                                  <m:ctrlPr>
                                    <a:rPr lang="en-US" altLang="zh-CN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zh-CN" altLang="en-US" b="0" i="1" smtClean="0">
                                      <a:latin typeface="Cambria Math" panose="02040503050406030204" pitchFamily="18" charset="0"/>
                                    </a:rPr>
                                    <m:t>𝜋</m:t>
                                  </m:r>
                                  <m:r>
                                    <a:rPr lang="en-US" altLang="zh-CN" b="0" i="1" smtClean="0">
                                      <a:latin typeface="Cambria Math" panose="02040503050406030204" pitchFamily="18" charset="0"/>
                                    </a:rPr>
                                    <m:t>𝑖𝑧</m:t>
                                  </m:r>
                                </m:num>
                                <m:den>
                                  <m:r>
                                    <a:rPr lang="en-US" altLang="zh-CN" b="0" i="1" smtClean="0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den>
                              </m:f>
                            </m:sup>
                          </m:sSup>
                        </m:e>
                      </m:nary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14" name="文本框 13">
                <a:extLst>
                  <a:ext uri="{FF2B5EF4-FFF2-40B4-BE49-F238E27FC236}">
                    <a16:creationId xmlns:a16="http://schemas.microsoft.com/office/drawing/2014/main" id="{EA3C3BC9-4C6B-A72B-768F-37660F7260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49186" y="3720137"/>
                <a:ext cx="2941896" cy="847604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文本框 15">
                <a:extLst>
                  <a:ext uri="{FF2B5EF4-FFF2-40B4-BE49-F238E27FC236}">
                    <a16:creationId xmlns:a16="http://schemas.microsoft.com/office/drawing/2014/main" id="{56E4ED9E-3A3F-ECE5-A079-74E25D5C1EF3}"/>
                  </a:ext>
                </a:extLst>
              </p:cNvPr>
              <p:cNvSpPr txBox="1"/>
              <p:nvPr/>
            </p:nvSpPr>
            <p:spPr>
              <a:xfrm>
                <a:off x="7526172" y="4695502"/>
                <a:ext cx="280237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其本质为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∞</m:t>
                    </m:r>
                  </m:oMath>
                </a14:m>
                <a:r>
                  <a:rPr lang="zh-CN" altLang="en-US" dirty="0"/>
                  <a:t>处的洛朗级数</a:t>
                </a:r>
              </a:p>
            </p:txBody>
          </p:sp>
        </mc:Choice>
        <mc:Fallback xmlns="">
          <p:sp>
            <p:nvSpPr>
              <p:cNvPr id="16" name="文本框 15">
                <a:extLst>
                  <a:ext uri="{FF2B5EF4-FFF2-40B4-BE49-F238E27FC236}">
                    <a16:creationId xmlns:a16="http://schemas.microsoft.com/office/drawing/2014/main" id="{56E4ED9E-3A3F-ECE5-A079-74E25D5C1EF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26172" y="4695502"/>
                <a:ext cx="2802370" cy="369332"/>
              </a:xfrm>
              <a:prstGeom prst="rect">
                <a:avLst/>
              </a:prstGeom>
              <a:blipFill>
                <a:blip r:embed="rId8"/>
                <a:stretch>
                  <a:fillRect l="-1961" t="-8197" r="-218" b="-2459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文本框 16">
                <a:extLst>
                  <a:ext uri="{FF2B5EF4-FFF2-40B4-BE49-F238E27FC236}">
                    <a16:creationId xmlns:a16="http://schemas.microsoft.com/office/drawing/2014/main" id="{6414CE95-4A41-F461-0312-335990D22C58}"/>
                  </a:ext>
                </a:extLst>
              </p:cNvPr>
              <p:cNvSpPr txBox="1"/>
              <p:nvPr/>
            </p:nvSpPr>
            <p:spPr>
              <a:xfrm>
                <a:off x="7087501" y="5414766"/>
                <a:ext cx="413799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若上述展开中</a:t>
                </a:r>
                <a:r>
                  <a:rPr lang="en-US" altLang="zh-CN" dirty="0"/>
                  <a:t>m&gt;=0</a:t>
                </a:r>
                <a:r>
                  <a:rPr lang="zh-CN" altLang="en-US" dirty="0"/>
                  <a:t>，则称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zh-CN" altLang="en-US" dirty="0">
                    <a:solidFill>
                      <a:schemeClr val="accent5"/>
                    </a:solidFill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i="1">
                        <a:solidFill>
                          <a:schemeClr val="accent5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∞</m:t>
                    </m:r>
                  </m:oMath>
                </a14:m>
                <a:r>
                  <a:rPr lang="zh-CN" altLang="en-US" dirty="0">
                    <a:solidFill>
                      <a:schemeClr val="accent5"/>
                    </a:solidFill>
                  </a:rPr>
                  <a:t>处全纯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17" name="文本框 16">
                <a:extLst>
                  <a:ext uri="{FF2B5EF4-FFF2-40B4-BE49-F238E27FC236}">
                    <a16:creationId xmlns:a16="http://schemas.microsoft.com/office/drawing/2014/main" id="{6414CE95-4A41-F461-0312-335990D22C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87501" y="5414766"/>
                <a:ext cx="4137992" cy="369332"/>
              </a:xfrm>
              <a:prstGeom prst="rect">
                <a:avLst/>
              </a:prstGeom>
              <a:blipFill>
                <a:blip r:embed="rId9"/>
                <a:stretch>
                  <a:fillRect l="-1327" t="-8197" r="-885" b="-2459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文本框 17">
                <a:extLst>
                  <a:ext uri="{FF2B5EF4-FFF2-40B4-BE49-F238E27FC236}">
                    <a16:creationId xmlns:a16="http://schemas.microsoft.com/office/drawing/2014/main" id="{051440F6-661F-E828-001D-E9E2BD724AC8}"/>
                  </a:ext>
                </a:extLst>
              </p:cNvPr>
              <p:cNvSpPr txBox="1"/>
              <p:nvPr/>
            </p:nvSpPr>
            <p:spPr>
              <a:xfrm>
                <a:off x="7087501" y="5819169"/>
                <a:ext cx="437683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若上述展开中</a:t>
                </a:r>
                <a:r>
                  <a:rPr lang="en-US" altLang="zh-CN" dirty="0"/>
                  <a:t>m</a:t>
                </a:r>
                <a14:m>
                  <m:oMath xmlns:m="http://schemas.openxmlformats.org/officeDocument/2006/math">
                    <m:r>
                      <a:rPr lang="en-US" altLang="zh-CN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</m:t>
                    </m:r>
                    <m:r>
                      <a:rPr lang="en-US" altLang="zh-CN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∞</m:t>
                    </m:r>
                  </m:oMath>
                </a14:m>
                <a:r>
                  <a:rPr lang="zh-CN" altLang="en-US" dirty="0"/>
                  <a:t> ，则称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zh-CN" altLang="en-US" dirty="0">
                    <a:solidFill>
                      <a:schemeClr val="accent5"/>
                    </a:solidFill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i="1">
                        <a:solidFill>
                          <a:schemeClr val="accent5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∞</m:t>
                    </m:r>
                  </m:oMath>
                </a14:m>
                <a:r>
                  <a:rPr lang="zh-CN" altLang="en-US" dirty="0">
                    <a:solidFill>
                      <a:schemeClr val="accent5"/>
                    </a:solidFill>
                  </a:rPr>
                  <a:t>处亚纯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18" name="文本框 17">
                <a:extLst>
                  <a:ext uri="{FF2B5EF4-FFF2-40B4-BE49-F238E27FC236}">
                    <a16:creationId xmlns:a16="http://schemas.microsoft.com/office/drawing/2014/main" id="{051440F6-661F-E828-001D-E9E2BD724A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87501" y="5819169"/>
                <a:ext cx="4376839" cy="369332"/>
              </a:xfrm>
              <a:prstGeom prst="rect">
                <a:avLst/>
              </a:prstGeom>
              <a:blipFill>
                <a:blip r:embed="rId10"/>
                <a:stretch>
                  <a:fillRect l="-1253" t="-10000" r="-557" b="-2666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99854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C57B3EE8-29CB-AA86-4A93-3E39CACC9B3A}"/>
              </a:ext>
            </a:extLst>
          </p:cNvPr>
          <p:cNvSpPr txBox="1"/>
          <p:nvPr/>
        </p:nvSpPr>
        <p:spPr>
          <a:xfrm>
            <a:off x="177553" y="221941"/>
            <a:ext cx="1343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3.</a:t>
            </a:r>
            <a:r>
              <a:rPr lang="zh-CN" altLang="en-US" dirty="0"/>
              <a:t> 核心定义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38281EA2-44F5-C05B-E1BD-B61D77D2AB35}"/>
                  </a:ext>
                </a:extLst>
              </p:cNvPr>
              <p:cNvSpPr txBox="1"/>
              <p:nvPr/>
            </p:nvSpPr>
            <p:spPr>
              <a:xfrm>
                <a:off x="177553" y="834501"/>
                <a:ext cx="5664884" cy="12003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函数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: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𝐶</m:t>
                    </m:r>
                  </m:oMath>
                </a14:m>
                <a:r>
                  <a:rPr lang="zh-CN" altLang="en-US" dirty="0"/>
                  <a:t>称为</a:t>
                </a:r>
                <a:r>
                  <a:rPr lang="zh-CN" altLang="en-US" dirty="0">
                    <a:solidFill>
                      <a:schemeClr val="accent5"/>
                    </a:solidFill>
                  </a:rPr>
                  <a:t>关于</a:t>
                </a:r>
                <a14:m>
                  <m:oMath xmlns:m="http://schemas.openxmlformats.org/officeDocument/2006/math">
                    <m:r>
                      <a:rPr lang="zh-CN" altLang="en-US" i="1" dirty="0">
                        <a:solidFill>
                          <a:schemeClr val="accent5"/>
                        </a:solidFill>
                        <a:latin typeface="Cambria Math" panose="02040503050406030204" pitchFamily="18" charset="0"/>
                      </a:rPr>
                      <m:t>同</m:t>
                    </m:r>
                    <m:r>
                      <a:rPr lang="zh-CN" altLang="en-US" i="1" dirty="0" smtClean="0">
                        <a:solidFill>
                          <a:schemeClr val="accent5"/>
                        </a:solidFill>
                        <a:latin typeface="Cambria Math" panose="02040503050406030204" pitchFamily="18" charset="0"/>
                      </a:rPr>
                      <m:t>余</m:t>
                    </m:r>
                    <m:r>
                      <a:rPr lang="zh-CN" altLang="en-US" i="1" dirty="0">
                        <a:solidFill>
                          <a:schemeClr val="accent5"/>
                        </a:solidFill>
                        <a:latin typeface="Cambria Math" panose="02040503050406030204" pitchFamily="18" charset="0"/>
                      </a:rPr>
                      <m:t>子群</m:t>
                    </m:r>
                    <m:r>
                      <m:rPr>
                        <m:nor/>
                      </m:rPr>
                      <a:rPr lang="el-GR" altLang="zh-CN" dirty="0">
                        <a:solidFill>
                          <a:schemeClr val="accent5"/>
                        </a:solidFill>
                      </a:rPr>
                      <m:t>Γ</m:t>
                    </m:r>
                  </m:oMath>
                </a14:m>
                <a:r>
                  <a:rPr lang="zh-CN" altLang="en-US" dirty="0">
                    <a:solidFill>
                      <a:schemeClr val="accent5"/>
                    </a:solidFill>
                  </a:rPr>
                  <a:t>的权为</a:t>
                </a:r>
                <a:r>
                  <a:rPr lang="en-US" altLang="zh-CN" dirty="0">
                    <a:solidFill>
                      <a:schemeClr val="accent5"/>
                    </a:solidFill>
                  </a:rPr>
                  <a:t>k</a:t>
                </a:r>
                <a:r>
                  <a:rPr lang="zh-CN" altLang="en-US" dirty="0">
                    <a:solidFill>
                      <a:schemeClr val="accent5"/>
                    </a:solidFill>
                  </a:rPr>
                  <a:t>的模形式</a:t>
                </a:r>
                <a:r>
                  <a:rPr lang="zh-CN" altLang="en-US" dirty="0"/>
                  <a:t>，若</a:t>
                </a:r>
                <a:endParaRPr lang="en-US" altLang="zh-CN" dirty="0"/>
              </a:p>
              <a:p>
                <a:r>
                  <a:rPr lang="en-US" altLang="zh-CN" dirty="0"/>
                  <a:t>(1)</a:t>
                </a:r>
                <a:r>
                  <a:rPr lang="en-US" altLang="zh-CN" b="0" dirty="0"/>
                  <a:t>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zh-CN" altLang="en-US" dirty="0"/>
                  <a:t>是半平面</a:t>
                </a:r>
                <a:r>
                  <a:rPr lang="en-US" altLang="zh-CN" dirty="0"/>
                  <a:t>H</a:t>
                </a:r>
                <a:r>
                  <a:rPr lang="zh-CN" altLang="en-US" dirty="0"/>
                  <a:t>上全纯函数</a:t>
                </a:r>
                <a:r>
                  <a:rPr lang="en-US" altLang="zh-CN" dirty="0"/>
                  <a:t>,</a:t>
                </a:r>
              </a:p>
              <a:p>
                <a:r>
                  <a:rPr lang="en-US" altLang="zh-CN" dirty="0"/>
                  <a:t>(2)</a:t>
                </a:r>
                <a:r>
                  <a:rPr lang="en-US" altLang="zh-CN" b="0" dirty="0"/>
                  <a:t>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zh-CN" altLang="en-US" dirty="0"/>
                  <a:t>在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l-GR" altLang="zh-CN" dirty="0"/>
                      <m:t>Γ</m:t>
                    </m:r>
                  </m:oMath>
                </a14:m>
                <a:r>
                  <a:rPr lang="zh-CN" altLang="en-US" dirty="0"/>
                  <a:t>上权</a:t>
                </a:r>
                <a:r>
                  <a:rPr lang="en-US" altLang="zh-CN" dirty="0"/>
                  <a:t>k</a:t>
                </a:r>
                <a:r>
                  <a:rPr lang="zh-CN" altLang="en-US" dirty="0"/>
                  <a:t>不变</a:t>
                </a:r>
                <a:r>
                  <a:rPr lang="en-US" altLang="zh-CN" dirty="0"/>
                  <a:t>,</a:t>
                </a:r>
              </a:p>
              <a:p>
                <a:r>
                  <a:rPr lang="en-US" altLang="zh-CN" dirty="0"/>
                  <a:t>(3) 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𝑓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[</m:t>
                        </m:r>
                        <m:r>
                          <m:rPr>
                            <m:nor/>
                          </m:rPr>
                          <a:rPr lang="pt-BR" altLang="zh-CN" dirty="0">
                            <a:ea typeface="Cambria Math" panose="02040503050406030204" pitchFamily="18" charset="0"/>
                          </a:rPr>
                          <m:t>α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]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zh-CN" altLang="en-US" dirty="0"/>
                  <a:t>在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∞</m:t>
                    </m:r>
                  </m:oMath>
                </a14:m>
                <a:r>
                  <a:rPr lang="zh-CN" altLang="en-US" dirty="0"/>
                  <a:t>处全纯</a:t>
                </a:r>
                <a:r>
                  <a:rPr lang="en-US" altLang="zh-CN" dirty="0"/>
                  <a:t>, </a:t>
                </a:r>
                <a:r>
                  <a:rPr lang="zh-CN" altLang="en-US" dirty="0"/>
                  <a:t>对所有的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pt-BR" altLang="zh-CN" dirty="0">
                        <a:ea typeface="Cambria Math" panose="02040503050406030204" pitchFamily="18" charset="0"/>
                      </a:rPr>
                      <m:t>α</m:t>
                    </m:r>
                    <m:r>
                      <a:rPr lang="pt-BR" altLang="zh-CN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r>
                      <a:rPr lang="en-US" altLang="zh-CN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𝑆𝐿</m:t>
                    </m:r>
                    <m:r>
                      <a:rPr lang="en-US" altLang="zh-CN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(2, </m:t>
                    </m:r>
                    <m:r>
                      <a:rPr lang="en-US" altLang="zh-CN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𝑍</m:t>
                    </m:r>
                    <m:r>
                      <a:rPr lang="en-US" altLang="zh-CN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38281EA2-44F5-C05B-E1BD-B61D77D2AB3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7553" y="834501"/>
                <a:ext cx="5664884" cy="1200329"/>
              </a:xfrm>
              <a:prstGeom prst="rect">
                <a:avLst/>
              </a:prstGeom>
              <a:blipFill>
                <a:blip r:embed="rId2"/>
                <a:stretch>
                  <a:fillRect l="-861" t="-3046" r="-323" b="-710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949F16AF-93F2-8CB8-C67F-972FDACF77CA}"/>
                  </a:ext>
                </a:extLst>
              </p:cNvPr>
              <p:cNvSpPr txBox="1"/>
              <p:nvPr/>
            </p:nvSpPr>
            <p:spPr>
              <a:xfrm>
                <a:off x="177553" y="2192784"/>
                <a:ext cx="5151860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若上述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zh-CN" altLang="en-US" dirty="0"/>
                  <a:t>还满足</a:t>
                </a:r>
                <a:endParaRPr lang="en-US" altLang="zh-CN" dirty="0"/>
              </a:p>
              <a:p>
                <a:r>
                  <a:rPr lang="en-US" altLang="zh-CN" dirty="0"/>
                  <a:t>(4)</a:t>
                </a:r>
                <a:r>
                  <a:rPr lang="zh-CN" altLang="en-US" dirty="0"/>
                  <a:t> </a:t>
                </a:r>
                <a14:m>
                  <m:oMath xmlns:m="http://schemas.openxmlformats.org/officeDocument/2006/math">
                    <m:r>
                      <a:rPr lang="pt-BR" altLang="zh-CN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∀</m:t>
                    </m:r>
                    <m:r>
                      <m:rPr>
                        <m:nor/>
                      </m:rPr>
                      <a:rPr lang="pt-BR" altLang="zh-CN" dirty="0">
                        <a:ea typeface="Cambria Math" panose="02040503050406030204" pitchFamily="18" charset="0"/>
                      </a:rPr>
                      <m:t>α</m:t>
                    </m:r>
                    <m:r>
                      <a:rPr lang="pt-BR" altLang="zh-CN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r>
                      <a:rPr lang="en-US" altLang="zh-CN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𝑆𝐿</m:t>
                    </m:r>
                    <m:r>
                      <a:rPr lang="en-US" altLang="zh-CN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(2, </m:t>
                    </m:r>
                    <m:r>
                      <a:rPr lang="en-US" altLang="zh-CN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𝑍</m:t>
                    </m:r>
                    <m:r>
                      <a:rPr lang="en-US" altLang="zh-CN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dirty="0"/>
                  <a:t>均有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𝑓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[</m:t>
                        </m:r>
                        <m:r>
                          <m:rPr>
                            <m:nor/>
                          </m:rPr>
                          <a:rPr lang="pt-BR" altLang="zh-CN" dirty="0">
                            <a:ea typeface="Cambria Math" panose="02040503050406030204" pitchFamily="18" charset="0"/>
                          </a:rPr>
                          <m:t>α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]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zh-CN" altLang="en-US" dirty="0"/>
                  <a:t>的傅里叶展开中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US" altLang="zh-CN" b="0" dirty="0"/>
              </a:p>
              <a:p>
                <a:r>
                  <a:rPr lang="zh-CN" altLang="en-US" dirty="0"/>
                  <a:t>则称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zh-CN" altLang="en-US" b="0" dirty="0"/>
                  <a:t>为</a:t>
                </a:r>
                <a:r>
                  <a:rPr lang="zh-CN" altLang="en-US" dirty="0">
                    <a:solidFill>
                      <a:schemeClr val="accent5"/>
                    </a:solidFill>
                  </a:rPr>
                  <a:t>关于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l-GR" altLang="zh-CN" dirty="0">
                        <a:solidFill>
                          <a:schemeClr val="accent5"/>
                        </a:solidFill>
                      </a:rPr>
                      <m:t>Γ</m:t>
                    </m:r>
                  </m:oMath>
                </a14:m>
                <a:r>
                  <a:rPr lang="zh-CN" altLang="en-US" dirty="0">
                    <a:solidFill>
                      <a:schemeClr val="accent5"/>
                    </a:solidFill>
                  </a:rPr>
                  <a:t>的权为</a:t>
                </a:r>
                <a:r>
                  <a:rPr lang="en-US" altLang="zh-CN" dirty="0">
                    <a:solidFill>
                      <a:schemeClr val="accent5"/>
                    </a:solidFill>
                  </a:rPr>
                  <a:t>k</a:t>
                </a:r>
                <a:r>
                  <a:rPr lang="zh-CN" altLang="en-US" dirty="0">
                    <a:solidFill>
                      <a:schemeClr val="accent5"/>
                    </a:solidFill>
                  </a:rPr>
                  <a:t>的</a:t>
                </a:r>
                <a:r>
                  <a:rPr lang="zh-CN" altLang="en-US" dirty="0">
                    <a:solidFill>
                      <a:schemeClr val="accent4"/>
                    </a:solidFill>
                  </a:rPr>
                  <a:t>尖形式</a:t>
                </a:r>
                <a:r>
                  <a:rPr lang="zh-CN" altLang="en-US" dirty="0"/>
                  <a:t>。</a:t>
                </a:r>
                <a:endParaRPr lang="en-US" altLang="zh-CN" b="0" dirty="0">
                  <a:solidFill>
                    <a:schemeClr val="accent4"/>
                  </a:solidFill>
                </a:endParaRPr>
              </a:p>
            </p:txBody>
          </p:sp>
        </mc:Choice>
        <mc:Fallback xmlns="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949F16AF-93F2-8CB8-C67F-972FDACF77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7553" y="2192784"/>
                <a:ext cx="5151860" cy="923330"/>
              </a:xfrm>
              <a:prstGeom prst="rect">
                <a:avLst/>
              </a:prstGeom>
              <a:blipFill>
                <a:blip r:embed="rId3"/>
                <a:stretch>
                  <a:fillRect l="-947" t="-3974" b="-993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D3AB27B4-14D9-5BC6-4D4C-1722FB0D3AC3}"/>
                  </a:ext>
                </a:extLst>
              </p:cNvPr>
              <p:cNvSpPr txBox="1"/>
              <p:nvPr/>
            </p:nvSpPr>
            <p:spPr>
              <a:xfrm>
                <a:off x="177553" y="4942215"/>
                <a:ext cx="4464043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dirty="0"/>
                  <a:t>将所</a:t>
                </a:r>
                <a:r>
                  <a:rPr lang="zh-CN" altLang="en-US" dirty="0">
                    <a:solidFill>
                      <a:schemeClr val="tx1"/>
                    </a:solidFill>
                  </a:rPr>
                  <a:t>有关于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l-GR" altLang="zh-CN" dirty="0">
                        <a:solidFill>
                          <a:schemeClr val="tx1"/>
                        </a:solidFill>
                      </a:rPr>
                      <m:t>Γ</m:t>
                    </m:r>
                  </m:oMath>
                </a14:m>
                <a:r>
                  <a:rPr lang="zh-CN" altLang="en-US" dirty="0">
                    <a:solidFill>
                      <a:schemeClr val="tx1"/>
                    </a:solidFill>
                  </a:rPr>
                  <a:t>的权为</a:t>
                </a:r>
                <a:r>
                  <a:rPr lang="en-US" altLang="zh-CN" dirty="0">
                    <a:solidFill>
                      <a:schemeClr val="tx1"/>
                    </a:solidFill>
                  </a:rPr>
                  <a:t>k</a:t>
                </a:r>
                <a:r>
                  <a:rPr lang="zh-CN" altLang="en-US" dirty="0">
                    <a:solidFill>
                      <a:schemeClr val="tx1"/>
                    </a:solidFill>
                  </a:rPr>
                  <a:t>的模形式的记为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altLang="zh-CN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lang="en-US" altLang="zh-CN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nor/>
                      </m:rPr>
                      <a:rPr lang="el-GR" altLang="zh-CN" dirty="0"/>
                      <m:t>Γ</m:t>
                    </m:r>
                    <m:r>
                      <a:rPr lang="en-US" altLang="zh-CN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altLang="zh-CN" dirty="0"/>
              </a:p>
              <a:p>
                <a:pPr algn="ctr"/>
                <a:r>
                  <a:rPr lang="zh-CN" altLang="en-US" dirty="0"/>
                  <a:t>尖形式记为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altLang="zh-CN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d>
                      <m:dPr>
                        <m:ctrlPr>
                          <a:rPr lang="en-US" altLang="zh-CN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nor/>
                          </m:rPr>
                          <a:rPr lang="el-GR" altLang="zh-CN" dirty="0"/>
                          <m:t>Γ</m:t>
                        </m:r>
                      </m:e>
                    </m:d>
                  </m:oMath>
                </a14:m>
                <a:r>
                  <a:rPr lang="zh-CN" altLang="en-US" dirty="0"/>
                  <a:t>，自守形式记为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i="1" smtClean="0">
                            <a:latin typeface="Cambria Math" panose="02040503050406030204" pitchFamily="18" charset="0"/>
                          </a:rPr>
                          <m:t>A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nor/>
                          </m:rPr>
                          <a:rPr lang="el-GR" altLang="zh-CN" dirty="0"/>
                          <m:t>Γ</m:t>
                        </m:r>
                      </m:e>
                    </m:d>
                  </m:oMath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D3AB27B4-14D9-5BC6-4D4C-1722FB0D3A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7553" y="4942215"/>
                <a:ext cx="4464043" cy="646331"/>
              </a:xfrm>
              <a:prstGeom prst="rect">
                <a:avLst/>
              </a:prstGeom>
              <a:blipFill>
                <a:blip r:embed="rId4"/>
                <a:stretch>
                  <a:fillRect l="-820" t="-5660" r="-137" b="-1415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668AF9CF-D2B9-4883-B0CB-646DB79993E4}"/>
                  </a:ext>
                </a:extLst>
              </p:cNvPr>
              <p:cNvSpPr txBox="1"/>
              <p:nvPr/>
            </p:nvSpPr>
            <p:spPr>
              <a:xfrm>
                <a:off x="177553" y="3429000"/>
                <a:ext cx="6123343" cy="12003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函数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: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𝐶</m:t>
                    </m:r>
                  </m:oMath>
                </a14:m>
                <a:r>
                  <a:rPr lang="zh-CN" altLang="en-US" dirty="0"/>
                  <a:t>称为</a:t>
                </a:r>
                <a:r>
                  <a:rPr lang="zh-CN" altLang="en-US" dirty="0">
                    <a:solidFill>
                      <a:schemeClr val="accent5"/>
                    </a:solidFill>
                  </a:rPr>
                  <a:t>关于</a:t>
                </a:r>
                <a14:m>
                  <m:oMath xmlns:m="http://schemas.openxmlformats.org/officeDocument/2006/math">
                    <m:r>
                      <a:rPr lang="zh-CN" altLang="en-US" i="1" dirty="0">
                        <a:solidFill>
                          <a:schemeClr val="accent5"/>
                        </a:solidFill>
                        <a:latin typeface="Cambria Math" panose="02040503050406030204" pitchFamily="18" charset="0"/>
                      </a:rPr>
                      <m:t>同</m:t>
                    </m:r>
                    <m:r>
                      <a:rPr lang="zh-CN" altLang="en-US" i="1" dirty="0" smtClean="0">
                        <a:solidFill>
                          <a:schemeClr val="accent5"/>
                        </a:solidFill>
                        <a:latin typeface="Cambria Math" panose="02040503050406030204" pitchFamily="18" charset="0"/>
                      </a:rPr>
                      <m:t>余</m:t>
                    </m:r>
                    <m:r>
                      <a:rPr lang="zh-CN" altLang="en-US" i="1" dirty="0">
                        <a:solidFill>
                          <a:schemeClr val="accent5"/>
                        </a:solidFill>
                        <a:latin typeface="Cambria Math" panose="02040503050406030204" pitchFamily="18" charset="0"/>
                      </a:rPr>
                      <m:t>子群</m:t>
                    </m:r>
                    <m:r>
                      <m:rPr>
                        <m:nor/>
                      </m:rPr>
                      <a:rPr lang="el-GR" altLang="zh-CN" dirty="0">
                        <a:solidFill>
                          <a:schemeClr val="accent5"/>
                        </a:solidFill>
                      </a:rPr>
                      <m:t>Γ</m:t>
                    </m:r>
                  </m:oMath>
                </a14:m>
                <a:r>
                  <a:rPr lang="zh-CN" altLang="en-US" dirty="0">
                    <a:solidFill>
                      <a:schemeClr val="accent5"/>
                    </a:solidFill>
                  </a:rPr>
                  <a:t>的权为</a:t>
                </a:r>
                <a:r>
                  <a:rPr lang="en-US" altLang="zh-CN" dirty="0">
                    <a:solidFill>
                      <a:schemeClr val="accent5"/>
                    </a:solidFill>
                  </a:rPr>
                  <a:t>k</a:t>
                </a:r>
                <a:r>
                  <a:rPr lang="zh-CN" altLang="en-US" dirty="0">
                    <a:solidFill>
                      <a:schemeClr val="accent5"/>
                    </a:solidFill>
                  </a:rPr>
                  <a:t>的</a:t>
                </a:r>
                <a:r>
                  <a:rPr lang="zh-CN" altLang="en-US" dirty="0">
                    <a:solidFill>
                      <a:schemeClr val="accent4"/>
                    </a:solidFill>
                  </a:rPr>
                  <a:t>自守形式</a:t>
                </a:r>
                <a:r>
                  <a:rPr lang="zh-CN" altLang="en-US" dirty="0"/>
                  <a:t>，若</a:t>
                </a:r>
                <a:endParaRPr lang="en-US" altLang="zh-CN" dirty="0"/>
              </a:p>
              <a:p>
                <a:r>
                  <a:rPr lang="en-US" altLang="zh-CN" dirty="0"/>
                  <a:t>(1)</a:t>
                </a:r>
                <a:r>
                  <a:rPr lang="en-US" altLang="zh-CN" b="0" dirty="0"/>
                  <a:t>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zh-CN" altLang="en-US" dirty="0"/>
                  <a:t>是半平面</a:t>
                </a:r>
                <a:r>
                  <a:rPr lang="en-US" altLang="zh-CN" dirty="0"/>
                  <a:t>H</a:t>
                </a:r>
                <a:r>
                  <a:rPr lang="zh-CN" altLang="en-US" dirty="0"/>
                  <a:t>上</a:t>
                </a:r>
                <a:r>
                  <a:rPr lang="zh-CN" altLang="en-US" dirty="0">
                    <a:solidFill>
                      <a:schemeClr val="accent6"/>
                    </a:solidFill>
                  </a:rPr>
                  <a:t>亚纯函数</a:t>
                </a:r>
                <a:r>
                  <a:rPr lang="en-US" altLang="zh-CN" dirty="0"/>
                  <a:t>,</a:t>
                </a:r>
              </a:p>
              <a:p>
                <a:r>
                  <a:rPr lang="en-US" altLang="zh-CN" dirty="0"/>
                  <a:t>(2)</a:t>
                </a:r>
                <a:r>
                  <a:rPr lang="en-US" altLang="zh-CN" b="0" dirty="0"/>
                  <a:t>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zh-CN" altLang="en-US" dirty="0"/>
                  <a:t>在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l-GR" altLang="zh-CN" dirty="0"/>
                      <m:t>Γ</m:t>
                    </m:r>
                  </m:oMath>
                </a14:m>
                <a:r>
                  <a:rPr lang="zh-CN" altLang="en-US" dirty="0"/>
                  <a:t>上权</a:t>
                </a:r>
                <a:r>
                  <a:rPr lang="en-US" altLang="zh-CN" dirty="0"/>
                  <a:t>k</a:t>
                </a:r>
                <a:r>
                  <a:rPr lang="zh-CN" altLang="en-US" dirty="0"/>
                  <a:t>不变</a:t>
                </a:r>
                <a:r>
                  <a:rPr lang="en-US" altLang="zh-CN" dirty="0"/>
                  <a:t>,</a:t>
                </a:r>
              </a:p>
              <a:p>
                <a:r>
                  <a:rPr lang="en-US" altLang="zh-CN" dirty="0"/>
                  <a:t>(3) 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𝑓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[</m:t>
                        </m:r>
                        <m:r>
                          <m:rPr>
                            <m:nor/>
                          </m:rPr>
                          <a:rPr lang="pt-BR" altLang="zh-CN" dirty="0">
                            <a:ea typeface="Cambria Math" panose="02040503050406030204" pitchFamily="18" charset="0"/>
                          </a:rPr>
                          <m:t>α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]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zh-CN" altLang="en-US" dirty="0"/>
                  <a:t>在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∞</m:t>
                    </m:r>
                  </m:oMath>
                </a14:m>
                <a:r>
                  <a:rPr lang="zh-CN" altLang="en-US" dirty="0"/>
                  <a:t>处</a:t>
                </a:r>
                <a:r>
                  <a:rPr lang="zh-CN" altLang="en-US" dirty="0">
                    <a:solidFill>
                      <a:schemeClr val="accent6"/>
                    </a:solidFill>
                  </a:rPr>
                  <a:t>亚纯</a:t>
                </a:r>
                <a:r>
                  <a:rPr lang="en-US" altLang="zh-CN" dirty="0"/>
                  <a:t>, </a:t>
                </a:r>
                <a:r>
                  <a:rPr lang="zh-CN" altLang="en-US" dirty="0"/>
                  <a:t>对所有的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pt-BR" altLang="zh-CN" dirty="0">
                        <a:ea typeface="Cambria Math" panose="02040503050406030204" pitchFamily="18" charset="0"/>
                      </a:rPr>
                      <m:t>α</m:t>
                    </m:r>
                    <m:r>
                      <a:rPr lang="pt-BR" altLang="zh-CN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r>
                      <a:rPr lang="en-US" altLang="zh-CN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𝑆𝐿</m:t>
                    </m:r>
                    <m:r>
                      <a:rPr lang="en-US" altLang="zh-CN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(2, </m:t>
                    </m:r>
                    <m:r>
                      <a:rPr lang="en-US" altLang="zh-CN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𝑍</m:t>
                    </m:r>
                    <m:r>
                      <a:rPr lang="en-US" altLang="zh-CN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668AF9CF-D2B9-4883-B0CB-646DB79993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7553" y="3429000"/>
                <a:ext cx="6123343" cy="1200329"/>
              </a:xfrm>
              <a:prstGeom prst="rect">
                <a:avLst/>
              </a:prstGeom>
              <a:blipFill>
                <a:blip r:embed="rId5"/>
                <a:stretch>
                  <a:fillRect l="-796" t="-3061" b="-714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FF2EB87D-1379-7676-6A1B-3151DA15C70D}"/>
                  </a:ext>
                </a:extLst>
              </p:cNvPr>
              <p:cNvSpPr txBox="1"/>
              <p:nvPr/>
            </p:nvSpPr>
            <p:spPr>
              <a:xfrm>
                <a:off x="387866" y="6023499"/>
                <a:ext cx="404341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简单的关系：</a:t>
                </a:r>
                <a:r>
                  <a:rPr lang="en-US" altLang="zh-CN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i="1" smtClean="0">
                            <a:latin typeface="Cambria Math" panose="02040503050406030204" pitchFamily="18" charset="0"/>
                          </a:rPr>
                          <m:t>A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nor/>
                          </m:rPr>
                          <a:rPr lang="el-GR" altLang="zh-CN" dirty="0"/>
                          <m:t>Γ</m:t>
                        </m:r>
                      </m:e>
                    </m:d>
                    <m:r>
                      <a:rPr lang="en-US" altLang="zh-CN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⊇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nor/>
                      </m:rPr>
                      <a:rPr lang="el-GR" altLang="zh-CN" dirty="0"/>
                      <m:t>Γ</m:t>
                    </m:r>
                    <m:r>
                      <a:rPr lang="en-US" altLang="zh-CN" i="1" smtClean="0">
                        <a:latin typeface="Cambria Math" panose="02040503050406030204" pitchFamily="18" charset="0"/>
                      </a:rPr>
                      <m:t>)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⊇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nor/>
                          </m:rPr>
                          <a:rPr lang="el-GR" altLang="zh-CN" dirty="0"/>
                          <m:t>Γ</m:t>
                        </m:r>
                      </m:e>
                    </m:d>
                  </m:oMath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FF2EB87D-1379-7676-6A1B-3151DA15C70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7866" y="6023499"/>
                <a:ext cx="4043415" cy="369332"/>
              </a:xfrm>
              <a:prstGeom prst="rect">
                <a:avLst/>
              </a:prstGeom>
              <a:blipFill>
                <a:blip r:embed="rId6"/>
                <a:stretch>
                  <a:fillRect l="-1357" t="-8197" b="-2459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文本框 10">
            <a:extLst>
              <a:ext uri="{FF2B5EF4-FFF2-40B4-BE49-F238E27FC236}">
                <a16:creationId xmlns:a16="http://schemas.microsoft.com/office/drawing/2014/main" id="{6657AA57-F0C9-EA71-22DF-DB95156901DA}"/>
              </a:ext>
            </a:extLst>
          </p:cNvPr>
          <p:cNvSpPr txBox="1"/>
          <p:nvPr/>
        </p:nvSpPr>
        <p:spPr>
          <a:xfrm>
            <a:off x="6300896" y="221941"/>
            <a:ext cx="1343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4.</a:t>
            </a:r>
            <a:r>
              <a:rPr lang="zh-CN" altLang="en-US" dirty="0"/>
              <a:t> 基本性质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1BB10AA1-DCAF-48FD-EA37-0556596C0C79}"/>
              </a:ext>
            </a:extLst>
          </p:cNvPr>
          <p:cNvSpPr txBox="1"/>
          <p:nvPr/>
        </p:nvSpPr>
        <p:spPr>
          <a:xfrm>
            <a:off x="6853561" y="813215"/>
            <a:ext cx="3361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参考</a:t>
            </a:r>
            <a:r>
              <a:rPr lang="en-US" altLang="zh-CN" dirty="0"/>
              <a:t>《</a:t>
            </a:r>
            <a:r>
              <a:rPr lang="zh-CN" altLang="en-US" dirty="0"/>
              <a:t>模形式导引</a:t>
            </a:r>
            <a:r>
              <a:rPr lang="en-US" altLang="zh-CN" dirty="0"/>
              <a:t>》P147-P149</a:t>
            </a:r>
            <a:endParaRPr lang="zh-CN" altLang="en-US" dirty="0"/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id="{6F0B9A25-3E2B-E880-FE46-EB806551ED3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896" y="1404489"/>
            <a:ext cx="5080087" cy="1003264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:a16="http://schemas.microsoft.com/office/drawing/2014/main" id="{CE8EBD3A-4031-67F5-9D51-0C5E07831541}"/>
              </a:ext>
            </a:extLst>
          </p:cNvPr>
          <p:cNvSpPr txBox="1"/>
          <p:nvPr/>
        </p:nvSpPr>
        <p:spPr>
          <a:xfrm>
            <a:off x="9397811" y="2130754"/>
            <a:ext cx="21165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/>
              <a:t>注：半纯模函数即自守形式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4001E904-8D18-4977-0C9F-4D24BD7F42DE}"/>
              </a:ext>
            </a:extLst>
          </p:cNvPr>
          <p:cNvSpPr txBox="1"/>
          <p:nvPr/>
        </p:nvSpPr>
        <p:spPr>
          <a:xfrm>
            <a:off x="6300896" y="2851637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性质导出的转化</a:t>
            </a:r>
          </a:p>
        </p:txBody>
      </p:sp>
      <p:pic>
        <p:nvPicPr>
          <p:cNvPr id="20" name="图片 19">
            <a:extLst>
              <a:ext uri="{FF2B5EF4-FFF2-40B4-BE49-F238E27FC236}">
                <a16:creationId xmlns:a16="http://schemas.microsoft.com/office/drawing/2014/main" id="{66A3FD81-6EC2-15E4-F0AD-C5EF586A92D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1618" y="3224278"/>
            <a:ext cx="5855341" cy="912715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id="{86B93C2D-EE69-F888-26ED-180818CC664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5745" y="4242216"/>
            <a:ext cx="5783183" cy="90532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3" name="文本框 22">
                <a:extLst>
                  <a:ext uri="{FF2B5EF4-FFF2-40B4-BE49-F238E27FC236}">
                    <a16:creationId xmlns:a16="http://schemas.microsoft.com/office/drawing/2014/main" id="{84EEA24F-2F42-CF5F-D1F8-84821B27302F}"/>
                  </a:ext>
                </a:extLst>
              </p:cNvPr>
              <p:cNvSpPr txBox="1"/>
              <p:nvPr/>
            </p:nvSpPr>
            <p:spPr>
              <a:xfrm>
                <a:off x="6300896" y="5588546"/>
                <a:ext cx="1641667" cy="5542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=(</m:t>
                      </m:r>
                      <m:m>
                        <m:mPr>
                          <m:mcs>
                            <m:mc>
                              <m:mcPr>
                                <m:count m:val="2"/>
                                <m:mcJc m:val="center"/>
                              </m:mcPr>
                            </m:mc>
                          </m:mcs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r>
                              <m:rPr>
                                <m:brk m:alnAt="7"/>
                              </m:r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e>
                        </m:mr>
                        <m:m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e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e>
                        </m:mr>
                      </m:m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23" name="文本框 22">
                <a:extLst>
                  <a:ext uri="{FF2B5EF4-FFF2-40B4-BE49-F238E27FC236}">
                    <a16:creationId xmlns:a16="http://schemas.microsoft.com/office/drawing/2014/main" id="{84EEA24F-2F42-CF5F-D1F8-84821B27302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0896" y="5588546"/>
                <a:ext cx="1641667" cy="554254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文本框 23">
            <a:extLst>
              <a:ext uri="{FF2B5EF4-FFF2-40B4-BE49-F238E27FC236}">
                <a16:creationId xmlns:a16="http://schemas.microsoft.com/office/drawing/2014/main" id="{6BC98AED-357C-3C31-B776-9BC8018D66C8}"/>
              </a:ext>
            </a:extLst>
          </p:cNvPr>
          <p:cNvSpPr txBox="1"/>
          <p:nvPr/>
        </p:nvSpPr>
        <p:spPr>
          <a:xfrm>
            <a:off x="8080815" y="5675453"/>
            <a:ext cx="27590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注：它不是</a:t>
            </a:r>
            <a:r>
              <a:rPr lang="en-US" altLang="zh-CN" dirty="0"/>
              <a:t>SL(2, Z)</a:t>
            </a:r>
            <a:r>
              <a:rPr lang="zh-CN" altLang="en-US" dirty="0"/>
              <a:t>的元素</a:t>
            </a:r>
          </a:p>
        </p:txBody>
      </p:sp>
    </p:spTree>
    <p:extLst>
      <p:ext uri="{BB962C8B-B14F-4D97-AF65-F5344CB8AC3E}">
        <p14:creationId xmlns:p14="http://schemas.microsoft.com/office/powerpoint/2010/main" val="310182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04FE61CC-1A2C-92B6-9A1A-5B20A968B05D}"/>
              </a:ext>
            </a:extLst>
          </p:cNvPr>
          <p:cNvSpPr txBox="1"/>
          <p:nvPr/>
        </p:nvSpPr>
        <p:spPr>
          <a:xfrm>
            <a:off x="257452" y="257452"/>
            <a:ext cx="38635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/>
              <a:t>例</a:t>
            </a:r>
            <a:r>
              <a:rPr lang="en-US" altLang="zh-CN" sz="2400" dirty="0"/>
              <a:t>4</a:t>
            </a:r>
            <a:r>
              <a:rPr lang="zh-CN" altLang="en-US" sz="2400" dirty="0"/>
              <a:t>：</a:t>
            </a:r>
            <a:r>
              <a:rPr lang="en-US" altLang="zh-CN" sz="2400" dirty="0"/>
              <a:t> SL(2, Z)</a:t>
            </a:r>
            <a:r>
              <a:rPr lang="zh-CN" altLang="en-US" sz="2400" dirty="0"/>
              <a:t>下的一些函数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12CADF83-84DD-2656-A17F-552CFAF6A3B8}"/>
                  </a:ext>
                </a:extLst>
              </p:cNvPr>
              <p:cNvSpPr txBox="1"/>
              <p:nvPr/>
            </p:nvSpPr>
            <p:spPr>
              <a:xfrm>
                <a:off x="257452" y="985421"/>
                <a:ext cx="4144083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dirty="0"/>
                  <a:t>当同余子群为</a:t>
                </a:r>
                <a:r>
                  <a:rPr lang="en-US" altLang="zh-CN" sz="1800" dirty="0"/>
                  <a:t>SL(2, Z)</a:t>
                </a:r>
                <a:r>
                  <a:rPr lang="zh-CN" altLang="en-US" sz="1800" dirty="0"/>
                  <a:t>时所有尖点等价，</a:t>
                </a:r>
                <a:endParaRPr lang="en-US" altLang="zh-CN" sz="1800" dirty="0"/>
              </a:p>
              <a:p>
                <a:pPr algn="ctr"/>
                <a:r>
                  <a:rPr lang="zh-CN" altLang="en-US" sz="1800" dirty="0"/>
                  <a:t>故只讨论</a:t>
                </a:r>
                <a:r>
                  <a:rPr lang="zh-CN" altLang="en-US" dirty="0"/>
                  <a:t>尖点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i</m:t>
                    </m:r>
                    <m:r>
                      <a:rPr lang="en-US" altLang="zh-CN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∞</m:t>
                    </m:r>
                  </m:oMath>
                </a14:m>
                <a:r>
                  <a:rPr lang="zh-CN" altLang="en-US" dirty="0"/>
                  <a:t>处展开即可</a:t>
                </a:r>
              </a:p>
            </p:txBody>
          </p:sp>
        </mc:Choice>
        <mc:Fallback xmlns="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12CADF83-84DD-2656-A17F-552CFAF6A3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7452" y="985421"/>
                <a:ext cx="4144083" cy="646331"/>
              </a:xfrm>
              <a:prstGeom prst="rect">
                <a:avLst/>
              </a:prstGeom>
              <a:blipFill>
                <a:blip r:embed="rId2"/>
                <a:stretch>
                  <a:fillRect l="-882" t="-5660" r="-1029" b="-1415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B52443ED-3785-A191-A5D6-D4678C0D207E}"/>
                  </a:ext>
                </a:extLst>
              </p:cNvPr>
              <p:cNvSpPr txBox="1"/>
              <p:nvPr/>
            </p:nvSpPr>
            <p:spPr>
              <a:xfrm>
                <a:off x="117189" y="1856895"/>
                <a:ext cx="4284346" cy="21332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/>
                  <a:t>Eisenstein</a:t>
                </a:r>
                <a:r>
                  <a:rPr lang="zh-CN" altLang="en-US" dirty="0"/>
                  <a:t>级数</a:t>
                </a:r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400" b="0" i="1" smtClean="0"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  <m:sub>
                          <m:r>
                            <a:rPr lang="en-US" altLang="zh-CN" sz="1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altLang="zh-CN" sz="14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r>
                        <a:rPr lang="en-US" altLang="zh-CN" sz="14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zh-CN" altLang="en-US" sz="1400" b="0" i="1" smtClean="0">
                          <a:latin typeface="Cambria Math" panose="02040503050406030204" pitchFamily="18" charset="0"/>
                        </a:rPr>
                        <m:t>𝜏</m:t>
                      </m:r>
                      <m:r>
                        <a:rPr lang="en-US" altLang="zh-CN" sz="1400" b="0" i="1" smtClean="0">
                          <a:latin typeface="Cambria Math" panose="02040503050406030204" pitchFamily="18" charset="0"/>
                        </a:rPr>
                        <m:t>)=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altLang="zh-CN" sz="14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d>
                            <m:dPr>
                              <m:ctrlPr>
                                <a:rPr lang="en-US" altLang="zh-CN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brk m:alnAt="7"/>
                                </m:rPr>
                                <a:rPr lang="en-US" altLang="zh-CN" sz="14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  <m:r>
                                <a:rPr lang="en-US" altLang="zh-CN" sz="1400" b="0" i="1" smtClean="0">
                                  <a:latin typeface="Cambria Math" panose="02040503050406030204" pitchFamily="18" charset="0"/>
                                </a:rPr>
                                <m:t>, </m:t>
                              </m:r>
                              <m:r>
                                <a:rPr lang="en-US" altLang="zh-CN" sz="14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</m:d>
                          <m:r>
                            <m:rPr>
                              <m:brk m:alnAt="7"/>
                            </m:rPr>
                            <a:rPr lang="en-US" altLang="zh-CN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∈</m:t>
                          </m:r>
                          <m:d>
                            <m:dPr>
                              <m:ctrlPr>
                                <a:rPr lang="en-US" altLang="zh-CN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brk m:alnAt="7"/>
                                </m:rPr>
                                <a:rPr lang="en-US" altLang="zh-CN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𝑍</m:t>
                              </m:r>
                              <m:r>
                                <a:rPr lang="en-US" altLang="zh-CN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altLang="zh-CN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𝑍</m:t>
                              </m:r>
                            </m:e>
                          </m:d>
                          <m:r>
                            <m:rPr>
                              <m:brk m:alnAt="7"/>
                            </m:rPr>
                            <a:rPr lang="en-US" altLang="zh-CN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altLang="zh-CN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{(0,0)}</m:t>
                          </m:r>
                        </m:sub>
                        <m:sup/>
                        <m:e>
                          <m:f>
                            <m:fPr>
                              <m:ctrlPr>
                                <a:rPr lang="en-US" altLang="zh-CN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altLang="zh-CN" sz="14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US" altLang="zh-CN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400" b="0" i="1" smtClean="0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en-US" altLang="zh-CN" sz="1400" b="0" i="1" smtClean="0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  <m:r>
                                    <a:rPr lang="zh-CN" altLang="en-US" sz="1400" i="1">
                                      <a:latin typeface="Cambria Math" panose="02040503050406030204" pitchFamily="18" charset="0"/>
                                    </a:rPr>
                                    <m:t>𝜏</m:t>
                                  </m:r>
                                  <m:r>
                                    <a:rPr lang="en-US" altLang="zh-CN" sz="1400" b="0" i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en-US" altLang="zh-CN" sz="1400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  <m:r>
                                    <a:rPr lang="en-US" altLang="zh-CN" sz="1400" b="0" i="1" smtClean="0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en-US" altLang="zh-CN" sz="14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en-US" altLang="zh-CN" sz="1400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sup>
                              </m:sSup>
                            </m:den>
                          </m:f>
                          <m:r>
                            <a:rPr lang="en-US" altLang="zh-CN" sz="14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zh-CN" altLang="en-US" sz="1400" i="1">
                              <a:latin typeface="Cambria Math" panose="02040503050406030204" pitchFamily="18" charset="0"/>
                            </a:rPr>
                            <m:t>𝜏</m:t>
                          </m:r>
                          <m:r>
                            <a:rPr lang="zh-CN" altLang="en-US" sz="1400" i="1" smtClean="0">
                              <a:latin typeface="Cambria Math" panose="02040503050406030204" pitchFamily="18" charset="0"/>
                            </a:rPr>
                            <m:t>∈</m:t>
                          </m:r>
                          <m:r>
                            <a:rPr lang="en-US" altLang="zh-CN" sz="14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  <m:r>
                            <a:rPr lang="en-US" altLang="zh-CN" sz="14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altLang="zh-CN" sz="14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altLang="zh-CN" sz="1400" b="0" i="1" smtClean="0">
                              <a:latin typeface="Cambria Math" panose="02040503050406030204" pitchFamily="18" charset="0"/>
                            </a:rPr>
                            <m:t>&gt;1</m:t>
                          </m:r>
                        </m:e>
                      </m:nary>
                    </m:oMath>
                  </m:oMathPara>
                </a14:m>
                <a:endParaRPr lang="en-US" altLang="zh-CN" sz="1400" dirty="0"/>
              </a:p>
              <a:p>
                <a:r>
                  <a:rPr lang="zh-CN" altLang="en-US" dirty="0"/>
                  <a:t>傅里叶展开</a:t>
                </a:r>
              </a:p>
              <a:p>
                <a:endParaRPr lang="en-US" altLang="zh-CN" sz="1400" dirty="0"/>
              </a:p>
              <a:p>
                <a:r>
                  <a:rPr lang="zh-CN" altLang="en-US" dirty="0"/>
                  <a:t>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4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altLang="zh-CN" sz="1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altLang="zh-CN" sz="14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d>
                      <m:dPr>
                        <m:ctrlPr>
                          <a:rPr lang="en-US" altLang="zh-CN" sz="1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zh-CN" altLang="en-US" sz="1400" i="1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</m:d>
                    <m:r>
                      <a:rPr lang="en-US" altLang="zh-CN" sz="14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zh-CN" sz="1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400" i="1">
                                <a:latin typeface="Cambria Math" panose="02040503050406030204" pitchFamily="18" charset="0"/>
                              </a:rPr>
                              <m:t>𝐺</m:t>
                            </m:r>
                          </m:e>
                          <m:sub>
                            <m:r>
                              <a:rPr lang="en-US" altLang="zh-CN" sz="1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altLang="zh-CN" sz="14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  <m:d>
                          <m:dPr>
                            <m:ctrlPr>
                              <a:rPr lang="en-US" altLang="zh-CN" sz="1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zh-CN" altLang="en-US" sz="1400" i="1">
                                <a:latin typeface="Cambria Math" panose="02040503050406030204" pitchFamily="18" charset="0"/>
                              </a:rPr>
                              <m:t>𝜏</m:t>
                            </m:r>
                          </m:e>
                        </m:d>
                      </m:num>
                      <m:den>
                        <m:r>
                          <a:rPr lang="en-US" altLang="zh-CN" sz="1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l-GR" altLang="zh-CN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ζ</m:t>
                        </m:r>
                        <m:d>
                          <m:dPr>
                            <m:ctrlPr>
                              <a:rPr lang="en-US" altLang="zh-CN" sz="1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sz="1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altLang="zh-CN" sz="1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𝑘</m:t>
                            </m:r>
                          </m:e>
                        </m:d>
                      </m:den>
                    </m:f>
                    <m:r>
                      <a:rPr lang="en-US" altLang="zh-CN" sz="1400" b="0" i="0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altLang="zh-CN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400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altLang="zh-CN" sz="1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altLang="zh-CN" sz="1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zh-CN" altLang="en-US" sz="1400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</m:d>
                    <m:r>
                      <a:rPr lang="en-US" altLang="zh-CN" sz="1400" b="0" i="1" smtClean="0">
                        <a:latin typeface="Cambria Math" panose="02040503050406030204" pitchFamily="18" charset="0"/>
                      </a:rPr>
                      <m:t>=60</m:t>
                    </m:r>
                    <m:sSub>
                      <m:sSubPr>
                        <m:ctrlPr>
                          <a:rPr lang="en-US" altLang="zh-CN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400" i="1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US" altLang="zh-CN" sz="14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  <m:r>
                      <a:rPr lang="en-US" altLang="zh-CN" sz="14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zh-CN" altLang="en-US" sz="1400" i="1">
                        <a:latin typeface="Cambria Math" panose="02040503050406030204" pitchFamily="18" charset="0"/>
                      </a:rPr>
                      <m:t>𝜏</m:t>
                    </m:r>
                  </m:oMath>
                </a14:m>
                <a:r>
                  <a:rPr lang="en-US" altLang="zh-CN" sz="1400" b="0" dirty="0"/>
                  <a:t>)</a:t>
                </a:r>
                <a:r>
                  <a:rPr lang="en-US" altLang="zh-CN" sz="14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400" i="1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altLang="zh-CN" sz="14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d>
                      <m:dPr>
                        <m:ctrlPr>
                          <a:rPr lang="en-US" altLang="zh-CN" sz="1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zh-CN" altLang="en-US" sz="1400" i="1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</m:d>
                    <m:r>
                      <a:rPr lang="en-US" altLang="zh-CN" sz="14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sz="1400" b="0" i="1" smtClean="0">
                        <a:latin typeface="Cambria Math" panose="02040503050406030204" pitchFamily="18" charset="0"/>
                      </a:rPr>
                      <m:t>140</m:t>
                    </m:r>
                    <m:sSub>
                      <m:sSubPr>
                        <m:ctrlPr>
                          <a:rPr lang="en-US" altLang="zh-CN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400" i="1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US" altLang="zh-CN" sz="1400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sub>
                    </m:sSub>
                    <m:r>
                      <a:rPr lang="en-US" altLang="zh-CN" sz="14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zh-CN" altLang="en-US" sz="1400" i="1">
                        <a:latin typeface="Cambria Math" panose="02040503050406030204" pitchFamily="18" charset="0"/>
                      </a:rPr>
                      <m:t>𝜏</m:t>
                    </m:r>
                  </m:oMath>
                </a14:m>
                <a:r>
                  <a:rPr lang="en-US" altLang="zh-CN" sz="1400" dirty="0"/>
                  <a:t>)</a:t>
                </a:r>
                <a:endParaRPr lang="en-US" altLang="zh-CN" sz="1400" b="0" dirty="0"/>
              </a:p>
            </p:txBody>
          </p:sp>
        </mc:Choice>
        <mc:Fallback xmlns="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B52443ED-3785-A191-A5D6-D4678C0D20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189" y="1856895"/>
                <a:ext cx="4284346" cy="2133276"/>
              </a:xfrm>
              <a:prstGeom prst="rect">
                <a:avLst/>
              </a:prstGeom>
              <a:blipFill>
                <a:blip r:embed="rId3"/>
                <a:stretch>
                  <a:fillRect l="-1138" t="-20571" r="-1565" b="-8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2DE75640-A625-DEDF-0759-00AA0522AAD5}"/>
                  </a:ext>
                </a:extLst>
              </p:cNvPr>
              <p:cNvSpPr txBox="1"/>
              <p:nvPr/>
            </p:nvSpPr>
            <p:spPr>
              <a:xfrm>
                <a:off x="117189" y="4215314"/>
                <a:ext cx="4521302" cy="95680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判别式函数</a:t>
                </a:r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sz="1400" i="1" smtClean="0">
                          <a:latin typeface="Cambria Math" panose="02040503050406030204" pitchFamily="18" charset="0"/>
                        </a:rPr>
                        <m:t>∆</m:t>
                      </m:r>
                      <m:d>
                        <m:dPr>
                          <m:ctrlPr>
                            <a:rPr lang="en-US" altLang="zh-CN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zh-CN" altLang="en-US" sz="1400" i="1"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</m:d>
                      <m:r>
                        <a:rPr lang="en-US" altLang="zh-CN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altLang="zh-CN" sz="14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400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US" altLang="zh-CN" sz="1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altLang="zh-CN" sz="1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bSup>
                      <m:d>
                        <m:dPr>
                          <m:ctrlPr>
                            <a:rPr lang="en-US" altLang="zh-CN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zh-CN" altLang="en-US" sz="1400" b="0" i="1" smtClean="0"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</m:d>
                      <m:r>
                        <a:rPr lang="en-US" altLang="zh-CN" sz="1400" b="0" i="1" smtClean="0">
                          <a:latin typeface="Cambria Math" panose="02040503050406030204" pitchFamily="18" charset="0"/>
                        </a:rPr>
                        <m:t>−27</m:t>
                      </m:r>
                      <m:sSubSup>
                        <m:sSubSupPr>
                          <m:ctrlPr>
                            <a:rPr lang="en-US" altLang="zh-CN" sz="1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400" i="1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US" altLang="zh-CN" sz="1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  <m:sup>
                          <m:r>
                            <a:rPr lang="en-US" altLang="zh-CN" sz="1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d>
                        <m:dPr>
                          <m:ctrlPr>
                            <a:rPr lang="en-US" altLang="zh-CN" sz="1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zh-CN" altLang="en-US" sz="1400" i="1"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</m:d>
                      <m:r>
                        <a:rPr lang="en-US" altLang="zh-CN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altLang="zh-CN" sz="1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14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altLang="zh-CN" sz="1400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zh-CN" altLang="en-US" sz="1400" i="1">
                              <a:latin typeface="Cambria Math" panose="02040503050406030204" pitchFamily="18" charset="0"/>
                            </a:rPr>
                            <m:t>𝜋</m:t>
                          </m:r>
                          <m:r>
                            <a:rPr lang="en-US" altLang="zh-CN" sz="1400" i="1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US" altLang="zh-CN" sz="1400" b="0" i="1" smtClean="0">
                              <a:latin typeface="Cambria Math" panose="02040503050406030204" pitchFamily="18" charset="0"/>
                            </a:rPr>
                            <m:t>12</m:t>
                          </m:r>
                        </m:sup>
                      </m:sSup>
                      <m:nary>
                        <m:naryPr>
                          <m:chr m:val="∑"/>
                          <m:ctrlPr>
                            <a:rPr lang="en-US" altLang="zh-CN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altLang="zh-CN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𝑙</m:t>
                          </m:r>
                          <m:r>
                            <a:rPr lang="en-US" altLang="zh-CN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altLang="zh-CN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r>
                            <a:rPr lang="zh-CN" altLang="en-US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  <m:r>
                            <a:rPr lang="en-US" altLang="zh-CN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altLang="zh-CN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US" altLang="zh-CN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𝑙</m:t>
                          </m:r>
                          <m:r>
                            <a:rPr lang="en-US" altLang="zh-CN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  <m:sSup>
                            <m:sSupPr>
                              <m:ctrlPr>
                                <a:rPr lang="en-US" altLang="zh-CN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CN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altLang="zh-CN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zh-CN" altLang="en-US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  <m:r>
                                <a:rPr lang="en-US" altLang="zh-CN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𝑖𝑙</m:t>
                              </m:r>
                              <m:r>
                                <a:rPr lang="zh-CN" altLang="en-US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𝜏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zh-CN" altLang="en-US" sz="1400" dirty="0"/>
              </a:p>
            </p:txBody>
          </p:sp>
        </mc:Choice>
        <mc:Fallback xmlns="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2DE75640-A625-DEDF-0759-00AA0522AA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189" y="4215314"/>
                <a:ext cx="4521302" cy="956800"/>
              </a:xfrm>
              <a:prstGeom prst="rect">
                <a:avLst/>
              </a:prstGeom>
              <a:blipFill>
                <a:blip r:embed="rId4"/>
                <a:stretch>
                  <a:fillRect l="-1078" t="-318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2846661A-C77C-C5ED-24AF-F3142C80C1AA}"/>
                  </a:ext>
                </a:extLst>
              </p:cNvPr>
              <p:cNvSpPr txBox="1"/>
              <p:nvPr/>
            </p:nvSpPr>
            <p:spPr>
              <a:xfrm>
                <a:off x="117189" y="5394082"/>
                <a:ext cx="3865225" cy="95699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/>
                  <a:t>Klein</a:t>
                </a:r>
                <a:r>
                  <a:rPr lang="zh-CN" altLang="en-US" dirty="0"/>
                  <a:t>模函数</a:t>
                </a:r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altLang="zh-CN" sz="1400" i="1" smtClean="0">
                          <a:latin typeface="Cambria Math" panose="02040503050406030204" pitchFamily="18" charset="0"/>
                        </a:rPr>
                        <m:t>J</m:t>
                      </m:r>
                      <m:d>
                        <m:dPr>
                          <m:ctrlPr>
                            <a:rPr lang="en-US" altLang="zh-CN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zh-CN" altLang="en-US" sz="1400" i="1"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</m:d>
                      <m:r>
                        <a:rPr lang="en-US" altLang="zh-CN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1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altLang="zh-CN" sz="14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zh-CN" sz="1400" i="1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en-US" altLang="zh-CN" sz="1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  <m:sup>
                              <m:r>
                                <a:rPr lang="en-US" altLang="zh-CN" sz="1400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bSup>
                          <m:d>
                            <m:dPr>
                              <m:ctrlPr>
                                <a:rPr lang="en-US" altLang="zh-CN" sz="1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e>
                          </m:d>
                        </m:num>
                        <m:den>
                          <m:r>
                            <a:rPr lang="zh-CN" altLang="en-US" sz="1400" i="1">
                              <a:latin typeface="Cambria Math" panose="02040503050406030204" pitchFamily="18" charset="0"/>
                            </a:rPr>
                            <m:t>∆</m:t>
                          </m:r>
                          <m:d>
                            <m:dPr>
                              <m:ctrlPr>
                                <a:rPr lang="en-US" altLang="zh-CN" sz="1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e>
                          </m:d>
                        </m:den>
                      </m:f>
                      <m:r>
                        <a:rPr lang="en-US" altLang="zh-CN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altLang="zh-CN" sz="1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altLang="zh-CN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zh-CN" sz="1400" b="0" i="1" smtClean="0">
                                  <a:latin typeface="Cambria Math" panose="02040503050406030204" pitchFamily="18" charset="0"/>
                                </a:rPr>
                                <m:t>12</m:t>
                              </m:r>
                            </m:e>
                          </m:d>
                        </m:e>
                        <m:sup>
                          <m:r>
                            <a:rPr lang="en-US" altLang="zh-CN" sz="1400" b="0" i="1" smtClean="0">
                              <a:latin typeface="Cambria Math" panose="02040503050406030204" pitchFamily="18" charset="0"/>
                            </a:rPr>
                            <m:t>−3</m:t>
                          </m:r>
                        </m:sup>
                      </m:sSup>
                      <m:r>
                        <a:rPr lang="en-US" altLang="zh-CN" sz="1400" b="0" i="1" smtClean="0">
                          <a:latin typeface="Cambria Math" panose="02040503050406030204" pitchFamily="18" charset="0"/>
                        </a:rPr>
                        <m:t>(</m:t>
                      </m:r>
                      <m:sSup>
                        <m:sSupPr>
                          <m:ctrlPr>
                            <a:rPr lang="en-US" altLang="zh-CN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altLang="zh-CN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altLang="zh-CN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zh-CN" alt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r>
                            <a:rPr lang="en-US" altLang="zh-CN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r>
                            <a:rPr lang="zh-CN" alt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sup>
                      </m:sSup>
                      <m:r>
                        <a:rPr lang="en-US" altLang="zh-CN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nary>
                        <m:naryPr>
                          <m:chr m:val="∑"/>
                          <m:ctrlPr>
                            <a:rPr lang="en-US" altLang="zh-CN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altLang="zh-CN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𝑙</m:t>
                          </m:r>
                          <m:r>
                            <a:rPr lang="en-US" altLang="zh-CN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=0</m:t>
                          </m:r>
                        </m:sub>
                        <m:sup>
                          <m:r>
                            <a:rPr lang="en-US" altLang="zh-CN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r>
                            <a:rPr lang="en-US" altLang="zh-CN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  <m:r>
                            <a:rPr lang="en-US" altLang="zh-CN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(</m:t>
                          </m:r>
                          <m:r>
                            <a:rPr lang="en-US" altLang="zh-CN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𝑙</m:t>
                          </m:r>
                          <m:r>
                            <a:rPr lang="en-US" altLang="zh-CN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  <m:sSup>
                            <m:sSupPr>
                              <m:ctrlPr>
                                <a:rPr lang="en-US" altLang="zh-CN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CN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altLang="zh-CN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zh-CN" altLang="en-US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  <m:r>
                                <a:rPr lang="en-US" altLang="zh-CN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𝑖𝑙</m:t>
                              </m:r>
                              <m:r>
                                <a:rPr lang="zh-CN" altLang="en-US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𝜏</m:t>
                              </m:r>
                            </m:sup>
                          </m:sSup>
                        </m:e>
                      </m:nary>
                      <m:r>
                        <a:rPr lang="en-US" altLang="zh-CN" sz="14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zh-CN" altLang="en-US" sz="1400" dirty="0"/>
              </a:p>
            </p:txBody>
          </p:sp>
        </mc:Choice>
        <mc:Fallback xmlns="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2846661A-C77C-C5ED-24AF-F3142C80C1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189" y="5394082"/>
                <a:ext cx="3865225" cy="956993"/>
              </a:xfrm>
              <a:prstGeom prst="rect">
                <a:avLst/>
              </a:prstGeom>
              <a:blipFill>
                <a:blip r:embed="rId5"/>
                <a:stretch>
                  <a:fillRect l="-1262" t="-382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文本框 7">
            <a:extLst>
              <a:ext uri="{FF2B5EF4-FFF2-40B4-BE49-F238E27FC236}">
                <a16:creationId xmlns:a16="http://schemas.microsoft.com/office/drawing/2014/main" id="{3C0C289D-68EE-22D3-96C7-0505325349A3}"/>
              </a:ext>
            </a:extLst>
          </p:cNvPr>
          <p:cNvSpPr txBox="1"/>
          <p:nvPr/>
        </p:nvSpPr>
        <p:spPr>
          <a:xfrm>
            <a:off x="117189" y="6446659"/>
            <a:ext cx="30059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/>
              <a:t>具体推导见</a:t>
            </a:r>
            <a:r>
              <a:rPr lang="en-US" altLang="zh-CN" sz="1400" dirty="0"/>
              <a:t>《</a:t>
            </a:r>
            <a:r>
              <a:rPr lang="zh-CN" altLang="en-US" sz="1400" dirty="0"/>
              <a:t>模形式导引</a:t>
            </a:r>
            <a:r>
              <a:rPr lang="en-US" altLang="zh-CN" sz="1400" dirty="0"/>
              <a:t>》P49-P56</a:t>
            </a:r>
            <a:endParaRPr lang="zh-CN" altLang="en-US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08B612AB-2BDB-5F97-0A35-AE339C0CF7D7}"/>
                  </a:ext>
                </a:extLst>
              </p:cNvPr>
              <p:cNvSpPr txBox="1"/>
              <p:nvPr/>
            </p:nvSpPr>
            <p:spPr>
              <a:xfrm>
                <a:off x="6096000" y="523756"/>
                <a:ext cx="4527714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800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US" altLang="zh-CN" sz="1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altLang="zh-CN" sz="18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lang="en-US" altLang="zh-CN" sz="18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zh-CN" altLang="en-US" sz="1800" b="0" i="1" smtClean="0">
                        <a:latin typeface="Cambria Math" panose="02040503050406030204" pitchFamily="18" charset="0"/>
                      </a:rPr>
                      <m:t>𝜏</m:t>
                    </m:r>
                    <m:r>
                      <a:rPr lang="en-US" altLang="zh-CN" sz="18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dirty="0"/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zh-CN" altLang="en-US" i="1">
                        <a:latin typeface="Cambria Math" panose="02040503050406030204" pitchFamily="18" charset="0"/>
                      </a:rPr>
                      <m:t>𝜏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dirty="0"/>
                  <a:t>为</a:t>
                </a:r>
                <a:r>
                  <a:rPr lang="en-US" altLang="zh-CN" dirty="0"/>
                  <a:t>SL(2, Z)</a:t>
                </a:r>
                <a:r>
                  <a:rPr lang="zh-CN" altLang="en-US" dirty="0"/>
                  <a:t>下权为</a:t>
                </a:r>
                <a:r>
                  <a:rPr lang="en-US" altLang="zh-CN" dirty="0"/>
                  <a:t>2k</a:t>
                </a:r>
                <a:r>
                  <a:rPr lang="zh-CN" altLang="en-US" dirty="0"/>
                  <a:t>的模形式</a:t>
                </a:r>
                <a:endParaRPr lang="en-US" altLang="zh-CN" dirty="0"/>
              </a:p>
              <a:p>
                <a14:m>
                  <m:oMath xmlns:m="http://schemas.openxmlformats.org/officeDocument/2006/math">
                    <m:r>
                      <a:rPr lang="zh-CN" altLang="en-US" sz="1800" i="1" smtClean="0">
                        <a:latin typeface="Cambria Math" panose="02040503050406030204" pitchFamily="18" charset="0"/>
                      </a:rPr>
                      <m:t>∆</m:t>
                    </m:r>
                    <m:d>
                      <m:dPr>
                        <m:ctrlPr>
                          <a:rPr lang="en-US" altLang="zh-CN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zh-CN" altLang="en-US" sz="1800" i="1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</m:d>
                  </m:oMath>
                </a14:m>
                <a:r>
                  <a:rPr lang="zh-CN" altLang="en-US" dirty="0"/>
                  <a:t>为</a:t>
                </a:r>
                <a:r>
                  <a:rPr lang="en-US" altLang="zh-CN" dirty="0"/>
                  <a:t>SL(2, Z)</a:t>
                </a:r>
                <a:r>
                  <a:rPr lang="zh-CN" altLang="en-US" dirty="0"/>
                  <a:t>下权为</a:t>
                </a:r>
                <a:r>
                  <a:rPr lang="en-US" altLang="zh-CN" dirty="0"/>
                  <a:t>12</a:t>
                </a:r>
                <a:r>
                  <a:rPr lang="zh-CN" altLang="en-US" dirty="0"/>
                  <a:t>的尖形式</a:t>
                </a:r>
                <a:endParaRPr lang="en-US" altLang="zh-CN" dirty="0"/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i="1" smtClean="0">
                        <a:latin typeface="Cambria Math" panose="02040503050406030204" pitchFamily="18" charset="0"/>
                      </a:rPr>
                      <m:t>J</m:t>
                    </m:r>
                    <m:d>
                      <m:dPr>
                        <m:ctrlPr>
                          <a:rPr lang="en-US" altLang="zh-CN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zh-CN" altLang="en-US" sz="1800" i="1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</m:d>
                  </m:oMath>
                </a14:m>
                <a:r>
                  <a:rPr lang="zh-CN" altLang="en-US" dirty="0"/>
                  <a:t>为</a:t>
                </a:r>
                <a:r>
                  <a:rPr lang="en-US" altLang="zh-CN" dirty="0"/>
                  <a:t>SL(2, Z)</a:t>
                </a:r>
                <a:r>
                  <a:rPr lang="zh-CN" altLang="en-US" dirty="0"/>
                  <a:t>下权为</a:t>
                </a:r>
                <a:r>
                  <a:rPr lang="en-US" altLang="zh-CN" dirty="0"/>
                  <a:t>0</a:t>
                </a:r>
                <a:r>
                  <a:rPr lang="zh-CN" altLang="en-US" dirty="0"/>
                  <a:t>的自守形式</a:t>
                </a:r>
              </a:p>
            </p:txBody>
          </p:sp>
        </mc:Choice>
        <mc:Fallback xmlns="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08B612AB-2BDB-5F97-0A35-AE339C0CF7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523756"/>
                <a:ext cx="4527714" cy="923330"/>
              </a:xfrm>
              <a:prstGeom prst="rect">
                <a:avLst/>
              </a:prstGeom>
              <a:blipFill>
                <a:blip r:embed="rId6"/>
                <a:stretch>
                  <a:fillRect l="-269" t="-3974" r="-538" b="-993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5788CAB8-1D4C-7B47-9CB4-AF82147582C0}"/>
                  </a:ext>
                </a:extLst>
              </p:cNvPr>
              <p:cNvSpPr txBox="1"/>
              <p:nvPr/>
            </p:nvSpPr>
            <p:spPr>
              <a:xfrm>
                <a:off x="6096000" y="2148396"/>
                <a:ext cx="347697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nor/>
                      </m:rPr>
                      <a:rPr lang="en-US" altLang="zh-CN" dirty="0"/>
                      <m:t>SL</m:t>
                    </m:r>
                    <m:r>
                      <m:rPr>
                        <m:nor/>
                      </m:rPr>
                      <a:rPr lang="en-US" altLang="zh-CN" dirty="0"/>
                      <m:t>(2, </m:t>
                    </m:r>
                    <m:r>
                      <m:rPr>
                        <m:nor/>
                      </m:rPr>
                      <a:rPr lang="en-US" altLang="zh-CN" dirty="0"/>
                      <m:t>Z</m:t>
                    </m:r>
                    <m:r>
                      <m:rPr>
                        <m:nor/>
                      </m:rPr>
                      <a:rPr lang="en-US" altLang="zh-CN" dirty="0"/>
                      <m:t>)</m:t>
                    </m:r>
                    <m:r>
                      <a:rPr lang="en-US" altLang="zh-CN" i="1" smtClean="0">
                        <a:latin typeface="Cambria Math" panose="02040503050406030204" pitchFamily="18" charset="0"/>
                      </a:rPr>
                      <m:t>)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和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nor/>
                          </m:rPr>
                          <a:rPr lang="en-US" altLang="zh-CN" dirty="0"/>
                          <m:t>SL</m:t>
                        </m:r>
                        <m:r>
                          <m:rPr>
                            <m:nor/>
                          </m:rPr>
                          <a:rPr lang="en-US" altLang="zh-CN" dirty="0"/>
                          <m:t>(2, </m:t>
                        </m:r>
                        <m:r>
                          <m:rPr>
                            <m:nor/>
                          </m:rPr>
                          <a:rPr lang="en-US" altLang="zh-CN" dirty="0"/>
                          <m:t>Z</m:t>
                        </m:r>
                        <m:r>
                          <m:rPr>
                            <m:nor/>
                          </m:rPr>
                          <a:rPr lang="en-US" altLang="zh-CN" dirty="0"/>
                          <m:t>)</m:t>
                        </m:r>
                      </m:e>
                    </m:d>
                  </m:oMath>
                </a14:m>
                <a:r>
                  <a:rPr lang="zh-CN" altLang="en-US" dirty="0"/>
                  <a:t>的构造</a:t>
                </a:r>
              </a:p>
            </p:txBody>
          </p:sp>
        </mc:Choice>
        <mc:Fallback xmlns=""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5788CAB8-1D4C-7B47-9CB4-AF82147582C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2148396"/>
                <a:ext cx="3476977" cy="369332"/>
              </a:xfrm>
              <a:prstGeom prst="rect">
                <a:avLst/>
              </a:prstGeom>
              <a:blipFill>
                <a:blip r:embed="rId7"/>
                <a:stretch>
                  <a:fillRect t="-8197" r="-702" b="-2459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文本框 10">
                <a:extLst>
                  <a:ext uri="{FF2B5EF4-FFF2-40B4-BE49-F238E27FC236}">
                    <a16:creationId xmlns:a16="http://schemas.microsoft.com/office/drawing/2014/main" id="{A5477248-0096-EE44-D2EA-0DA05ECF453C}"/>
                  </a:ext>
                </a:extLst>
              </p:cNvPr>
              <p:cNvSpPr txBox="1"/>
              <p:nvPr/>
            </p:nvSpPr>
            <p:spPr>
              <a:xfrm>
                <a:off x="6096000" y="2849732"/>
                <a:ext cx="2887009" cy="9766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altLang="zh-CN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0,</m:t>
                              </m:r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  <m:r>
                                <a:rPr lang="zh-CN" altLang="en-US" i="1">
                                  <a:latin typeface="Cambria Math" panose="02040503050406030204" pitchFamily="18" charset="0"/>
                                </a:rPr>
                                <m:t>或</m:t>
                              </m:r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&lt;0</m:t>
                              </m:r>
                            </m:e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=0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en-US" altLang="zh-CN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i="1"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US" altLang="zh-CN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en-US" altLang="zh-CN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sub>
                              </m:sSub>
                              <m:r>
                                <a:rPr lang="en-US" altLang="zh-CN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⊕</m:t>
                              </m:r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𝐶</m:t>
                              </m:r>
                              <m:sSub>
                                <m:sSubPr>
                                  <m:ctrlPr>
                                    <a:rPr lang="en-US" altLang="zh-CN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altLang="zh-CN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en-US" altLang="zh-CN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sub>
                              </m:sSub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&gt;1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11" name="文本框 10">
                <a:extLst>
                  <a:ext uri="{FF2B5EF4-FFF2-40B4-BE49-F238E27FC236}">
                    <a16:creationId xmlns:a16="http://schemas.microsoft.com/office/drawing/2014/main" id="{A5477248-0096-EE44-D2EA-0DA05ECF45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2849732"/>
                <a:ext cx="2887009" cy="976614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文本框 11">
            <a:extLst>
              <a:ext uri="{FF2B5EF4-FFF2-40B4-BE49-F238E27FC236}">
                <a16:creationId xmlns:a16="http://schemas.microsoft.com/office/drawing/2014/main" id="{D3E6911B-3744-2BA5-2DB1-66BB124C9D80}"/>
              </a:ext>
            </a:extLst>
          </p:cNvPr>
          <p:cNvSpPr txBox="1"/>
          <p:nvPr/>
        </p:nvSpPr>
        <p:spPr>
          <a:xfrm>
            <a:off x="6096000" y="3805691"/>
            <a:ext cx="39132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即没有权为偶数的</a:t>
            </a:r>
            <a:r>
              <a:rPr lang="en-US" altLang="zh-CN" sz="1800" dirty="0"/>
              <a:t>SL(2, Z)</a:t>
            </a:r>
            <a:r>
              <a:rPr lang="zh-CN" altLang="en-US" sz="1800" dirty="0"/>
              <a:t>下的模形式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id="{ADB347BF-60E2-323A-ADC0-17DB10EF24C0}"/>
                  </a:ext>
                </a:extLst>
              </p:cNvPr>
              <p:cNvSpPr txBox="1"/>
              <p:nvPr/>
            </p:nvSpPr>
            <p:spPr>
              <a:xfrm>
                <a:off x="6096000" y="4683807"/>
                <a:ext cx="2515689" cy="9766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altLang="zh-CN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0,</m:t>
                              </m:r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&lt;6</m:t>
                              </m:r>
                            </m:e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  <m:r>
                                <a:rPr lang="zh-CN" altLang="en-US" i="1">
                                  <a:latin typeface="Cambria Math" panose="02040503050406030204" pitchFamily="18" charset="0"/>
                                </a:rPr>
                                <m:t>∆</m:t>
                              </m:r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=6</m:t>
                              </m:r>
                            </m:e>
                            <m:e>
                              <m:r>
                                <a:rPr lang="zh-CN" altLang="en-US" i="1">
                                  <a:latin typeface="Cambria Math" panose="02040503050406030204" pitchFamily="18" charset="0"/>
                                </a:rPr>
                                <m:t>∆</m:t>
                              </m:r>
                              <m:sSub>
                                <m:sSubPr>
                                  <m:ctrlPr>
                                    <a:rPr lang="en-US" altLang="zh-CN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i="1">
                                      <a:latin typeface="Cambria Math" panose="02040503050406030204" pitchFamily="18" charset="0"/>
                                    </a:rPr>
                                    <m:t>𝑀</m:t>
                                  </m:r>
                                </m:e>
                                <m:sub>
                                  <m:r>
                                    <a:rPr lang="en-US" altLang="zh-CN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en-US" altLang="zh-CN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  <m:r>
                                    <a:rPr lang="en-US" altLang="zh-CN" b="0" i="1" smtClean="0">
                                      <a:latin typeface="Cambria Math" panose="02040503050406030204" pitchFamily="18" charset="0"/>
                                    </a:rPr>
                                    <m:t>−12</m:t>
                                  </m:r>
                                </m:sub>
                              </m:sSub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&gt;6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id="{ADB347BF-60E2-323A-ADC0-17DB10EF24C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4683807"/>
                <a:ext cx="2515689" cy="976614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文本框 13">
            <a:extLst>
              <a:ext uri="{FF2B5EF4-FFF2-40B4-BE49-F238E27FC236}">
                <a16:creationId xmlns:a16="http://schemas.microsoft.com/office/drawing/2014/main" id="{8AB09984-19C3-5EF4-E7B3-5046780E454F}"/>
              </a:ext>
            </a:extLst>
          </p:cNvPr>
          <p:cNvSpPr txBox="1"/>
          <p:nvPr/>
        </p:nvSpPr>
        <p:spPr>
          <a:xfrm>
            <a:off x="6096000" y="5660421"/>
            <a:ext cx="41440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SL(2, Z)</a:t>
            </a:r>
            <a:r>
              <a:rPr lang="zh-CN" altLang="en-US" dirty="0"/>
              <a:t>下权最小的尖形式为判别式函数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8FE3FA36-04FC-86B0-BA32-F424884CF6B1}"/>
              </a:ext>
            </a:extLst>
          </p:cNvPr>
          <p:cNvSpPr txBox="1"/>
          <p:nvPr/>
        </p:nvSpPr>
        <p:spPr>
          <a:xfrm>
            <a:off x="6096000" y="6533628"/>
            <a:ext cx="55402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/>
              <a:t>但与我们目标相关的是一般同余子群模空间的维数</a:t>
            </a:r>
            <a:r>
              <a:rPr lang="en-US" altLang="zh-CN" sz="1200" dirty="0"/>
              <a:t>,</a:t>
            </a:r>
            <a:r>
              <a:rPr lang="zh-CN" altLang="en-US" sz="1200" dirty="0"/>
              <a:t>故以上内容均不在证明范畴</a:t>
            </a:r>
          </a:p>
        </p:txBody>
      </p:sp>
    </p:spTree>
    <p:extLst>
      <p:ext uri="{BB962C8B-B14F-4D97-AF65-F5344CB8AC3E}">
        <p14:creationId xmlns:p14="http://schemas.microsoft.com/office/powerpoint/2010/main" val="2555345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94689441-1335-04A7-D33C-8B1B563C9A50}"/>
              </a:ext>
            </a:extLst>
          </p:cNvPr>
          <p:cNvSpPr txBox="1"/>
          <p:nvPr/>
        </p:nvSpPr>
        <p:spPr>
          <a:xfrm>
            <a:off x="257452" y="257452"/>
            <a:ext cx="52709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/>
              <a:t>例</a:t>
            </a:r>
            <a:r>
              <a:rPr lang="en-US" altLang="zh-CN" sz="2400" dirty="0"/>
              <a:t>5</a:t>
            </a:r>
            <a:r>
              <a:rPr lang="zh-CN" altLang="en-US" sz="2400" dirty="0"/>
              <a:t>：一般同余子群下模形式空间维数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2E241C11-76ED-399B-17DA-BDC3D1AD8D83}"/>
                  </a:ext>
                </a:extLst>
              </p:cNvPr>
              <p:cNvSpPr txBox="1"/>
              <p:nvPr/>
            </p:nvSpPr>
            <p:spPr>
              <a:xfrm>
                <a:off x="256432" y="6115807"/>
                <a:ext cx="448225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>
                    <a:highlight>
                      <a:srgbClr val="FFFF00"/>
                    </a:highlight>
                  </a:rPr>
                  <a:t>Frey</a:t>
                </a:r>
                <a:r>
                  <a:rPr lang="zh-CN" altLang="en-US" dirty="0">
                    <a:highlight>
                      <a:srgbClr val="FFFF00"/>
                    </a:highlight>
                  </a:rPr>
                  <a:t>曲线将导出存在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altLang="zh-CN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l-GR" altLang="zh-CN" sz="1800" dirty="0" smtClean="0"/>
                          <m:t>Γ</m:t>
                        </m:r>
                      </m:e>
                      <m:sub>
                        <m:r>
                          <a:rPr lang="en-US" altLang="zh-CN" sz="1800" b="0" i="1" dirty="0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800" dirty="0"/>
                  <a:t>(2)</a:t>
                </a:r>
                <a:r>
                  <a:rPr lang="zh-CN" altLang="en-US" sz="1800" dirty="0"/>
                  <a:t>下</a:t>
                </a:r>
                <a:r>
                  <a:rPr lang="zh-CN" altLang="en-US" dirty="0"/>
                  <a:t>权为</a:t>
                </a:r>
                <a:r>
                  <a:rPr lang="en-US" altLang="zh-CN" dirty="0"/>
                  <a:t>2</a:t>
                </a:r>
                <a:r>
                  <a:rPr lang="zh-CN" altLang="en-US" dirty="0"/>
                  <a:t>的尖形式</a:t>
                </a:r>
                <a:endParaRPr lang="zh-CN" altLang="en-US" dirty="0">
                  <a:highlight>
                    <a:srgbClr val="FFFF00"/>
                  </a:highlight>
                </a:endParaRPr>
              </a:p>
            </p:txBody>
          </p:sp>
        </mc:Choice>
        <mc:Fallback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2E241C11-76ED-399B-17DA-BDC3D1AD8D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6432" y="6115807"/>
                <a:ext cx="4482253" cy="369332"/>
              </a:xfrm>
              <a:prstGeom prst="rect">
                <a:avLst/>
              </a:prstGeom>
              <a:blipFill>
                <a:blip r:embed="rId2"/>
                <a:stretch>
                  <a:fillRect l="-1088" t="-8197" b="-2459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图片 6">
            <a:extLst>
              <a:ext uri="{FF2B5EF4-FFF2-40B4-BE49-F238E27FC236}">
                <a16:creationId xmlns:a16="http://schemas.microsoft.com/office/drawing/2014/main" id="{9222F926-8CC3-2BE5-F9E3-97B3B3F039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452" y="962774"/>
            <a:ext cx="5502117" cy="2766300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BA7C8A72-A833-E0B4-A87F-15EA343DAB4D}"/>
              </a:ext>
            </a:extLst>
          </p:cNvPr>
          <p:cNvSpPr txBox="1"/>
          <p:nvPr/>
        </p:nvSpPr>
        <p:spPr>
          <a:xfrm>
            <a:off x="257452" y="4209781"/>
            <a:ext cx="38779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其中的值可以查看之前的亏格计算表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3E94B61A-01E4-E0D9-FE9A-7FA4445FADBC}"/>
                  </a:ext>
                </a:extLst>
              </p:cNvPr>
              <p:cNvSpPr txBox="1"/>
              <p:nvPr/>
            </p:nvSpPr>
            <p:spPr>
              <a:xfrm>
                <a:off x="257452" y="4875154"/>
                <a:ext cx="3916650" cy="6819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当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l-GR" altLang="zh-CN" dirty="0"/>
                      <m:t>Γ</m:t>
                    </m:r>
                    <m:r>
                      <a:rPr lang="en-US" altLang="zh-CN" b="0" i="1" dirty="0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l-GR" altLang="zh-CN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l-GR" altLang="zh-CN" sz="1800" dirty="0" smtClean="0"/>
                          <m:t>Γ</m:t>
                        </m:r>
                      </m:e>
                      <m:sub>
                        <m:r>
                          <a:rPr lang="en-US" altLang="zh-CN" sz="1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dirty="0"/>
                  <a:t>(2)=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altLang="zh-CN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l-GR" altLang="zh-CN" sz="1800" dirty="0" smtClean="0"/>
                          <m:t>Γ</m:t>
                        </m:r>
                      </m:e>
                      <m:sub>
                        <m:r>
                          <a:rPr lang="en-US" altLang="zh-CN" sz="1800" b="0" i="1" dirty="0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800" dirty="0"/>
                  <a:t>(2)</a:t>
                </a:r>
                <a:r>
                  <a:rPr lang="zh-CN" altLang="en-US" sz="1800" dirty="0"/>
                  <a:t>时，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altLang="zh-CN" sz="1800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CN" sz="1800" b="0" i="0" smtClean="0">
                            <a:latin typeface="Cambria Math" panose="02040503050406030204" pitchFamily="18" charset="0"/>
                          </a:rPr>
                          <m:t>dim</m:t>
                        </m:r>
                      </m:fName>
                      <m:e>
                        <m:d>
                          <m:dPr>
                            <m:ctrlPr>
                              <a:rPr lang="en-US" altLang="zh-CN" sz="1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zh-CN" sz="1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1" smtClean="0">
                                    <a:latin typeface="Cambria Math" panose="02040503050406030204" pitchFamily="18" charset="0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a:rPr lang="en-US" altLang="zh-CN" sz="18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US" altLang="zh-CN" sz="1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m:rPr>
                                    <m:nor/>
                                  </m:rPr>
                                  <a:rPr lang="el-GR" altLang="zh-CN" dirty="0"/>
                                  <m:t>Γ</m:t>
                                </m:r>
                              </m:e>
                            </m:d>
                          </m:e>
                        </m:d>
                      </m:e>
                    </m:func>
                    <m:r>
                      <a:rPr lang="en-US" altLang="zh-CN" sz="1800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US" altLang="zh-CN" dirty="0"/>
              </a:p>
              <a:p>
                <a:pPr algn="ctr"/>
                <a:r>
                  <a:rPr lang="zh-CN" altLang="en-US" dirty="0"/>
                  <a:t>即不存在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l-GR" altLang="zh-CN" dirty="0" smtClean="0"/>
                      <m:t>Γ</m:t>
                    </m:r>
                  </m:oMath>
                </a14:m>
                <a:r>
                  <a:rPr lang="zh-CN" altLang="en-US" dirty="0"/>
                  <a:t>下权为</a:t>
                </a:r>
                <a:r>
                  <a:rPr lang="en-US" altLang="zh-CN" dirty="0"/>
                  <a:t>2</a:t>
                </a:r>
                <a:r>
                  <a:rPr lang="zh-CN" altLang="en-US" dirty="0"/>
                  <a:t>的尖形式</a:t>
                </a:r>
              </a:p>
            </p:txBody>
          </p:sp>
        </mc:Choice>
        <mc:Fallback xmlns=""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3E94B61A-01E4-E0D9-FE9A-7FA4445FADB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7452" y="4875154"/>
                <a:ext cx="3916650" cy="681982"/>
              </a:xfrm>
              <a:prstGeom prst="rect">
                <a:avLst/>
              </a:prstGeom>
              <a:blipFill>
                <a:blip r:embed="rId4"/>
                <a:stretch>
                  <a:fillRect l="-1244" t="-1786" b="-1339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27385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F64C2FDA-2E30-775F-7B1E-C0CAB2C4D6CB}"/>
              </a:ext>
            </a:extLst>
          </p:cNvPr>
          <p:cNvSpPr txBox="1"/>
          <p:nvPr/>
        </p:nvSpPr>
        <p:spPr>
          <a:xfrm>
            <a:off x="195309" y="230819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/>
              <a:t>阶段二：模曲线上的亚纯形式</a:t>
            </a:r>
            <a:endParaRPr lang="zh-CN" altLang="en-US" sz="2400" dirty="0">
              <a:solidFill>
                <a:schemeClr val="accent5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AA013E51-9CAC-5837-F665-7B634F348720}"/>
                  </a:ext>
                </a:extLst>
              </p:cNvPr>
              <p:cNvSpPr txBox="1"/>
              <p:nvPr/>
            </p:nvSpPr>
            <p:spPr>
              <a:xfrm>
                <a:off x="195309" y="1127465"/>
                <a:ext cx="5205977" cy="9378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设</a:t>
                </a:r>
                <a:r>
                  <a:rPr lang="en-US" altLang="zh-CN" dirty="0"/>
                  <a:t>X(</a:t>
                </a:r>
                <a:r>
                  <a:rPr lang="el-GR" altLang="zh-CN" dirty="0"/>
                  <a:t>Γ)</a:t>
                </a:r>
                <a:r>
                  <a:rPr lang="zh-CN" altLang="en-US" dirty="0"/>
                  <a:t>是模曲线，</a:t>
                </a:r>
                <a:r>
                  <a:rPr lang="en-US" altLang="zh-CN" dirty="0"/>
                  <a:t>2k</a:t>
                </a:r>
                <a:r>
                  <a:rPr lang="zh-CN" altLang="en-US" dirty="0"/>
                  <a:t>为非负偶数，记</a:t>
                </a:r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l-GR" altLang="zh-CN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e>
                        <m:sup>
                          <m:r>
                            <a:rPr lang="en-US" altLang="zh-CN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⊕</m:t>
                          </m:r>
                          <m:r>
                            <m:rPr>
                              <m:sty m:val="p"/>
                            </m:rPr>
                            <a:rPr lang="en-US" altLang="zh-CN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k</m:t>
                          </m:r>
                        </m:sup>
                      </m:sSup>
                      <m:d>
                        <m:d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nor/>
                            </m:rPr>
                            <a:rPr lang="en-US" altLang="zh-CN" dirty="0"/>
                            <m:t>X</m:t>
                          </m:r>
                          <m:r>
                            <m:rPr>
                              <m:nor/>
                            </m:rPr>
                            <a:rPr lang="en-US" altLang="zh-CN" dirty="0"/>
                            <m:t>(</m:t>
                          </m:r>
                          <m:r>
                            <m:rPr>
                              <m:nor/>
                            </m:rPr>
                            <a:rPr lang="el-GR" altLang="zh-CN" dirty="0"/>
                            <m:t>Γ</m:t>
                          </m:r>
                          <m:r>
                            <m:rPr>
                              <m:nor/>
                            </m:rPr>
                            <a:rPr lang="el-GR" altLang="zh-CN" dirty="0"/>
                            <m:t>)</m:t>
                          </m:r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={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</m:d>
                      <m:sSup>
                        <m:sSup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altLang="zh-CN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zh-CN" altLang="en-US" i="1"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e>
                          </m:d>
                        </m:e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p>
                      </m:sSup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: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zh-CN" altLang="en-US" i="1">
                          <a:latin typeface="Cambria Math" panose="02040503050406030204" pitchFamily="18" charset="0"/>
                        </a:rPr>
                        <m:t>是</m:t>
                      </m:r>
                      <m:r>
                        <m:rPr>
                          <m:nor/>
                        </m:rPr>
                        <a:rPr lang="en-US" altLang="zh-CN" dirty="0"/>
                        <m:t>X</m:t>
                      </m:r>
                      <m:r>
                        <m:rPr>
                          <m:nor/>
                        </m:rPr>
                        <a:rPr lang="en-US" altLang="zh-CN" dirty="0"/>
                        <m:t>(</m:t>
                      </m:r>
                      <m:r>
                        <m:rPr>
                          <m:nor/>
                        </m:rPr>
                        <a:rPr lang="el-GR" altLang="zh-CN" dirty="0"/>
                        <m:t>Γ</m:t>
                      </m:r>
                      <m:r>
                        <a:rPr lang="en-US" altLang="zh-CN" b="0" i="1" dirty="0" smtClean="0"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zh-CN" altLang="en-US" i="1" dirty="0">
                          <a:latin typeface="Cambria Math" panose="02040503050406030204" pitchFamily="18" charset="0"/>
                        </a:rPr>
                        <m:t>上</m:t>
                      </m:r>
                      <m:r>
                        <a:rPr lang="zh-CN" altLang="en-US" i="1" dirty="0" smtClean="0">
                          <a:latin typeface="Cambria Math" panose="02040503050406030204" pitchFamily="18" charset="0"/>
                        </a:rPr>
                        <m:t>的</m:t>
                      </m:r>
                      <m:r>
                        <a:rPr lang="zh-CN" altLang="en-US" i="1" dirty="0">
                          <a:latin typeface="Cambria Math" panose="02040503050406030204" pitchFamily="18" charset="0"/>
                        </a:rPr>
                        <m:t>亚纯</m:t>
                      </m:r>
                      <m:r>
                        <a:rPr lang="zh-CN" altLang="en-US" i="1" dirty="0" smtClean="0">
                          <a:latin typeface="Cambria Math" panose="02040503050406030204" pitchFamily="18" charset="0"/>
                        </a:rPr>
                        <m:t>函数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}</m:t>
                      </m:r>
                    </m:oMath>
                  </m:oMathPara>
                </a14:m>
                <a:endParaRPr lang="en-US" altLang="zh-CN" dirty="0"/>
              </a:p>
              <a:p>
                <a:r>
                  <a:rPr lang="zh-CN" altLang="en-US" dirty="0"/>
                  <a:t>称其元素为级为</a:t>
                </a:r>
                <a:r>
                  <a:rPr lang="en-US" altLang="zh-CN" dirty="0"/>
                  <a:t>k</a:t>
                </a:r>
                <a:r>
                  <a:rPr lang="zh-CN" altLang="en-US" dirty="0"/>
                  <a:t>的</a:t>
                </a:r>
                <a:r>
                  <a:rPr lang="zh-CN" altLang="en-US" dirty="0">
                    <a:solidFill>
                      <a:schemeClr val="accent6"/>
                    </a:solidFill>
                  </a:rPr>
                  <a:t>亚纯微分形式</a:t>
                </a:r>
              </a:p>
            </p:txBody>
          </p:sp>
        </mc:Choice>
        <mc:Fallback xmlns="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AA013E51-9CAC-5837-F665-7B634F34872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5309" y="1127465"/>
                <a:ext cx="5205977" cy="937885"/>
              </a:xfrm>
              <a:prstGeom prst="rect">
                <a:avLst/>
              </a:prstGeom>
              <a:blipFill>
                <a:blip r:embed="rId2"/>
                <a:stretch>
                  <a:fillRect l="-937" t="-3896" b="-90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77081296-E3CC-E161-E0C3-C5758DC9F668}"/>
                  </a:ext>
                </a:extLst>
              </p:cNvPr>
              <p:cNvSpPr txBox="1"/>
              <p:nvPr/>
            </p:nvSpPr>
            <p:spPr>
              <a:xfrm>
                <a:off x="195309" y="2583403"/>
                <a:ext cx="5638082" cy="12198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注意到如上微分形式在模变换下的性质</a:t>
                </a:r>
                <a:r>
                  <a:rPr lang="en-US" altLang="zh-CN" dirty="0"/>
                  <a:t>(lemma1.2.2(e))</a:t>
                </a:r>
              </a:p>
              <a:p>
                <a:r>
                  <a:rPr lang="zh-CN" altLang="en-US" dirty="0"/>
                  <a:t>我们可以得到复向量空间的</a:t>
                </a:r>
                <a:r>
                  <a:rPr lang="zh-CN" altLang="en-US" dirty="0">
                    <a:solidFill>
                      <a:schemeClr val="accent6"/>
                    </a:solidFill>
                  </a:rPr>
                  <a:t>同构映射</a:t>
                </a:r>
                <a:endParaRPr lang="en-US" altLang="zh-CN" dirty="0">
                  <a:solidFill>
                    <a:schemeClr val="accent6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𝜔</m:t>
                      </m:r>
                      <m:r>
                        <a:rPr lang="en-US" altLang="zh-CN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:</m:t>
                      </m:r>
                      <m:sSub>
                        <m:sSubPr>
                          <m:ctrlPr>
                            <a:rPr lang="en-US" altLang="zh-CN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altLang="zh-CN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altLang="zh-CN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r>
                        <a:rPr lang="en-US" altLang="zh-CN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nor/>
                        </m:rPr>
                        <a:rPr lang="el-GR" altLang="zh-CN" dirty="0"/>
                        <m:t>Γ</m:t>
                      </m:r>
                      <m:r>
                        <a:rPr lang="en-US" altLang="zh-CN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en-US" altLang="zh-CN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l-GR" altLang="zh-CN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e>
                        <m:sup>
                          <m:r>
                            <a:rPr lang="en-US" altLang="zh-CN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⊕</m:t>
                          </m:r>
                          <m:r>
                            <m:rPr>
                              <m:sty m:val="p"/>
                            </m:rPr>
                            <a:rPr lang="en-US" altLang="zh-CN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k</m:t>
                          </m:r>
                        </m:sup>
                      </m:sSup>
                      <m:d>
                        <m:d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nor/>
                            </m:rPr>
                            <a:rPr lang="en-US" altLang="zh-CN" dirty="0"/>
                            <m:t>X</m:t>
                          </m:r>
                          <m:r>
                            <m:rPr>
                              <m:nor/>
                            </m:rPr>
                            <a:rPr lang="en-US" altLang="zh-CN" dirty="0"/>
                            <m:t>(</m:t>
                          </m:r>
                          <m:r>
                            <m:rPr>
                              <m:nor/>
                            </m:rPr>
                            <a:rPr lang="el-GR" altLang="zh-CN" dirty="0"/>
                            <m:t>Γ</m:t>
                          </m:r>
                          <m:r>
                            <m:rPr>
                              <m:nor/>
                            </m:rPr>
                            <a:rPr lang="el-GR" altLang="zh-CN" dirty="0"/>
                            <m:t>)</m:t>
                          </m:r>
                        </m:e>
                      </m:d>
                    </m:oMath>
                  </m:oMathPara>
                </a14:m>
                <a:endParaRPr lang="en-US" altLang="zh-CN" dirty="0">
                  <a:solidFill>
                    <a:schemeClr val="accent6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US" altLang="zh-CN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⟼</m:t>
                      </m:r>
                      <m:r>
                        <a:rPr lang="en-US" altLang="zh-CN" i="1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</m:d>
                      <m:sSup>
                        <m:sSup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altLang="zh-CN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zh-CN" altLang="en-US" i="1"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e>
                          </m:d>
                        </m:e>
                        <m:sup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𝑘</m:t>
                          </m:r>
                        </m:sup>
                      </m:sSup>
                    </m:oMath>
                  </m:oMathPara>
                </a14:m>
                <a:endParaRPr lang="en-US" altLang="zh-CN" dirty="0">
                  <a:solidFill>
                    <a:schemeClr val="accent6"/>
                  </a:solidFill>
                </a:endParaRPr>
              </a:p>
            </p:txBody>
          </p:sp>
        </mc:Choice>
        <mc:Fallback xmlns="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77081296-E3CC-E161-E0C3-C5758DC9F6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5309" y="2583403"/>
                <a:ext cx="5638082" cy="1219821"/>
              </a:xfrm>
              <a:prstGeom prst="rect">
                <a:avLst/>
              </a:prstGeom>
              <a:blipFill>
                <a:blip r:embed="rId3"/>
                <a:stretch>
                  <a:fillRect l="-865" t="-3000" r="-324" b="-35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文本框 5">
            <a:extLst>
              <a:ext uri="{FF2B5EF4-FFF2-40B4-BE49-F238E27FC236}">
                <a16:creationId xmlns:a16="http://schemas.microsoft.com/office/drawing/2014/main" id="{FCA5E5BF-5943-7E6C-87BD-D81219F3E85A}"/>
              </a:ext>
            </a:extLst>
          </p:cNvPr>
          <p:cNvSpPr txBox="1"/>
          <p:nvPr/>
        </p:nvSpPr>
        <p:spPr>
          <a:xfrm>
            <a:off x="0" y="3798287"/>
            <a:ext cx="50321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/>
              <a:t>由此我们得到了自守形式与模曲线上亚纯微分形式的对应关系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B3C1210F-80BC-9EFF-C3F2-BC543737EDB6}"/>
                  </a:ext>
                </a:extLst>
              </p:cNvPr>
              <p:cNvSpPr txBox="1"/>
              <p:nvPr/>
            </p:nvSpPr>
            <p:spPr>
              <a:xfrm>
                <a:off x="0" y="4828505"/>
                <a:ext cx="5788764" cy="95962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对于黎曼面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dirty="0" smtClean="0"/>
                      <m:t>X</m:t>
                    </m:r>
                    <m:r>
                      <m:rPr>
                        <m:nor/>
                      </m:rPr>
                      <a:rPr lang="en-US" altLang="zh-CN" dirty="0" smtClean="0"/>
                      <m:t>(</m:t>
                    </m:r>
                    <m:r>
                      <m:rPr>
                        <m:nor/>
                      </m:rPr>
                      <a:rPr lang="el-GR" altLang="zh-CN" dirty="0" smtClean="0"/>
                      <m:t>Γ</m:t>
                    </m:r>
                    <m:r>
                      <a:rPr lang="en-US" altLang="zh-CN" b="0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dirty="0"/>
                  <a:t>，我们只需要级为</a:t>
                </a:r>
                <a:r>
                  <a:rPr lang="en-US" altLang="zh-CN" dirty="0"/>
                  <a:t>1</a:t>
                </a:r>
                <a:r>
                  <a:rPr lang="zh-CN" altLang="en-US" dirty="0"/>
                  <a:t>的全纯微分形式，即</a:t>
                </a:r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l-GR" altLang="zh-CN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h𝑜𝑙</m:t>
                          </m:r>
                        </m:sub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bSup>
                      <m:d>
                        <m:d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nor/>
                            </m:rPr>
                            <a:rPr lang="en-US" altLang="zh-CN" b="0" i="0" smtClean="0">
                              <a:latin typeface="Cambria Math" panose="02040503050406030204" pitchFamily="18" charset="0"/>
                            </a:rPr>
                            <m:t>X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m:rPr>
                              <m:nor/>
                            </m:rPr>
                            <a:rPr lang="el-GR" altLang="zh-CN" dirty="0"/>
                            <m:t>Γ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={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</m:d>
                      <m:d>
                        <m:d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: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zh-CN" altLang="en-US" i="1">
                          <a:latin typeface="Cambria Math" panose="02040503050406030204" pitchFamily="18" charset="0"/>
                        </a:rPr>
                        <m:t>是</m:t>
                      </m:r>
                      <m:r>
                        <m:rPr>
                          <m:nor/>
                        </m:rPr>
                        <a:rPr lang="en-US" altLang="zh-CN" dirty="0"/>
                        <m:t>X</m:t>
                      </m:r>
                      <m:r>
                        <m:rPr>
                          <m:nor/>
                        </m:rPr>
                        <a:rPr lang="en-US" altLang="zh-CN" dirty="0"/>
                        <m:t>(</m:t>
                      </m:r>
                      <m:r>
                        <m:rPr>
                          <m:nor/>
                        </m:rPr>
                        <a:rPr lang="el-GR" altLang="zh-CN" dirty="0"/>
                        <m:t>Γ</m:t>
                      </m:r>
                      <m:r>
                        <a:rPr lang="en-US" altLang="zh-CN" b="0" i="1" dirty="0" smtClean="0"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zh-CN" altLang="en-US" i="1" dirty="0">
                          <a:latin typeface="Cambria Math" panose="02040503050406030204" pitchFamily="18" charset="0"/>
                        </a:rPr>
                        <m:t>上</m:t>
                      </m:r>
                      <m:r>
                        <a:rPr lang="zh-CN" altLang="en-US" i="1" dirty="0" smtClean="0">
                          <a:latin typeface="Cambria Math" panose="02040503050406030204" pitchFamily="18" charset="0"/>
                        </a:rPr>
                        <m:t>的</m:t>
                      </m:r>
                      <m:r>
                        <a:rPr lang="zh-CN" altLang="en-US" i="1" dirty="0">
                          <a:latin typeface="Cambria Math" panose="02040503050406030204" pitchFamily="18" charset="0"/>
                        </a:rPr>
                        <m:t>全纯</m:t>
                      </m:r>
                      <m:r>
                        <a:rPr lang="zh-CN" altLang="en-US" i="1" dirty="0" smtClean="0">
                          <a:latin typeface="Cambria Math" panose="02040503050406030204" pitchFamily="18" charset="0"/>
                        </a:rPr>
                        <m:t>函数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}</m:t>
                      </m:r>
                    </m:oMath>
                  </m:oMathPara>
                </a14:m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𝜔</m:t>
                      </m:r>
                      <m:r>
                        <a:rPr lang="en-US" altLang="zh-CN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:</m:t>
                      </m:r>
                      <m:sSub>
                        <m:sSubPr>
                          <m:ctrlPr>
                            <a:rPr lang="en-US" altLang="zh-CN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altLang="zh-CN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altLang="zh-CN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nor/>
                        </m:rPr>
                        <a:rPr lang="el-GR" altLang="zh-CN" dirty="0"/>
                        <m:t>Γ</m:t>
                      </m:r>
                      <m:r>
                        <a:rPr lang="en-US" altLang="zh-CN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en-US" altLang="zh-CN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bSup>
                        <m:sSubSup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l-GR" altLang="zh-CN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h𝑜𝑙</m:t>
                          </m:r>
                        </m:sub>
                        <m:sup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bSup>
                      <m:d>
                        <m:d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nor/>
                            </m:rPr>
                            <a:rPr lang="en-US" altLang="zh-CN" dirty="0"/>
                            <m:t>X</m:t>
                          </m:r>
                          <m:r>
                            <m:rPr>
                              <m:nor/>
                            </m:rPr>
                            <a:rPr lang="en-US" altLang="zh-CN" dirty="0"/>
                            <m:t>(</m:t>
                          </m:r>
                          <m:r>
                            <m:rPr>
                              <m:nor/>
                            </m:rPr>
                            <a:rPr lang="el-GR" altLang="zh-CN" dirty="0"/>
                            <m:t>Γ</m:t>
                          </m:r>
                          <m:r>
                            <m:rPr>
                              <m:nor/>
                            </m:rPr>
                            <a:rPr lang="el-GR" altLang="zh-CN" dirty="0"/>
                            <m:t>)</m:t>
                          </m:r>
                        </m:e>
                      </m:d>
                    </m:oMath>
                  </m:oMathPara>
                </a14:m>
                <a:endParaRPr lang="en-US" altLang="zh-CN" dirty="0">
                  <a:solidFill>
                    <a:schemeClr val="accent6"/>
                  </a:solidFill>
                </a:endParaRPr>
              </a:p>
            </p:txBody>
          </p:sp>
        </mc:Choice>
        <mc:Fallback xmlns="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B3C1210F-80BC-9EFF-C3F2-BC543737ED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828505"/>
                <a:ext cx="5788764" cy="959622"/>
              </a:xfrm>
              <a:prstGeom prst="rect">
                <a:avLst/>
              </a:prstGeom>
              <a:blipFill>
                <a:blip r:embed="rId4"/>
                <a:stretch>
                  <a:fillRect l="-842" t="-3185" r="-211" b="-382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F75EEF8C-BFB5-3C1C-1E77-3E94BF82E2F7}"/>
                  </a:ext>
                </a:extLst>
              </p:cNvPr>
              <p:cNvSpPr txBox="1"/>
              <p:nvPr/>
            </p:nvSpPr>
            <p:spPr>
              <a:xfrm>
                <a:off x="6613863" y="758133"/>
                <a:ext cx="4102405" cy="94590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设</a:t>
                </a:r>
                <a:r>
                  <a:rPr lang="en-US" altLang="zh-CN" dirty="0"/>
                  <a:t>X</a:t>
                </a:r>
                <a:r>
                  <a:rPr lang="zh-CN" altLang="en-US" dirty="0"/>
                  <a:t>亏格为</a:t>
                </a:r>
                <a:r>
                  <a:rPr lang="en-US" altLang="zh-CN" dirty="0"/>
                  <a:t>g</a:t>
                </a:r>
                <a:r>
                  <a:rPr lang="zh-CN" altLang="en-US" dirty="0"/>
                  <a:t>的紧黎曼曲面</a:t>
                </a:r>
                <a:endParaRPr lang="en-US" altLang="zh-CN" dirty="0"/>
              </a:p>
              <a:p>
                <a:r>
                  <a:rPr lang="zh-CN" altLang="en-US" dirty="0"/>
                  <a:t>则可以找到</a:t>
                </a:r>
                <a:r>
                  <a:rPr lang="en-US" altLang="zh-CN" dirty="0"/>
                  <a:t>2g</a:t>
                </a:r>
                <a:r>
                  <a:rPr lang="zh-CN" altLang="en-US" dirty="0"/>
                  <a:t>条</a:t>
                </a:r>
                <a:r>
                  <a:rPr lang="en-US" altLang="zh-CN" dirty="0"/>
                  <a:t>X</a:t>
                </a:r>
                <a:r>
                  <a:rPr lang="zh-CN" altLang="en-US" dirty="0"/>
                  <a:t>上互不同伦的闭曲线</a:t>
                </a:r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altLang="zh-CN" i="1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,…,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sub>
                      </m:sSub>
                      <m:r>
                        <a:rPr lang="en-US" altLang="zh-CN" i="1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sub>
                      </m:sSub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F75EEF8C-BFB5-3C1C-1E77-3E94BF82E2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13863" y="758133"/>
                <a:ext cx="4102405" cy="945900"/>
              </a:xfrm>
              <a:prstGeom prst="rect">
                <a:avLst/>
              </a:prstGeom>
              <a:blipFill>
                <a:blip r:embed="rId5"/>
                <a:stretch>
                  <a:fillRect l="-1337" t="-3205" b="-128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6996992A-F204-D82C-5ABF-9087DCD255B8}"/>
                  </a:ext>
                </a:extLst>
              </p:cNvPr>
              <p:cNvSpPr txBox="1"/>
              <p:nvPr/>
            </p:nvSpPr>
            <p:spPr>
              <a:xfrm>
                <a:off x="6613863" y="1949941"/>
                <a:ext cx="5359288" cy="6989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则第一同调群可以分解为</a:t>
                </a:r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𝑍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altLang="zh-CN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⨁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…⊕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𝑍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𝑔</m:t>
                          </m:r>
                        </m:sub>
                      </m:sSub>
                      <m:r>
                        <a:rPr lang="en-US" altLang="zh-CN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⊕</m:t>
                      </m:r>
                      <m:r>
                        <a:rPr lang="en-US" altLang="zh-CN" i="1">
                          <a:latin typeface="Cambria Math" panose="02040503050406030204" pitchFamily="18" charset="0"/>
                        </a:rPr>
                        <m:t>𝑍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altLang="zh-CN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⨁…⊕</m:t>
                      </m:r>
                      <m:r>
                        <a:rPr lang="en-US" altLang="zh-CN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𝑍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𝑔</m:t>
                          </m:r>
                        </m:sub>
                      </m:sSub>
                      <m:r>
                        <a:rPr lang="en-US" altLang="zh-CN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⋍</m:t>
                      </m:r>
                      <m:sSup>
                        <m:sSupPr>
                          <m:ctrlPr>
                            <a:rPr lang="en-US" altLang="zh-CN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𝑍</m:t>
                          </m:r>
                        </m:e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</m:t>
                          </m:r>
                        </m:sup>
                      </m:sSup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6996992A-F204-D82C-5ABF-9087DCD255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13863" y="1949941"/>
                <a:ext cx="5359288" cy="698909"/>
              </a:xfrm>
              <a:prstGeom prst="rect">
                <a:avLst/>
              </a:prstGeom>
              <a:blipFill>
                <a:blip r:embed="rId6"/>
                <a:stretch>
                  <a:fillRect l="-1024" t="-52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097E69B3-FACA-BE9C-6A46-F91F605D51CE}"/>
                  </a:ext>
                </a:extLst>
              </p:cNvPr>
              <p:cNvSpPr txBox="1"/>
              <p:nvPr/>
            </p:nvSpPr>
            <p:spPr>
              <a:xfrm>
                <a:off x="6613863" y="3028845"/>
                <a:ext cx="4977645" cy="15224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根据链上的</a:t>
                </a:r>
                <a:r>
                  <a:rPr lang="en-US" altLang="zh-CN" dirty="0"/>
                  <a:t>Stokes</a:t>
                </a:r>
                <a:r>
                  <a:rPr lang="zh-CN" altLang="en-US" dirty="0"/>
                  <a:t>公式</a:t>
                </a:r>
                <a:r>
                  <a:rPr lang="en-US" altLang="zh-CN" dirty="0"/>
                  <a:t>,</a:t>
                </a:r>
              </a:p>
              <a:p>
                <a:r>
                  <a:rPr lang="en-US" altLang="zh-CN" dirty="0"/>
                  <a:t>X</a:t>
                </a:r>
                <a:r>
                  <a:rPr lang="zh-CN" altLang="en-US" dirty="0"/>
                  <a:t>上全纯微分形式闭曲线内的积分的结果</a:t>
                </a:r>
                <a:r>
                  <a:rPr lang="en-US" altLang="zh-CN" dirty="0"/>
                  <a:t>,</a:t>
                </a:r>
              </a:p>
              <a:p>
                <a:r>
                  <a:rPr lang="zh-CN" altLang="en-US" dirty="0"/>
                  <a:t>是由同伦类张成的空间。</a:t>
                </a:r>
                <a:endParaRPr lang="en-US" altLang="zh-CN" dirty="0"/>
              </a:p>
              <a:p>
                <a:r>
                  <a:rPr lang="zh-CN" altLang="en-US" dirty="0"/>
                  <a:t>令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bSup>
                          <m:sSubSup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l-GR" altLang="zh-CN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Ω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h𝑜𝑙</m:t>
                            </m:r>
                          </m:sub>
                          <m:sup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p>
                        </m:sSubSup>
                        <m:d>
                          <m:d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nor/>
                              </m:rPr>
                              <a:rPr lang="en-US" altLang="zh-CN">
                                <a:latin typeface="Cambria Math" panose="02040503050406030204" pitchFamily="18" charset="0"/>
                              </a:rPr>
                              <m:t>X</m:t>
                            </m:r>
                          </m:e>
                        </m:d>
                      </m:e>
                      <m:sup>
                        <m:r>
                          <a:rPr lang="en-US" altLang="zh-CN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∧</m:t>
                        </m:r>
                      </m:sup>
                    </m:sSup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i="1">
                            <a:latin typeface="Cambria Math" panose="02040503050406030204" pitchFamily="18" charset="0"/>
                          </a:rPr>
                          <m:t>Hom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(</m:t>
                    </m:r>
                    <m:sSubSup>
                      <m:sSubSup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l-GR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h𝑜𝑙</m:t>
                        </m:r>
                      </m:sub>
                      <m:sup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bSup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nor/>
                          </m:rPr>
                          <a:rPr lang="en-US" altLang="zh-CN">
                            <a:latin typeface="Cambria Math" panose="02040503050406030204" pitchFamily="18" charset="0"/>
                          </a:rPr>
                          <m:t>X</m:t>
                        </m:r>
                      </m:e>
                    </m:d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𝐶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dirty="0"/>
                  <a:t>，则其可分解为</a:t>
                </a:r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bSup>
                            <m:sSubSupPr>
                              <m:ctrlPr>
                                <a:rPr lang="en-US" altLang="zh-CN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l-GR" altLang="zh-CN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Ω</m:t>
                              </m:r>
                            </m:e>
                            <m:sub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h𝑜𝑙</m:t>
                              </m:r>
                            </m:sub>
                            <m:sup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bSup>
                          <m:d>
                            <m:dPr>
                              <m:ctrlPr>
                                <a:rPr lang="en-US" altLang="zh-CN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nor/>
                                </m:rPr>
                                <a:rPr lang="en-US" altLang="zh-CN">
                                  <a:latin typeface="Cambria Math" panose="02040503050406030204" pitchFamily="18" charset="0"/>
                                </a:rPr>
                                <m:t>X</m:t>
                              </m:r>
                            </m:e>
                          </m:d>
                        </m:e>
                        <m:sup>
                          <m:r>
                            <a:rPr lang="en-US" altLang="zh-CN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∧</m:t>
                          </m:r>
                        </m:sup>
                      </m:sSup>
                      <m:r>
                        <a:rPr lang="en-US" altLang="zh-CN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𝑅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altLang="zh-CN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⨁…⊕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𝑅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𝑔</m:t>
                          </m:r>
                        </m:sub>
                      </m:sSub>
                      <m:r>
                        <a:rPr lang="en-US" altLang="zh-CN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⊕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𝑅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altLang="zh-CN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⨁…⊕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𝑅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𝑔</m:t>
                          </m:r>
                        </m:sub>
                      </m:sSub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097E69B3-FACA-BE9C-6A46-F91F605D51C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13863" y="3028845"/>
                <a:ext cx="4977645" cy="1522468"/>
              </a:xfrm>
              <a:prstGeom prst="rect">
                <a:avLst/>
              </a:prstGeom>
              <a:blipFill>
                <a:blip r:embed="rId7"/>
                <a:stretch>
                  <a:fillRect l="-1103" t="-2400" r="-490" b="-4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文本框 10">
                <a:extLst>
                  <a:ext uri="{FF2B5EF4-FFF2-40B4-BE49-F238E27FC236}">
                    <a16:creationId xmlns:a16="http://schemas.microsoft.com/office/drawing/2014/main" id="{EFC25C9B-99B1-9DF0-B290-C39703BC9837}"/>
                  </a:ext>
                </a:extLst>
              </p:cNvPr>
              <p:cNvSpPr txBox="1"/>
              <p:nvPr/>
            </p:nvSpPr>
            <p:spPr>
              <a:xfrm>
                <a:off x="6613863" y="4931308"/>
                <a:ext cx="3318537" cy="93371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故我们可以得到商群</a:t>
                </a:r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𝐽𝑎𝑐</m:t>
                      </m:r>
                      <m:d>
                        <m:d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bSup>
                            <m:sSubSupPr>
                              <m:ctrlPr>
                                <a:rPr lang="en-US" altLang="zh-CN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l-GR" altLang="zh-CN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Ω</m:t>
                              </m:r>
                            </m:e>
                            <m:sub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h𝑜𝑙</m:t>
                              </m:r>
                            </m:sub>
                            <m:sup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bSup>
                          <m:d>
                            <m:dPr>
                              <m:ctrlPr>
                                <a:rPr lang="en-US" altLang="zh-CN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nor/>
                                </m:rPr>
                                <a:rPr lang="en-US" altLang="zh-CN">
                                  <a:latin typeface="Cambria Math" panose="02040503050406030204" pitchFamily="18" charset="0"/>
                                </a:rPr>
                                <m:t>X</m:t>
                              </m:r>
                            </m:e>
                          </m:d>
                        </m:e>
                        <m:sup>
                          <m:r>
                            <a:rPr lang="en-US" altLang="zh-CN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∧</m:t>
                          </m:r>
                        </m:sup>
                      </m:sSup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𝑋</m:t>
                          </m:r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</m:d>
                    </m:oMath>
                  </m:oMathPara>
                </a14:m>
                <a:endParaRPr lang="en-US" altLang="zh-CN" dirty="0"/>
              </a:p>
              <a:p>
                <a:r>
                  <a:rPr lang="zh-CN" altLang="en-US" dirty="0"/>
                  <a:t>称其为模曲线</a:t>
                </a:r>
                <a:r>
                  <a:rPr lang="en-US" altLang="zh-CN" dirty="0"/>
                  <a:t>X</a:t>
                </a:r>
                <a:r>
                  <a:rPr lang="zh-CN" altLang="en-US" dirty="0"/>
                  <a:t>的</a:t>
                </a:r>
                <a:r>
                  <a:rPr lang="zh-CN" altLang="en-US" dirty="0">
                    <a:solidFill>
                      <a:schemeClr val="accent1"/>
                    </a:solidFill>
                  </a:rPr>
                  <a:t>雅可比簇</a:t>
                </a:r>
                <a:r>
                  <a:rPr lang="zh-CN" altLang="en-US" dirty="0"/>
                  <a:t>。</a:t>
                </a:r>
                <a:endParaRPr lang="zh-CN" altLang="en-US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11" name="文本框 10">
                <a:extLst>
                  <a:ext uri="{FF2B5EF4-FFF2-40B4-BE49-F238E27FC236}">
                    <a16:creationId xmlns:a16="http://schemas.microsoft.com/office/drawing/2014/main" id="{EFC25C9B-99B1-9DF0-B290-C39703BC98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13863" y="4931308"/>
                <a:ext cx="3318537" cy="933717"/>
              </a:xfrm>
              <a:prstGeom prst="rect">
                <a:avLst/>
              </a:prstGeom>
              <a:blipFill>
                <a:blip r:embed="rId8"/>
                <a:stretch>
                  <a:fillRect l="-1654" t="-3922" b="-980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15586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6121FE40-277A-0822-9E8F-F689DCA851F0}"/>
              </a:ext>
            </a:extLst>
          </p:cNvPr>
          <p:cNvSpPr txBox="1"/>
          <p:nvPr/>
        </p:nvSpPr>
        <p:spPr>
          <a:xfrm>
            <a:off x="257452" y="22194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/>
              <a:t>雅可比簇是什么玩意？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8B2C43D8-2CDC-46DE-3CF2-7685E1926928}"/>
                  </a:ext>
                </a:extLst>
              </p:cNvPr>
              <p:cNvSpPr txBox="1"/>
              <p:nvPr/>
            </p:nvSpPr>
            <p:spPr>
              <a:xfrm>
                <a:off x="472733" y="956114"/>
                <a:ext cx="5555205" cy="120032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zh-CN" altLang="en-US" dirty="0"/>
                  <a:t>设</a:t>
                </a:r>
                <a:r>
                  <a:rPr lang="en-US" altLang="zh-CN" dirty="0"/>
                  <a:t>X</a:t>
                </a:r>
                <a:r>
                  <a:rPr lang="zh-CN" altLang="en-US" dirty="0"/>
                  <a:t>是亏格为</a:t>
                </a:r>
                <a:r>
                  <a:rPr lang="en-US" altLang="zh-CN" dirty="0"/>
                  <a:t>g</a:t>
                </a:r>
                <a:r>
                  <a:rPr lang="zh-CN" altLang="en-US" dirty="0"/>
                  <a:t>的模曲线</a:t>
                </a:r>
                <a:r>
                  <a:rPr lang="en-US" altLang="zh-CN" dirty="0"/>
                  <a:t>,</a:t>
                </a:r>
              </a:p>
              <a:p>
                <a:r>
                  <a:rPr lang="zh-CN" altLang="en-US" dirty="0"/>
                  <a:t>我们有除子群</a:t>
                </a:r>
                <a14:m>
                  <m:oMath xmlns:m="http://schemas.openxmlformats.org/officeDocument/2006/math">
                    <m:r>
                      <a:rPr lang="en-US" altLang="zh-CN" i="1" dirty="0" smtClean="0">
                        <a:latin typeface="Cambria Math" panose="02040503050406030204" pitchFamily="18" charset="0"/>
                      </a:rPr>
                      <m:t>𝐷𝑖𝑣</m:t>
                    </m:r>
                    <m:r>
                      <a:rPr lang="en-US" altLang="zh-CN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nor/>
                      </m:rPr>
                      <a:rPr lang="en-US" altLang="zh-CN" dirty="0"/>
                      <m:t>X</m:t>
                    </m:r>
                    <m:r>
                      <a:rPr lang="en-US" altLang="zh-CN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dirty="0"/>
                  <a:t>和主除子群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𝐷𝑖𝑣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p>
                    </m:sSup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nor/>
                      </m:rPr>
                      <a:rPr lang="en-US" altLang="zh-CN" dirty="0"/>
                      <m:t>X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altLang="zh-CN" dirty="0"/>
                  <a:t>,</a:t>
                </a:r>
              </a:p>
              <a:p>
                <a:r>
                  <a:rPr lang="zh-CN" altLang="en-US" dirty="0"/>
                  <a:t>先定义一个子群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𝐷𝑖𝑣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nor/>
                          </m:rPr>
                          <a:rPr lang="en-US" altLang="zh-CN" dirty="0"/>
                          <m:t>X</m:t>
                        </m:r>
                      </m:e>
                    </m:d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={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𝐷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r>
                      <a:rPr lang="en-US" altLang="zh-CN" i="1" dirty="0">
                        <a:latin typeface="Cambria Math" panose="02040503050406030204" pitchFamily="18" charset="0"/>
                      </a:rPr>
                      <m:t>𝐷𝑖𝑣</m:t>
                    </m:r>
                    <m:r>
                      <a:rPr lang="en-US" altLang="zh-CN" i="1" dirty="0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nor/>
                      </m:rPr>
                      <a:rPr lang="en-US" altLang="zh-CN" dirty="0"/>
                      <m:t>X</m:t>
                    </m:r>
                    <m:r>
                      <a:rPr lang="en-US" altLang="zh-CN" i="1" dirty="0">
                        <a:latin typeface="Cambria Math" panose="02040503050406030204" pitchFamily="18" charset="0"/>
                      </a:rPr>
                      <m:t>)</m:t>
                    </m:r>
                    <m:r>
                      <a:rPr lang="en-US" altLang="zh-CN" b="0" i="1" dirty="0" smtClean="0">
                        <a:latin typeface="Cambria Math" panose="02040503050406030204" pitchFamily="18" charset="0"/>
                      </a:rPr>
                      <m:t>|</m:t>
                    </m:r>
                    <m:func>
                      <m:funcPr>
                        <m:ctrlP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CN" b="0" i="0" dirty="0" smtClean="0">
                            <a:latin typeface="Cambria Math" panose="02040503050406030204" pitchFamily="18" charset="0"/>
                          </a:rPr>
                          <m:t>deg</m:t>
                        </m:r>
                      </m:fName>
                      <m:e>
                        <m:d>
                          <m:dPr>
                            <m:ctrlPr>
                              <a:rPr lang="en-US" altLang="zh-CN" b="0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b="0" i="1" dirty="0" smtClean="0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</m:d>
                      </m:e>
                    </m:func>
                    <m:r>
                      <a:rPr lang="en-US" altLang="zh-CN" b="0" i="1" dirty="0" smtClean="0">
                        <a:latin typeface="Cambria Math" panose="02040503050406030204" pitchFamily="18" charset="0"/>
                      </a:rPr>
                      <m:t>=0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endParaRPr lang="en-US" altLang="zh-CN" dirty="0"/>
              </a:p>
              <a:p>
                <a:r>
                  <a:rPr lang="zh-CN" altLang="en-US" dirty="0"/>
                  <a:t>再定义</a:t>
                </a:r>
                <a:r>
                  <a:rPr lang="zh-CN" altLang="en-US" b="0" i="0" dirty="0">
                    <a:solidFill>
                      <a:srgbClr val="FF0000"/>
                    </a:solidFill>
                    <a:effectLst/>
                    <a:latin typeface="Arial" panose="020B0604020202020204" pitchFamily="34" charset="0"/>
                  </a:rPr>
                  <a:t>皮卡</a:t>
                </a:r>
                <a:r>
                  <a:rPr lang="en-US" altLang="zh-CN" b="0" i="0" dirty="0">
                    <a:solidFill>
                      <a:srgbClr val="FF0000"/>
                    </a:solidFill>
                    <a:effectLst/>
                    <a:latin typeface="Arial" panose="020B0604020202020204" pitchFamily="34" charset="0"/>
                  </a:rPr>
                  <a:t>(Picard)</a:t>
                </a:r>
                <a:r>
                  <a:rPr lang="zh-CN" altLang="en-US" b="0" i="0" dirty="0">
                    <a:solidFill>
                      <a:srgbClr val="FF0000"/>
                    </a:solidFill>
                    <a:effectLst/>
                    <a:latin typeface="Arial" panose="020B0604020202020204" pitchFamily="34" charset="0"/>
                  </a:rPr>
                  <a:t>群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solidFill>
                          <a:srgbClr val="333333"/>
                        </a:solidFill>
                        <a:effectLst/>
                        <a:latin typeface="Cambria Math" panose="02040503050406030204" pitchFamily="18" charset="0"/>
                      </a:rPr>
                      <m:t>𝑃𝑖</m:t>
                    </m:r>
                    <m:sSup>
                      <m:sSupPr>
                        <m:ctrlPr>
                          <a:rPr lang="en-US" altLang="zh-CN" b="0" i="1" smtClean="0">
                            <a:solidFill>
                              <a:srgbClr val="333333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solidFill>
                              <a:srgbClr val="333333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p>
                        <m:r>
                          <a:rPr lang="en-US" altLang="zh-CN" b="0" i="1" smtClean="0">
                            <a:solidFill>
                              <a:srgbClr val="333333"/>
                            </a:solidFill>
                            <a:effectLst/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  <m:d>
                      <m:dPr>
                        <m:ctrlPr>
                          <a:rPr lang="en-US" altLang="zh-CN" b="0" i="1" smtClean="0">
                            <a:solidFill>
                              <a:srgbClr val="333333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nor/>
                          </m:rPr>
                          <a:rPr lang="en-US" altLang="zh-CN" dirty="0" smtClean="0"/>
                          <m:t>X</m:t>
                        </m:r>
                      </m:e>
                    </m:d>
                    <m:r>
                      <a:rPr lang="en-US" altLang="zh-CN" b="0" i="0" smtClean="0">
                        <a:solidFill>
                          <a:srgbClr val="333333"/>
                        </a:solidFill>
                        <a:effectLst/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𝐷𝑖𝑣</m:t>
                        </m:r>
                      </m:e>
                      <m:sup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  <m:r>
                      <a:rPr lang="en-US" altLang="zh-CN" i="1" dirty="0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nor/>
                      </m:rPr>
                      <a:rPr lang="en-US" altLang="zh-CN" dirty="0"/>
                      <m:t>X</m:t>
                    </m:r>
                    <m:r>
                      <a:rPr lang="en-US" altLang="zh-CN" i="1" dirty="0">
                        <a:latin typeface="Cambria Math" panose="02040503050406030204" pitchFamily="18" charset="0"/>
                      </a:rPr>
                      <m:t>)</m:t>
                    </m:r>
                    <m:r>
                      <a:rPr lang="en-US" altLang="zh-CN" b="0" i="0" dirty="0" smtClean="0"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𝐷𝑖𝑣</m:t>
                        </m:r>
                      </m:e>
                      <m:sup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𝑒</m:t>
                        </m:r>
                      </m:sup>
                    </m:sSup>
                    <m:r>
                      <a:rPr lang="en-US" altLang="zh-CN" i="1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nor/>
                      </m:rPr>
                      <a:rPr lang="en-US" altLang="zh-CN" dirty="0"/>
                      <m:t>X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8B2C43D8-2CDC-46DE-3CF2-7685E192692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2733" y="956114"/>
                <a:ext cx="5555205" cy="1200329"/>
              </a:xfrm>
              <a:prstGeom prst="rect">
                <a:avLst/>
              </a:prstGeom>
              <a:blipFill>
                <a:blip r:embed="rId2"/>
                <a:stretch>
                  <a:fillRect l="-988" t="-3046" b="-710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150C1EF2-728F-6C72-8806-3CFC553F3B9A}"/>
                  </a:ext>
                </a:extLst>
              </p:cNvPr>
              <p:cNvSpPr txBox="1"/>
              <p:nvPr/>
            </p:nvSpPr>
            <p:spPr>
              <a:xfrm>
                <a:off x="472734" y="2430898"/>
                <a:ext cx="5219186" cy="28881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模曲线</a:t>
                </a:r>
                <a:r>
                  <a:rPr lang="en-US" altLang="zh-CN" dirty="0"/>
                  <a:t>X</a:t>
                </a:r>
                <a:r>
                  <a:rPr lang="zh-CN" altLang="en-US" dirty="0"/>
                  <a:t>对皮卡群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solidFill>
                          <a:srgbClr val="333333"/>
                        </a:solidFill>
                        <a:effectLst/>
                        <a:latin typeface="Cambria Math" panose="02040503050406030204" pitchFamily="18" charset="0"/>
                      </a:rPr>
                      <m:t>𝑃𝑖</m:t>
                    </m:r>
                    <m:sSup>
                      <m:sSupPr>
                        <m:ctrlPr>
                          <a:rPr lang="en-US" altLang="zh-CN" b="0" i="1" smtClean="0">
                            <a:solidFill>
                              <a:srgbClr val="333333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solidFill>
                              <a:srgbClr val="333333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p>
                        <m:r>
                          <a:rPr lang="en-US" altLang="zh-CN" b="0" i="1" smtClean="0">
                            <a:solidFill>
                              <a:srgbClr val="333333"/>
                            </a:solidFill>
                            <a:effectLst/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  <m:d>
                      <m:dPr>
                        <m:ctrlPr>
                          <a:rPr lang="en-US" altLang="zh-CN" b="0" i="1" smtClean="0">
                            <a:solidFill>
                              <a:srgbClr val="333333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nor/>
                          </m:rPr>
                          <a:rPr lang="en-US" altLang="zh-CN" dirty="0" smtClean="0"/>
                          <m:t>X</m:t>
                        </m:r>
                      </m:e>
                    </m:d>
                  </m:oMath>
                </a14:m>
                <a:r>
                  <a:rPr lang="zh-CN" altLang="en-US" dirty="0"/>
                  <a:t>的嵌入</a:t>
                </a:r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US" altLang="zh-CN" i="1">
                          <a:solidFill>
                            <a:srgbClr val="333333"/>
                          </a:solidFill>
                          <a:latin typeface="Cambria Math" panose="02040503050406030204" pitchFamily="18" charset="0"/>
                        </a:rPr>
                        <m:t>𝑃𝑖</m:t>
                      </m:r>
                      <m:sSup>
                        <m:sSupPr>
                          <m:ctrlPr>
                            <a:rPr lang="en-US" altLang="zh-CN" i="1">
                              <a:solidFill>
                                <a:srgbClr val="333333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i="1">
                              <a:solidFill>
                                <a:srgbClr val="333333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n-US" altLang="zh-CN" i="1">
                              <a:solidFill>
                                <a:srgbClr val="333333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  <m:d>
                        <m:dPr>
                          <m:ctrlPr>
                            <a:rPr lang="en-US" altLang="zh-CN" i="1">
                              <a:solidFill>
                                <a:srgbClr val="333333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nor/>
                            </m:rPr>
                            <a:rPr lang="en-US" altLang="zh-CN" dirty="0"/>
                            <m:t>X</m:t>
                          </m:r>
                        </m:e>
                      </m:d>
                      <m:r>
                        <a:rPr lang="en-US" altLang="zh-CN" b="0" i="1" dirty="0" smtClean="0">
                          <a:latin typeface="Cambria Math" panose="02040503050406030204" pitchFamily="18" charset="0"/>
                        </a:rPr>
                        <m:t>:</m:t>
                      </m:r>
                      <m:r>
                        <a:rPr lang="en-US" altLang="zh-CN" b="0" i="1" dirty="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altLang="zh-CN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⟼[</m:t>
                      </m:r>
                      <m:r>
                        <a:rPr lang="en-US" altLang="zh-CN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r>
                        <a:rPr lang="en-US" altLang="zh-CN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altLang="zh-CN" dirty="0"/>
              </a:p>
              <a:p>
                <a:r>
                  <a:rPr lang="zh-CN" altLang="en-US" dirty="0"/>
                  <a:t>其中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altLang="zh-CN" b="0" i="0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b="0" i="0" smtClean="0">
                        <a:latin typeface="Cambria Math" panose="02040503050406030204" pitchFamily="18" charset="0"/>
                      </a:rPr>
                      <m:t>x</m:t>
                    </m:r>
                    <m:r>
                      <a:rPr lang="en-US" altLang="zh-CN" b="0" i="0" smtClean="0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𝐷𝑖𝑣</m:t>
                        </m:r>
                      </m:e>
                      <m:sup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𝑒</m:t>
                        </m:r>
                      </m:sup>
                    </m:sSup>
                    <m:r>
                      <a:rPr lang="en-US" altLang="zh-CN" i="1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nor/>
                      </m:rPr>
                      <a:rPr lang="en-US" altLang="zh-CN" dirty="0"/>
                      <m:t>X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dirty="0"/>
                  <a:t> </a:t>
                </a:r>
                <a:r>
                  <a:rPr lang="en-US" altLang="zh-CN" dirty="0"/>
                  <a:t>[</a:t>
                </a:r>
                <a:r>
                  <a:rPr lang="zh-CN" altLang="en-US" dirty="0"/>
                  <a:t>陪集等价类</a:t>
                </a:r>
                <a:r>
                  <a:rPr lang="en-US" altLang="zh-CN" dirty="0"/>
                  <a:t>]</a:t>
                </a:r>
              </a:p>
              <a:p>
                <a:endParaRPr lang="en-US" altLang="zh-CN" dirty="0"/>
              </a:p>
              <a:p>
                <a:r>
                  <a:rPr lang="zh-CN" altLang="en-US" dirty="0"/>
                  <a:t>皮卡群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solidFill>
                          <a:srgbClr val="333333"/>
                        </a:solidFill>
                        <a:effectLst/>
                        <a:latin typeface="Cambria Math" panose="02040503050406030204" pitchFamily="18" charset="0"/>
                      </a:rPr>
                      <m:t>𝑃𝑖</m:t>
                    </m:r>
                    <m:sSup>
                      <m:sSupPr>
                        <m:ctrlPr>
                          <a:rPr lang="en-US" altLang="zh-CN" b="0" i="1" smtClean="0">
                            <a:solidFill>
                              <a:srgbClr val="333333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solidFill>
                              <a:srgbClr val="333333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p>
                        <m:r>
                          <a:rPr lang="en-US" altLang="zh-CN" b="0" i="1" smtClean="0">
                            <a:solidFill>
                              <a:srgbClr val="333333"/>
                            </a:solidFill>
                            <a:effectLst/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  <m:d>
                      <m:dPr>
                        <m:ctrlPr>
                          <a:rPr lang="en-US" altLang="zh-CN" b="0" i="1" smtClean="0">
                            <a:solidFill>
                              <a:srgbClr val="333333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nor/>
                          </m:rPr>
                          <a:rPr lang="en-US" altLang="zh-CN" dirty="0" smtClean="0"/>
                          <m:t>X</m:t>
                        </m:r>
                      </m:e>
                    </m:d>
                    <m:r>
                      <a:rPr lang="zh-CN" altLang="en-US" i="1" dirty="0">
                        <a:latin typeface="Cambria Math" panose="02040503050406030204" pitchFamily="18" charset="0"/>
                      </a:rPr>
                      <m:t>与</m:t>
                    </m:r>
                  </m:oMath>
                </a14:m>
                <a:r>
                  <a:rPr lang="zh-CN" altLang="en-US" dirty="0"/>
                  <a:t>雅可比簇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𝐽𝑎𝑐</m:t>
                    </m:r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</m:d>
                  </m:oMath>
                </a14:m>
                <a:r>
                  <a:rPr lang="zh-CN" altLang="en-US" dirty="0"/>
                  <a:t>的同构</a:t>
                </a:r>
                <a:r>
                  <a:rPr lang="en-US" altLang="zh-CN" dirty="0"/>
                  <a:t>(</a:t>
                </a:r>
                <a:r>
                  <a:rPr lang="en-US" altLang="zh-CN" dirty="0">
                    <a:solidFill>
                      <a:schemeClr val="accent2"/>
                    </a:solidFill>
                  </a:rPr>
                  <a:t>Abel</a:t>
                </a:r>
                <a:r>
                  <a:rPr lang="zh-CN" altLang="en-US" dirty="0">
                    <a:solidFill>
                      <a:schemeClr val="accent2"/>
                    </a:solidFill>
                  </a:rPr>
                  <a:t>定理</a:t>
                </a:r>
                <a:r>
                  <a:rPr lang="en-US" altLang="zh-CN" dirty="0"/>
                  <a:t>)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0" i="1" smtClean="0">
                          <a:solidFill>
                            <a:srgbClr val="333333"/>
                          </a:solidFill>
                          <a:effectLst/>
                          <a:latin typeface="Cambria Math" panose="02040503050406030204" pitchFamily="18" charset="0"/>
                        </a:rPr>
                        <m:t>𝑃𝑖</m:t>
                      </m:r>
                      <m:sSup>
                        <m:sSupPr>
                          <m:ctrlPr>
                            <a:rPr lang="en-US" altLang="zh-CN" b="0" i="1" smtClean="0">
                              <a:solidFill>
                                <a:srgbClr val="333333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b="0" i="1" smtClean="0">
                              <a:solidFill>
                                <a:srgbClr val="333333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n-US" altLang="zh-CN" b="0" i="1" smtClean="0">
                              <a:solidFill>
                                <a:srgbClr val="333333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  <m:d>
                        <m:dPr>
                          <m:ctrlPr>
                            <a:rPr lang="en-US" altLang="zh-CN" b="0" i="1" smtClean="0">
                              <a:solidFill>
                                <a:srgbClr val="333333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nor/>
                            </m:rPr>
                            <a:rPr lang="en-US" altLang="zh-CN" dirty="0" smtClean="0"/>
                            <m:t>X</m:t>
                          </m:r>
                        </m:e>
                      </m:d>
                      <m:r>
                        <a:rPr lang="en-US" altLang="zh-CN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US" altLang="zh-CN" i="1">
                          <a:latin typeface="Cambria Math" panose="02040503050406030204" pitchFamily="18" charset="0"/>
                        </a:rPr>
                        <m:t>𝐽𝑎𝑐</m:t>
                      </m:r>
                      <m:d>
                        <m:d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:[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altLang="zh-CN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nary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]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⟼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altLang="zh-CN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altLang="zh-CN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[</m:t>
                          </m:r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]</m:t>
                          </m:r>
                        </m:e>
                      </m:nary>
                    </m:oMath>
                  </m:oMathPara>
                </a14:m>
                <a:endParaRPr lang="en-US" altLang="zh-CN" dirty="0"/>
              </a:p>
              <a:p>
                <a:r>
                  <a:rPr lang="zh-CN" altLang="en-US" b="0" dirty="0"/>
                  <a:t>其中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altLang="zh-CN" b="0" i="0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zh-CN" altLang="en-US" dirty="0"/>
                  <a:t>表示过</a:t>
                </a:r>
                <a:r>
                  <a:rPr lang="en-US" altLang="zh-CN" dirty="0"/>
                  <a:t>x</a:t>
                </a:r>
                <a:r>
                  <a:rPr lang="zh-CN" altLang="en-US" dirty="0"/>
                  <a:t>的闭曲线同伦等价类</a:t>
                </a:r>
                <a:endParaRPr lang="en-US" altLang="zh-CN" dirty="0"/>
              </a:p>
              <a:p>
                <a:endParaRPr lang="en-US" altLang="zh-CN" dirty="0"/>
              </a:p>
              <a:p>
                <a:r>
                  <a:rPr lang="zh-CN" altLang="en-US" sz="1200" dirty="0"/>
                  <a:t>注：此处请思考</a:t>
                </a:r>
                <a:r>
                  <a:rPr lang="zh-CN" altLang="en-US" sz="1200" dirty="0">
                    <a:solidFill>
                      <a:srgbClr val="FF0000"/>
                    </a:solidFill>
                  </a:rPr>
                  <a:t>全纯函数复积分</a:t>
                </a:r>
                <a:r>
                  <a:rPr lang="zh-CN" altLang="en-US" sz="1200" dirty="0"/>
                  <a:t>添加任意个</a:t>
                </a:r>
                <a:r>
                  <a:rPr lang="zh-CN" altLang="en-US" sz="1200" dirty="0">
                    <a:solidFill>
                      <a:srgbClr val="FF0000"/>
                    </a:solidFill>
                  </a:rPr>
                  <a:t>闭环路径</a:t>
                </a:r>
              </a:p>
            </p:txBody>
          </p:sp>
        </mc:Choice>
        <mc:Fallback xmlns="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150C1EF2-728F-6C72-8806-3CFC553F3B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2734" y="2430898"/>
                <a:ext cx="5219186" cy="2888163"/>
              </a:xfrm>
              <a:prstGeom prst="rect">
                <a:avLst/>
              </a:prstGeom>
              <a:blipFill>
                <a:blip r:embed="rId3"/>
                <a:stretch>
                  <a:fillRect l="-1051" t="-1266" r="-350" b="-84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68097F1E-8F5A-4E21-4123-1B9163A34BB3}"/>
                  </a:ext>
                </a:extLst>
              </p:cNvPr>
              <p:cNvSpPr txBox="1"/>
              <p:nvPr/>
            </p:nvSpPr>
            <p:spPr>
              <a:xfrm>
                <a:off x="472734" y="5846855"/>
                <a:ext cx="7038145" cy="97885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zh-CN" i="1" smtClean="0">
                        <a:latin typeface="Cambria Math" panose="02040503050406030204" pitchFamily="18" charset="0"/>
                      </a:rPr>
                      <m:t>𝐽𝑎𝑐</m:t>
                    </m:r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</m:d>
                  </m:oMath>
                </a14:m>
                <a:r>
                  <a:rPr lang="zh-CN" altLang="en-US" dirty="0"/>
                  <a:t>的元素</a:t>
                </a:r>
                <a:r>
                  <a:rPr lang="en-US" altLang="zh-CN" dirty="0"/>
                  <a:t>=</a:t>
                </a:r>
                <a:r>
                  <a:rPr lang="zh-CN" altLang="en-US" dirty="0"/>
                  <a:t>一个常规积分</a:t>
                </a:r>
                <a:r>
                  <a:rPr lang="en-US" altLang="zh-CN" dirty="0"/>
                  <a:t>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∈</m:t>
                        </m:r>
                        <m:sSubSup>
                          <m:sSubSup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l-GR" altLang="zh-CN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Ω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h𝑜𝑙</m:t>
                            </m:r>
                          </m:sub>
                          <m:sup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p>
                        </m:sSubSup>
                        <m:d>
                          <m:d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nor/>
                              </m:rPr>
                              <a:rPr lang="en-US" altLang="zh-CN">
                                <a:latin typeface="Cambria Math" panose="02040503050406030204" pitchFamily="18" charset="0"/>
                              </a:rPr>
                              <m:t>X</m:t>
                            </m:r>
                          </m:e>
                        </m:d>
                      </m:e>
                      <m:sup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∧</m:t>
                        </m:r>
                      </m:sup>
                    </m:sSup>
                  </m:oMath>
                </a14:m>
                <a:r>
                  <a:rPr lang="en-US" altLang="zh-CN" dirty="0"/>
                  <a:t>)+</a:t>
                </a:r>
                <a:r>
                  <a:rPr lang="zh-CN" altLang="en-US" dirty="0"/>
                  <a:t>闭环积分等价类</a:t>
                </a:r>
                <a:r>
                  <a:rPr lang="en-US" altLang="zh-CN" dirty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𝑋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</m:d>
                  </m:oMath>
                </a14:m>
                <a:r>
                  <a:rPr lang="en-US" altLang="zh-CN" dirty="0"/>
                  <a:t>)</a:t>
                </a:r>
              </a:p>
              <a:p>
                <a:r>
                  <a:rPr lang="zh-CN" altLang="en-US" dirty="0"/>
                  <a:t>前者是</a:t>
                </a:r>
                <a:r>
                  <a:rPr lang="en-US" altLang="zh-CN" dirty="0"/>
                  <a:t>C</a:t>
                </a:r>
                <a:r>
                  <a:rPr lang="zh-CN" altLang="en-US" dirty="0"/>
                  <a:t>上的</a:t>
                </a:r>
                <a:r>
                  <a:rPr lang="en-US" altLang="zh-CN" dirty="0"/>
                  <a:t>g</a:t>
                </a:r>
                <a:r>
                  <a:rPr lang="zh-CN" altLang="en-US" dirty="0"/>
                  <a:t>维线性空间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sup>
                    </m:sSup>
                  </m:oMath>
                </a14:m>
                <a:r>
                  <a:rPr lang="zh-CN" altLang="en-US" dirty="0"/>
                  <a:t>，后者是</a:t>
                </a:r>
                <a:r>
                  <a:rPr lang="en-US" altLang="zh-CN" dirty="0"/>
                  <a:t>g</a:t>
                </a:r>
                <a:r>
                  <a:rPr lang="zh-CN" altLang="en-US" dirty="0"/>
                  <a:t>维复格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∧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</m:sSub>
                  </m:oMath>
                </a14:m>
                <a:endParaRPr lang="en-US" altLang="zh-CN" dirty="0"/>
              </a:p>
              <a:p>
                <a:r>
                  <a:rPr lang="zh-CN" altLang="en-US" dirty="0"/>
                  <a:t>两者的商群为</a:t>
                </a:r>
                <a:r>
                  <a:rPr lang="en-US" altLang="zh-CN" dirty="0"/>
                  <a:t>g</a:t>
                </a:r>
                <a:r>
                  <a:rPr lang="zh-CN" altLang="en-US" dirty="0"/>
                  <a:t>维环面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p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𝑔</m:t>
                        </m:r>
                      </m:sup>
                    </m:sSup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∧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</m:sSub>
                  </m:oMath>
                </a14:m>
                <a:r>
                  <a:rPr lang="zh-CN" altLang="en-US" dirty="0"/>
                  <a:t>，同构于</a:t>
                </a:r>
                <a14:m>
                  <m:oMath xmlns:m="http://schemas.openxmlformats.org/officeDocument/2006/math">
                    <m:r>
                      <a:rPr lang="en-US" altLang="zh-CN" i="1" smtClean="0">
                        <a:latin typeface="Cambria Math" panose="02040503050406030204" pitchFamily="18" charset="0"/>
                      </a:rPr>
                      <m:t>𝐽𝑎𝑐</m:t>
                    </m:r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</m:d>
                  </m:oMath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68097F1E-8F5A-4E21-4123-1B9163A34B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2734" y="5846855"/>
                <a:ext cx="7038145" cy="978858"/>
              </a:xfrm>
              <a:prstGeom prst="rect">
                <a:avLst/>
              </a:prstGeom>
              <a:blipFill>
                <a:blip r:embed="rId4"/>
                <a:stretch>
                  <a:fillRect l="-780" t="-1863" r="-87" b="-683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51138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5DB099B3-5743-C4F2-04D3-D2B4156F2215}"/>
              </a:ext>
            </a:extLst>
          </p:cNvPr>
          <p:cNvSpPr txBox="1"/>
          <p:nvPr/>
        </p:nvSpPr>
        <p:spPr>
          <a:xfrm>
            <a:off x="195309" y="230819"/>
            <a:ext cx="26484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/>
              <a:t>阶段三：阿贝尔簇</a:t>
            </a:r>
            <a:endParaRPr lang="zh-CN" altLang="en-US" sz="2400" dirty="0">
              <a:solidFill>
                <a:schemeClr val="accent5"/>
              </a:solidFill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5345ECA6-A4B7-5923-45E1-DCC23122B1F9}"/>
              </a:ext>
            </a:extLst>
          </p:cNvPr>
          <p:cNvSpPr txBox="1"/>
          <p:nvPr/>
        </p:nvSpPr>
        <p:spPr>
          <a:xfrm>
            <a:off x="535892" y="949911"/>
            <a:ext cx="18918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1.Hecke</a:t>
            </a:r>
            <a:r>
              <a:rPr lang="zh-CN" altLang="en-US" dirty="0"/>
              <a:t>算子通论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81D60B65-1227-7FCB-9B1A-DC43AC7230E0}"/>
                  </a:ext>
                </a:extLst>
              </p:cNvPr>
              <p:cNvSpPr txBox="1"/>
              <p:nvPr/>
            </p:nvSpPr>
            <p:spPr>
              <a:xfrm>
                <a:off x="535892" y="1599748"/>
                <a:ext cx="4147802" cy="23089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设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l-GR" altLang="zh-CN" dirty="0" smtClean="0"/>
                      <m:t>Γ</m:t>
                    </m:r>
                  </m:oMath>
                </a14:m>
                <a:r>
                  <a:rPr lang="zh-CN" altLang="en-US" dirty="0"/>
                  <a:t>是同余子群</a:t>
                </a:r>
                <a:r>
                  <a:rPr lang="en-US" altLang="zh-CN" dirty="0"/>
                  <a:t>,</a:t>
                </a:r>
                <a14:m>
                  <m:oMath xmlns:m="http://schemas.openxmlformats.org/officeDocument/2006/math"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∈</m:t>
                    </m:r>
                    <m:sSubSup>
                      <m:sSub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𝐺𝐿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 (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altLang="zh-CN" dirty="0"/>
                  <a:t>,</a:t>
                </a:r>
                <a:r>
                  <a:rPr lang="zh-CN" altLang="en-US" dirty="0"/>
                  <a:t>定义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双陪集</a:t>
                </a:r>
                <a:endParaRPr lang="en-US" altLang="zh-CN" dirty="0">
                  <a:solidFill>
                    <a:srgbClr val="FF0000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l-GR" altLang="zh-CN" dirty="0" smtClean="0"/>
                        <m:t>Γ</m:t>
                      </m:r>
                      <m:r>
                        <m:rPr>
                          <m:sty m:val="p"/>
                        </m:rPr>
                        <a:rPr lang="el-GR" altLang="zh-CN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α</m:t>
                      </m:r>
                      <m:r>
                        <m:rPr>
                          <m:nor/>
                        </m:rPr>
                        <a:rPr lang="el-GR" altLang="zh-CN" dirty="0"/>
                        <m:t>Γ</m:t>
                      </m:r>
                      <m:r>
                        <m:rPr>
                          <m:nor/>
                        </m:rPr>
                        <a:rPr lang="en-US" altLang="zh-CN" b="0" i="0" dirty="0" smtClean="0"/>
                        <m:t>={</m:t>
                      </m:r>
                      <m:sSub>
                        <m:sSubPr>
                          <m:ctrlPr>
                            <a:rPr lang="en-US" altLang="zh-CN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b="0" i="1" dirty="0" smtClean="0"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US" altLang="zh-CN" b="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l-GR" altLang="zh-CN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α</m:t>
                      </m:r>
                      <m:sSub>
                        <m:sSubPr>
                          <m:ctrlPr>
                            <a:rPr lang="en-US" altLang="zh-CN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i="1" dirty="0"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US" altLang="zh-CN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m:rPr>
                          <m:nor/>
                        </m:rPr>
                        <a:rPr lang="en-US" altLang="zh-CN" b="0" i="0" dirty="0" smtClean="0">
                          <a:latin typeface="Cambria Math" panose="02040503050406030204" pitchFamily="18" charset="0"/>
                        </a:rPr>
                        <m:t> | </m:t>
                      </m:r>
                      <m:sSub>
                        <m:sSubPr>
                          <m:ctrlPr>
                            <a:rPr lang="en-US" altLang="zh-CN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i="1" dirty="0"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US" altLang="zh-CN" i="1" dirty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altLang="zh-CN" b="0" i="1" dirty="0" smtClean="0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altLang="zh-CN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i="1" dirty="0"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US" altLang="zh-CN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altLang="zh-CN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∈</m:t>
                      </m:r>
                      <m:r>
                        <m:rPr>
                          <m:nor/>
                        </m:rPr>
                        <a:rPr lang="el-GR" altLang="zh-CN" dirty="0"/>
                        <m:t>Γ</m:t>
                      </m:r>
                      <m:r>
                        <m:rPr>
                          <m:nor/>
                        </m:rPr>
                        <a:rPr lang="en-US" altLang="zh-CN" b="0" i="0" dirty="0" smtClean="0"/>
                        <m:t>}</m:t>
                      </m:r>
                    </m:oMath>
                  </m:oMathPara>
                </a14:m>
                <a:endParaRPr lang="en-US" altLang="zh-CN" dirty="0"/>
              </a:p>
              <a:p>
                <a:r>
                  <a:rPr lang="zh-CN" altLang="en-US" dirty="0"/>
                  <a:t>此时双陪集存在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单右陪集分解</a:t>
                </a:r>
                <a:endParaRPr lang="en-US" altLang="zh-CN" dirty="0">
                  <a:solidFill>
                    <a:srgbClr val="FF0000"/>
                  </a:solidFill>
                </a:endParaRPr>
              </a:p>
              <a:p>
                <a:pPr algn="ctr"/>
                <a:r>
                  <a:rPr lang="en-US" altLang="zh-CN" dirty="0"/>
                  <a:t>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l-GR" altLang="zh-CN" dirty="0" smtClean="0"/>
                      <m:t>Γ</m:t>
                    </m:r>
                    <m:r>
                      <m:rPr>
                        <m:sty m:val="p"/>
                      </m:rPr>
                      <a:rPr lang="el-GR" altLang="zh-CN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α</m:t>
                    </m:r>
                    <m:r>
                      <m:rPr>
                        <m:nor/>
                      </m:rPr>
                      <a:rPr lang="el-GR" altLang="zh-CN" dirty="0"/>
                      <m:t>Γ</m:t>
                    </m:r>
                    <m:r>
                      <m:rPr>
                        <m:nor/>
                      </m:rPr>
                      <a:rPr lang="en-US" altLang="zh-CN" b="0" i="0" dirty="0" smtClean="0"/>
                      <m:t>=</m:t>
                    </m:r>
                    <m:nary>
                      <m:naryPr>
                        <m:chr m:val="⋃"/>
                        <m:supHide m:val="on"/>
                        <m:ctrlP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/>
                      <m:e>
                        <m:r>
                          <m:rPr>
                            <m:nor/>
                          </m:rPr>
                          <a:rPr lang="el-GR" altLang="zh-CN" dirty="0"/>
                          <m:t>Γ</m:t>
                        </m:r>
                        <m:sSub>
                          <m:sSubPr>
                            <m:ctrlPr>
                              <a:rPr lang="en-US" altLang="zh-CN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zh-CN" altLang="en-US" b="0" i="1" dirty="0" smtClean="0">
                                <a:latin typeface="Cambria Math" panose="02040503050406030204" pitchFamily="18" charset="0"/>
                              </a:rPr>
                              <m:t>𝛼</m:t>
                            </m:r>
                          </m:e>
                          <m:sub>
                            <m:r>
                              <a:rPr lang="en-US" altLang="zh-CN" b="0" i="1" dirty="0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nary>
                  </m:oMath>
                </a14:m>
                <a:endParaRPr lang="en-US" altLang="zh-CN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b="0" i="1" dirty="0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zh-CN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r>
                      <m:rPr>
                        <m:nor/>
                      </m:rPr>
                      <a:rPr lang="el-GR" altLang="zh-CN" dirty="0"/>
                      <m:t>Γ</m:t>
                    </m:r>
                    <m:r>
                      <m:rPr>
                        <m:sty m:val="p"/>
                      </m:rPr>
                      <a:rPr lang="el-GR" altLang="zh-CN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α</m:t>
                    </m:r>
                    <m:r>
                      <m:rPr>
                        <m:nor/>
                      </m:rPr>
                      <a:rPr lang="el-GR" altLang="zh-CN" dirty="0"/>
                      <m:t>Γ</m:t>
                    </m:r>
                  </m:oMath>
                </a14:m>
                <a:r>
                  <a:rPr lang="zh-CN" altLang="en-US" dirty="0"/>
                  <a:t>为每个陪集的代表元</a:t>
                </a:r>
                <a:endParaRPr lang="en-US" altLang="zh-CN" dirty="0"/>
              </a:p>
              <a:p>
                <a:endParaRPr lang="en-US" altLang="zh-CN" dirty="0"/>
              </a:p>
              <a:p>
                <a:r>
                  <a:rPr lang="zh-CN" altLang="en-US" dirty="0"/>
                  <a:t>在此基础上扩展之前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权为</a:t>
                </a:r>
                <a:r>
                  <a:rPr lang="en-US" altLang="zh-CN" dirty="0">
                    <a:solidFill>
                      <a:srgbClr val="FF0000"/>
                    </a:solidFill>
                  </a:rPr>
                  <a:t>k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的函数算子</a:t>
                </a:r>
                <a:endParaRPr lang="en-US" altLang="zh-CN" dirty="0">
                  <a:solidFill>
                    <a:srgbClr val="FF0000"/>
                  </a:solidFill>
                </a:endParaRPr>
              </a:p>
              <a:p>
                <a:pPr algn="ctr"/>
                <a:r>
                  <a:rPr lang="en-US" altLang="zh-CN" b="0" dirty="0"/>
                  <a:t>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𝑓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altLang="zh-CN" b="0" i="0" smtClean="0">
                            <a:latin typeface="Cambria Math" panose="02040503050406030204" pitchFamily="18" charset="0"/>
                          </a:rPr>
                          <m:t>[</m:t>
                        </m:r>
                        <m:r>
                          <m:rPr>
                            <m:nor/>
                          </m:rPr>
                          <a:rPr lang="el-GR" altLang="zh-CN" dirty="0"/>
                          <m:t>Γ</m:t>
                        </m:r>
                        <m:r>
                          <m:rPr>
                            <m:sty m:val="p"/>
                          </m:rPr>
                          <a:rPr lang="el-GR" altLang="zh-CN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α</m:t>
                        </m:r>
                        <m:r>
                          <m:rPr>
                            <m:nor/>
                          </m:rPr>
                          <a:rPr lang="el-GR" altLang="zh-CN" dirty="0"/>
                          <m:t>Γ</m:t>
                        </m:r>
                        <m: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  <m:t>]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supHide m:val="on"/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/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  <m:sSub>
                          <m:sSubPr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[</m:t>
                            </m:r>
                            <m:sSub>
                              <m:sSubPr>
                                <m:ctrlPr>
                                  <a:rPr lang="en-US" altLang="zh-CN" i="1" dirty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zh-CN" altLang="en-US" i="1" dirty="0">
                                    <a:latin typeface="Cambria Math" panose="02040503050406030204" pitchFamily="18" charset="0"/>
                                  </a:rPr>
                                  <m:t>𝛼</m:t>
                                </m:r>
                              </m:e>
                              <m:sub>
                                <m:r>
                                  <a:rPr lang="en-US" altLang="zh-CN" i="1" dirty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]</m:t>
                            </m:r>
                          </m:e>
                          <m:sub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</m:e>
                    </m:nary>
                  </m:oMath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81D60B65-1227-7FCB-9B1A-DC43AC7230E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5892" y="1599748"/>
                <a:ext cx="4147802" cy="2308965"/>
              </a:xfrm>
              <a:prstGeom prst="rect">
                <a:avLst/>
              </a:prstGeom>
              <a:blipFill>
                <a:blip r:embed="rId2"/>
                <a:stretch>
                  <a:fillRect l="-1324" t="-1319" r="-588" b="-2876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3D38AF79-3953-D5A7-C555-9E7D7A44747B}"/>
                  </a:ext>
                </a:extLst>
              </p:cNvPr>
              <p:cNvSpPr txBox="1"/>
              <p:nvPr/>
            </p:nvSpPr>
            <p:spPr>
              <a:xfrm>
                <a:off x="535892" y="4359431"/>
                <a:ext cx="5372112" cy="24985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两个算子：</a:t>
                </a:r>
                <a:r>
                  <a:rPr lang="en-US" altLang="zh-CN" b="0" dirty="0"/>
                  <a:t>&lt;d&gt;,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: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l-GR" altLang="zh-CN" dirty="0"/>
                          <m:t>Γ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))→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l-GR" altLang="zh-CN" dirty="0"/>
                          <m:t>Γ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))</m:t>
                    </m:r>
                  </m:oMath>
                </a14:m>
                <a:endParaRPr lang="en-US" altLang="zh-CN" dirty="0"/>
              </a:p>
              <a:p>
                <a:endParaRPr lang="en-US" altLang="zh-CN" dirty="0"/>
              </a:p>
              <a:p>
                <a:r>
                  <a:rPr lang="en-US" altLang="zh-CN" b="0" dirty="0"/>
                  <a:t>&lt;d&gt;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𝑓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[</m:t>
                        </m:r>
                        <m:r>
                          <a:rPr lang="zh-CN" altLang="en-US" i="1" dirty="0">
                            <a:latin typeface="Cambria Math" panose="02040503050406030204" pitchFamily="18" charset="0"/>
                          </a:rPr>
                          <m:t>𝛼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]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</a:rPr>
                      <m:t>,</m:t>
                    </m:r>
                    <m:r>
                      <a:rPr lang="zh-CN" altLang="en-US" i="1" dirty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altLang="zh-CN" b="0" i="1" dirty="0" smtClean="0">
                        <a:latin typeface="Cambria Math" panose="02040503050406030204" pitchFamily="18" charset="0"/>
                      </a:rPr>
                      <m:t>=(</m:t>
                    </m:r>
                    <m:m>
                      <m:mPr>
                        <m:mcs>
                          <m:mc>
                            <m:mcPr>
                              <m:count m:val="2"/>
                              <m:mcJc m:val="center"/>
                            </m:mcPr>
                          </m:mc>
                        </m:mcs>
                        <m:ctrlP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r>
                            <m:rPr>
                              <m:brk m:alnAt="7"/>
                            </m:rPr>
                            <a:rPr lang="en-US" altLang="zh-CN" b="0" i="1" dirty="0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e>
                          <m:r>
                            <a:rPr lang="en-US" altLang="zh-CN" b="0" i="1" dirty="0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</m:mr>
                      <m:mr>
                        <m:e>
                          <m:r>
                            <a:rPr lang="en-US" altLang="zh-CN" b="0" i="1" dirty="0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e>
                          <m:r>
                            <a:rPr lang="zh-CN" altLang="en-US" b="0" i="1" dirty="0" smtClean="0">
                              <a:latin typeface="Cambria Math" panose="02040503050406030204" pitchFamily="18" charset="0"/>
                            </a:rPr>
                            <m:t>𝛿</m:t>
                          </m:r>
                        </m:e>
                      </m:mr>
                    </m:m>
                    <m:r>
                      <a:rPr lang="en-US" altLang="zh-CN" b="0" i="1" dirty="0" smtClean="0">
                        <a:latin typeface="Cambria Math" panose="02040503050406030204" pitchFamily="18" charset="0"/>
                      </a:rPr>
                      <m:t>)</m:t>
                    </m:r>
                    <m:r>
                      <a:rPr lang="en-US" altLang="zh-CN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l-GR" altLang="zh-CN" dirty="0"/>
                          <m:t>Γ</m:t>
                        </m:r>
                      </m:e>
                      <m:sub>
                        <m: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)</m:t>
                    </m:r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且</m:t>
                    </m:r>
                    <m:r>
                      <a:rPr lang="zh-CN" altLang="en-US" i="1" dirty="0">
                        <a:latin typeface="Cambria Math" panose="02040503050406030204" pitchFamily="18" charset="0"/>
                      </a:rPr>
                      <m:t>𝛿</m:t>
                    </m:r>
                    <m:r>
                      <a:rPr lang="zh-CN" altLang="en-US" i="1" dirty="0" smtClean="0">
                        <a:latin typeface="Cambria Math" panose="02040503050406030204" pitchFamily="18" charset="0"/>
                      </a:rPr>
                      <m:t>≡</m:t>
                    </m:r>
                    <m:r>
                      <a:rPr lang="en-US" altLang="zh-CN" b="0" i="1" dirty="0" smtClean="0"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US" altLang="zh-CN" b="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CN" b="0" i="1" dirty="0" smtClean="0">
                        <a:latin typeface="Cambria Math" panose="02040503050406030204" pitchFamily="18" charset="0"/>
                      </a:rPr>
                      <m:t>𝑚𝑜𝑑</m:t>
                    </m:r>
                    <m:r>
                      <a:rPr lang="en-US" altLang="zh-CN" b="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zh-CN" b="0" i="1" dirty="0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altLang="zh-CN" b="0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altLang="zh-CN" dirty="0"/>
              </a:p>
              <a:p>
                <a:endParaRPr lang="en-US" altLang="zh-CN" dirty="0"/>
              </a:p>
              <a:p>
                <a:r>
                  <a:rPr lang="en-US" altLang="zh-CN" dirty="0"/>
                  <a:t>p</a:t>
                </a:r>
                <a:r>
                  <a:rPr lang="zh-CN" altLang="en-US" dirty="0"/>
                  <a:t>为素数时</a:t>
                </a:r>
                <a:r>
                  <a:rPr lang="en-US" altLang="zh-CN" dirty="0"/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𝑓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[</m:t>
                        </m:r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l-GR" altLang="zh-CN" dirty="0"/>
                              <m:t>Γ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𝑁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)(</m:t>
                        </m:r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</m:mr>
                        </m:m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)</m:t>
                        </m:r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l-GR" altLang="zh-CN" dirty="0"/>
                              <m:t>Γ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𝑁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)]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</m:oMath>
                </a14:m>
                <a:endParaRPr lang="en-US" altLang="zh-CN" dirty="0"/>
              </a:p>
              <a:p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sup>
                    </m:sSup>
                  </m:oMath>
                </a14:m>
                <a:r>
                  <a:rPr lang="zh-CN" altLang="en-US" dirty="0"/>
                  <a:t>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altLang="zh-CN" b="0" i="0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sSup>
                          <m:sSupPr>
                            <m:ctrlPr>
                              <a:rPr lang="en-US" altLang="zh-CN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p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&gt;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sSup>
                          <m:sSup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p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𝑟</m:t>
                            </m:r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−2</m:t>
                            </m:r>
                          </m:sup>
                        </m:sSup>
                      </m:sub>
                    </m:sSub>
                  </m:oMath>
                </a14:m>
                <a:endParaRPr lang="en-US" altLang="zh-CN" dirty="0"/>
              </a:p>
              <a:p>
                <a:r>
                  <a:rPr lang="zh-CN" altLang="en-US" dirty="0"/>
                  <a:t>其它时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𝑚𝑛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3D38AF79-3953-D5A7-C555-9E7D7A44747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5892" y="4359431"/>
                <a:ext cx="5372112" cy="2498569"/>
              </a:xfrm>
              <a:prstGeom prst="rect">
                <a:avLst/>
              </a:prstGeom>
              <a:blipFill>
                <a:blip r:embed="rId3"/>
                <a:stretch>
                  <a:fillRect l="-1022" t="-1220" b="-292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BD4EB480-0B45-CAC4-B420-55FDD87ACD40}"/>
                  </a:ext>
                </a:extLst>
              </p:cNvPr>
              <p:cNvSpPr txBox="1"/>
              <p:nvPr/>
            </p:nvSpPr>
            <p:spPr>
              <a:xfrm>
                <a:off x="6720396" y="949911"/>
                <a:ext cx="3234860" cy="12003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由此，我们可以得到一个环</a:t>
                </a:r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zh-CN" altLang="en-US" i="1" smtClean="0">
                              <a:latin typeface="Cambria Math" panose="02040503050406030204" pitchFamily="18" charset="0"/>
                            </a:rPr>
                            <m:t>𝕫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zh-CN" altLang="en-US" b="0" i="1" smtClean="0">
                          <a:latin typeface="Cambria Math" panose="02040503050406030204" pitchFamily="18" charset="0"/>
                        </a:rPr>
                        <m:t>𝕫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[</m:t>
                      </m:r>
                      <m:d>
                        <m:dPr>
                          <m:begChr m:val="{"/>
                          <m:endChr m:val="|"/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,&lt;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&gt; </m:t>
                          </m:r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∈</m:t>
                      </m:r>
                      <m:sSup>
                        <m:sSup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𝑍</m:t>
                          </m:r>
                        </m:e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}]</m:t>
                      </m:r>
                    </m:oMath>
                  </m:oMathPara>
                </a14:m>
                <a:endParaRPr lang="en-US" altLang="zh-CN" dirty="0"/>
              </a:p>
              <a:p>
                <a:r>
                  <a:rPr lang="zh-CN" altLang="en-US" dirty="0"/>
                  <a:t>称其为</a:t>
                </a:r>
                <a14:m>
                  <m:oMath xmlns:m="http://schemas.openxmlformats.org/officeDocument/2006/math">
                    <m:r>
                      <a:rPr lang="zh-CN" alt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𝕫</m:t>
                    </m:r>
                  </m:oMath>
                </a14:m>
                <a:r>
                  <a:rPr lang="zh-CN" altLang="en-US" dirty="0">
                    <a:solidFill>
                      <a:srgbClr val="FF0000"/>
                    </a:solidFill>
                  </a:rPr>
                  <a:t>上的</a:t>
                </a:r>
                <a:r>
                  <a:rPr lang="en-US" altLang="zh-CN" dirty="0">
                    <a:solidFill>
                      <a:srgbClr val="FF0000"/>
                    </a:solidFill>
                  </a:rPr>
                  <a:t>Hecke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代数</a:t>
                </a:r>
                <a:endParaRPr lang="en-US" altLang="zh-CN" dirty="0">
                  <a:solidFill>
                    <a:srgbClr val="FF0000"/>
                  </a:solidFill>
                </a:endParaRPr>
              </a:p>
              <a:p>
                <a:r>
                  <a:rPr lang="zh-CN" altLang="en-US" dirty="0"/>
                  <a:t>可得</a:t>
                </a:r>
                <a:r>
                  <a:rPr lang="en-US" altLang="zh-CN" dirty="0"/>
                  <a:t>C</a:t>
                </a:r>
                <a:r>
                  <a:rPr lang="zh-CN" altLang="en-US" dirty="0"/>
                  <a:t>上的</a:t>
                </a:r>
                <a:r>
                  <a:rPr lang="en-US" altLang="zh-CN" dirty="0"/>
                  <a:t>Hecke</a:t>
                </a:r>
                <a:r>
                  <a:rPr lang="zh-CN" altLang="en-US" dirty="0"/>
                  <a:t>代数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sub>
                    </m:sSub>
                  </m:oMath>
                </a14:m>
                <a:endParaRPr lang="zh-CN" altLang="en-US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BD4EB480-0B45-CAC4-B420-55FDD87ACD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20396" y="949911"/>
                <a:ext cx="3234860" cy="1200329"/>
              </a:xfrm>
              <a:prstGeom prst="rect">
                <a:avLst/>
              </a:prstGeom>
              <a:blipFill>
                <a:blip r:embed="rId4"/>
                <a:stretch>
                  <a:fillRect l="-1507" t="-3046" b="-710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文本框 7">
            <a:extLst>
              <a:ext uri="{FF2B5EF4-FFF2-40B4-BE49-F238E27FC236}">
                <a16:creationId xmlns:a16="http://schemas.microsoft.com/office/drawing/2014/main" id="{75AAB9A5-F26E-8CD7-1E48-D67B94F188E2}"/>
              </a:ext>
            </a:extLst>
          </p:cNvPr>
          <p:cNvSpPr txBox="1"/>
          <p:nvPr/>
        </p:nvSpPr>
        <p:spPr>
          <a:xfrm>
            <a:off x="6720395" y="2638562"/>
            <a:ext cx="49503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模形式是性质源泉是尖点的傅里叶展开</a:t>
            </a:r>
            <a:endParaRPr lang="en-US" altLang="zh-CN" dirty="0"/>
          </a:p>
          <a:p>
            <a:r>
              <a:rPr lang="zh-CN" altLang="en-US" dirty="0"/>
              <a:t>于是我们应该研究</a:t>
            </a:r>
            <a:r>
              <a:rPr lang="en-US" altLang="zh-CN" dirty="0"/>
              <a:t>Hecke</a:t>
            </a:r>
            <a:r>
              <a:rPr lang="zh-CN" altLang="en-US" dirty="0"/>
              <a:t>算子傅里叶系数的影响</a:t>
            </a:r>
            <a:endParaRPr lang="en-US" altLang="zh-CN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1C571806-CBF3-A7AF-37EF-CBFBDAEF1CDC}"/>
              </a:ext>
            </a:extLst>
          </p:cNvPr>
          <p:cNvSpPr txBox="1"/>
          <p:nvPr/>
        </p:nvSpPr>
        <p:spPr>
          <a:xfrm>
            <a:off x="6720395" y="3429000"/>
            <a:ext cx="2303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&lt;d&gt;</a:t>
            </a:r>
            <a:r>
              <a:rPr lang="zh-CN" altLang="en-US" dirty="0"/>
              <a:t>算子的分解作用</a:t>
            </a:r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id="{65F0AC27-244B-1399-D306-7B7B054533F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0396" y="3723220"/>
            <a:ext cx="3942525" cy="826769"/>
          </a:xfrm>
          <a:prstGeom prst="rect">
            <a:avLst/>
          </a:prstGeom>
        </p:spPr>
      </p:pic>
      <p:sp>
        <p:nvSpPr>
          <p:cNvPr id="16" name="文本框 15">
            <a:extLst>
              <a:ext uri="{FF2B5EF4-FFF2-40B4-BE49-F238E27FC236}">
                <a16:creationId xmlns:a16="http://schemas.microsoft.com/office/drawing/2014/main" id="{8FC1DFFE-686B-EF3C-4BEE-465121FA0DFE}"/>
              </a:ext>
            </a:extLst>
          </p:cNvPr>
          <p:cNvSpPr txBox="1"/>
          <p:nvPr/>
        </p:nvSpPr>
        <p:spPr>
          <a:xfrm>
            <a:off x="8112862" y="4359431"/>
            <a:ext cx="29225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/>
              <a:t>相关符号参考</a:t>
            </a:r>
            <a:r>
              <a:rPr lang="en-US" altLang="zh-CN" sz="1200" dirty="0"/>
              <a:t>《</a:t>
            </a:r>
            <a:r>
              <a:rPr lang="zh-CN" altLang="en-US" sz="1200" dirty="0"/>
              <a:t>模形式导引</a:t>
            </a:r>
            <a:r>
              <a:rPr lang="en-US" altLang="zh-CN" sz="1200" dirty="0"/>
              <a:t>》P151-P152</a:t>
            </a:r>
            <a:endParaRPr lang="zh-CN" altLang="en-US" sz="1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文本框 16">
                <a:extLst>
                  <a:ext uri="{FF2B5EF4-FFF2-40B4-BE49-F238E27FC236}">
                    <a16:creationId xmlns:a16="http://schemas.microsoft.com/office/drawing/2014/main" id="{CB2C3377-317F-9356-BA40-29CAC126FFD6}"/>
                  </a:ext>
                </a:extLst>
              </p:cNvPr>
              <p:cNvSpPr txBox="1"/>
              <p:nvPr/>
            </p:nvSpPr>
            <p:spPr>
              <a:xfrm>
                <a:off x="6720396" y="4780313"/>
                <a:ext cx="2115833" cy="3741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zh-CN" altLang="en-US" dirty="0"/>
                  <a:t>的对系数的影响</a:t>
                </a:r>
              </a:p>
            </p:txBody>
          </p:sp>
        </mc:Choice>
        <mc:Fallback xmlns="">
          <p:sp>
            <p:nvSpPr>
              <p:cNvPr id="17" name="文本框 16">
                <a:extLst>
                  <a:ext uri="{FF2B5EF4-FFF2-40B4-BE49-F238E27FC236}">
                    <a16:creationId xmlns:a16="http://schemas.microsoft.com/office/drawing/2014/main" id="{CB2C3377-317F-9356-BA40-29CAC126FFD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20396" y="4780313"/>
                <a:ext cx="2115833" cy="374164"/>
              </a:xfrm>
              <a:prstGeom prst="rect">
                <a:avLst/>
              </a:prstGeom>
              <a:blipFill>
                <a:blip r:embed="rId6"/>
                <a:stretch>
                  <a:fillRect t="-8065" b="-2258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" name="图片 18">
            <a:extLst>
              <a:ext uri="{FF2B5EF4-FFF2-40B4-BE49-F238E27FC236}">
                <a16:creationId xmlns:a16="http://schemas.microsoft.com/office/drawing/2014/main" id="{FCA60D30-D391-D729-C238-97B7719CE31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0395" y="5161642"/>
            <a:ext cx="3147460" cy="1718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3363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B8C694A2-5116-BEA6-368F-8A29609328CB}"/>
              </a:ext>
            </a:extLst>
          </p:cNvPr>
          <p:cNvSpPr txBox="1"/>
          <p:nvPr/>
        </p:nvSpPr>
        <p:spPr>
          <a:xfrm>
            <a:off x="313951" y="479395"/>
            <a:ext cx="19736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2.</a:t>
            </a:r>
            <a:r>
              <a:rPr lang="zh-CN" altLang="en-US" dirty="0"/>
              <a:t>新形式与旧形式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4BD7D1C8-0343-4DD7-161B-4E756180FD3C}"/>
                  </a:ext>
                </a:extLst>
              </p:cNvPr>
              <p:cNvSpPr txBox="1"/>
              <p:nvPr/>
            </p:nvSpPr>
            <p:spPr>
              <a:xfrm>
                <a:off x="559293" y="4552201"/>
                <a:ext cx="5163529" cy="22470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设</a:t>
                </a:r>
                <a:r>
                  <a:rPr lang="en-US" altLang="zh-CN" dirty="0"/>
                  <a:t>d</a:t>
                </a:r>
                <a:r>
                  <a:rPr lang="zh-CN" altLang="en-US" dirty="0"/>
                  <a:t>是</a:t>
                </a:r>
                <a:r>
                  <a:rPr lang="en-US" altLang="zh-CN" dirty="0"/>
                  <a:t>N</a:t>
                </a:r>
                <a:r>
                  <a:rPr lang="zh-CN" altLang="en-US" dirty="0"/>
                  <a:t>的因数，定义映射</a:t>
                </a:r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:</m:t>
                      </m:r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l-GR" altLang="zh-CN" dirty="0"/>
                            <m:t>Γ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𝑁</m:t>
                      </m:r>
                      <m:sSup>
                        <m:sSup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))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r>
                        <a:rPr lang="en-US" altLang="zh-CN" i="1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l-GR" altLang="zh-CN" dirty="0"/>
                            <m:t>Γ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altLang="zh-CN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altLang="zh-CN" i="1">
                          <a:latin typeface="Cambria Math" panose="02040503050406030204" pitchFamily="18" charset="0"/>
                        </a:rPr>
                        <m:t>𝑁</m:t>
                      </m:r>
                      <m:sSup>
                        <m:sSup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p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r>
                        <a:rPr lang="en-US" altLang="zh-CN" i="1">
                          <a:latin typeface="Cambria Math" panose="02040503050406030204" pitchFamily="18" charset="0"/>
                        </a:rPr>
                        <m:t>))</m:t>
                      </m:r>
                      <m:r>
                        <a:rPr lang="en-US" altLang="zh-CN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r>
                        <a:rPr lang="en-US" altLang="zh-CN" i="1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l-GR" altLang="zh-CN" dirty="0"/>
                            <m:t>Γ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altLang="zh-CN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altLang="zh-CN" i="1"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en-US" altLang="zh-CN" i="1">
                          <a:latin typeface="Cambria Math" panose="02040503050406030204" pitchFamily="18" charset="0"/>
                        </a:rPr>
                        <m:t>))</m:t>
                      </m:r>
                    </m:oMath>
                  </m:oMathPara>
                </a14:m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↦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𝑔</m:t>
                      </m:r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[(</m:t>
                          </m:r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altLang="zh-CN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𝑑</m:t>
                                </m:r>
                              </m:e>
                              <m:e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</m:mr>
                          </m:m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)]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</m:oMath>
                  </m:oMathPara>
                </a14:m>
                <a:endParaRPr lang="en-US" altLang="zh-CN" dirty="0"/>
              </a:p>
              <a:p>
                <a:r>
                  <a:rPr lang="zh-CN" altLang="en-US" dirty="0"/>
                  <a:t>由此得到级为</a:t>
                </a:r>
                <a:r>
                  <a:rPr lang="en-US" altLang="zh-CN" dirty="0"/>
                  <a:t>N</a:t>
                </a:r>
                <a:r>
                  <a:rPr lang="zh-CN" altLang="en-US" dirty="0"/>
                  <a:t>的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旧形式空间</a:t>
                </a:r>
                <a:endParaRPr lang="en-US" altLang="zh-CN" dirty="0">
                  <a:solidFill>
                    <a:srgbClr val="FF0000"/>
                  </a:solidFill>
                </a:endParaRPr>
              </a:p>
              <a:p>
                <a:r>
                  <a:rPr lang="en-US" altLang="zh-CN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l-GR" altLang="zh-CN" dirty="0"/>
                              <m:t>Γ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𝑁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))</m:t>
                        </m:r>
                      </m:e>
                      <m:sup>
                        <m:r>
                          <m:rPr>
                            <m:sty m:val="p"/>
                          </m:rPr>
                          <a:rPr lang="en-US" altLang="zh-CN" i="1">
                            <a:latin typeface="Cambria Math" panose="02040503050406030204" pitchFamily="18" charset="0"/>
                          </a:rPr>
                          <m:t>old</m:t>
                        </m:r>
                      </m:sup>
                    </m:sSup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⋃"/>
                        <m:supHide m:val="on"/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eqArr>
                          <m:eqArrPr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m:rPr>
                                <m:brk m:alnAt="7"/>
                              </m:r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|</m:t>
                            </m:r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  </m:t>
                            </m:r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𝑖𝑠</m:t>
                            </m:r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𝑝𝑟𝑖𝑚𝑒</m:t>
                            </m:r>
                          </m:e>
                        </m:eqArr>
                      </m:sub>
                      <m:sup/>
                      <m:e>
                        <m:sSup>
                          <m:sSupPr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e>
                              <m:sub>
                                <m: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sub>
                            </m:sSub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sub>
                            </m:sSub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nor/>
                                  </m:rPr>
                                  <a:rPr lang="el-GR" altLang="zh-CN" dirty="0"/>
                                  <m:t>Γ</m:t>
                                </m:r>
                              </m:e>
                              <m:sub>
                                <m: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  <m:sSup>
                              <m:sSup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p>
                                <m: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  <m:t>−1</m:t>
                                </m:r>
                              </m:sup>
                            </m:sSup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))</m:t>
                            </m:r>
                          </m:e>
                          <m:sup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nary>
                  </m:oMath>
                </a14:m>
                <a:endParaRPr lang="en-US" altLang="zh-CN" dirty="0"/>
              </a:p>
              <a:p>
                <a:endParaRPr lang="zh-CN" altLang="en-US" dirty="0"/>
              </a:p>
            </p:txBody>
          </p:sp>
        </mc:Choice>
        <mc:Fallback xmlns="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4BD7D1C8-0343-4DD7-161B-4E756180FD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9293" y="4552201"/>
                <a:ext cx="5163529" cy="2247090"/>
              </a:xfrm>
              <a:prstGeom prst="rect">
                <a:avLst/>
              </a:prstGeom>
              <a:blipFill>
                <a:blip r:embed="rId2"/>
                <a:stretch>
                  <a:fillRect l="-1063" t="-163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F0881EAA-E847-2706-515D-E8CB0A34F632}"/>
                  </a:ext>
                </a:extLst>
              </p:cNvPr>
              <p:cNvSpPr txBox="1"/>
              <p:nvPr/>
            </p:nvSpPr>
            <p:spPr>
              <a:xfrm>
                <a:off x="559293" y="1069761"/>
                <a:ext cx="4714752" cy="32614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对于复半平面</a:t>
                </a:r>
                <a:r>
                  <a:rPr lang="en-US" altLang="zh-CN" dirty="0"/>
                  <a:t>H</a:t>
                </a:r>
                <a:r>
                  <a:rPr lang="zh-CN" altLang="en-US" dirty="0"/>
                  <a:t>，定义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辛度量</a:t>
                </a:r>
                <a:endParaRPr lang="en-US" altLang="zh-CN" dirty="0">
                  <a:solidFill>
                    <a:srgbClr val="FF0000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zh-CN" altLang="en-US" b="0" i="1" smtClean="0">
                          <a:latin typeface="Cambria Math" panose="02040503050406030204" pitchFamily="18" charset="0"/>
                        </a:rPr>
                        <m:t>𝜇</m:t>
                      </m:r>
                      <m:d>
                        <m:d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zh-CN" altLang="en-US" b="0" i="1" smtClean="0"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𝑑𝑥𝑑𝑦</m:t>
                          </m:r>
                        </m:num>
                        <m:den>
                          <m:sSup>
                            <m:sSup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p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zh-CN" altLang="en-US" i="1">
                          <a:latin typeface="Cambria Math" panose="02040503050406030204" pitchFamily="18" charset="0"/>
                        </a:rPr>
                        <m:t>𝜏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𝑖𝑦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∈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𝐻</m:t>
                      </m:r>
                    </m:oMath>
                  </m:oMathPara>
                </a14:m>
                <a:endParaRPr lang="en-US" altLang="zh-CN" dirty="0"/>
              </a:p>
              <a:p>
                <a:r>
                  <a:rPr lang="zh-CN" altLang="en-US" dirty="0"/>
                  <a:t>其在模变换下不变，故可使其为</a:t>
                </a:r>
                <a:r>
                  <a:rPr lang="en-US" altLang="zh-CN" dirty="0"/>
                  <a:t>X(</a:t>
                </a:r>
                <a:r>
                  <a:rPr lang="el-GR" altLang="zh-CN" dirty="0"/>
                  <a:t>Γ</a:t>
                </a:r>
                <a:r>
                  <a:rPr lang="en-US" altLang="zh-CN" dirty="0"/>
                  <a:t>)</a:t>
                </a:r>
                <a:r>
                  <a:rPr lang="zh-CN" altLang="en-US" dirty="0"/>
                  <a:t>上的度量</a:t>
                </a:r>
                <a:endParaRPr lang="en-US" altLang="zh-CN" dirty="0"/>
              </a:p>
              <a:p>
                <a:r>
                  <a:rPr lang="zh-CN" altLang="en-US" dirty="0"/>
                  <a:t>并定义</a:t>
                </a:r>
                <a:r>
                  <a:rPr lang="en-US" altLang="zh-CN" dirty="0">
                    <a:solidFill>
                      <a:srgbClr val="FF0000"/>
                    </a:solidFill>
                  </a:rPr>
                  <a:t>X(</a:t>
                </a:r>
                <a:r>
                  <a:rPr lang="el-GR" altLang="zh-CN" dirty="0">
                    <a:solidFill>
                      <a:srgbClr val="FF0000"/>
                    </a:solidFill>
                  </a:rPr>
                  <a:t>Γ</a:t>
                </a:r>
                <a:r>
                  <a:rPr lang="en-US" altLang="zh-CN" dirty="0">
                    <a:solidFill>
                      <a:srgbClr val="FF0000"/>
                    </a:solidFill>
                  </a:rPr>
                  <a:t>)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的体积</a:t>
                </a:r>
                <a:r>
                  <a:rPr lang="zh-CN" altLang="en-US" dirty="0"/>
                  <a:t>为</a:t>
                </a:r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l-GR" altLang="zh-CN" dirty="0"/>
                            <m:t>Γ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m:rPr>
                              <m:nor/>
                            </m:rPr>
                            <a:rPr lang="el-GR" altLang="zh-CN" dirty="0"/>
                            <m:t>Γ</m:t>
                          </m:r>
                          <m:r>
                            <m:rPr>
                              <m:brk m:alnAt="23"/>
                            </m:r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sub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p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𝜇</m:t>
                          </m:r>
                          <m:d>
                            <m:dPr>
                              <m:ctrlPr>
                                <a:rPr lang="en-US" altLang="zh-CN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zh-CN" altLang="en-US" i="1"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e>
                          </m:d>
                        </m:e>
                      </m:nary>
                    </m:oMath>
                  </m:oMathPara>
                </a14:m>
                <a:endParaRPr lang="en-US" altLang="zh-CN" dirty="0"/>
              </a:p>
              <a:p>
                <a:r>
                  <a:rPr lang="zh-CN" altLang="en-US" dirty="0"/>
                  <a:t>此时可以定义</a:t>
                </a:r>
                <a:r>
                  <a:rPr lang="en-US" altLang="zh-CN" dirty="0" err="1">
                    <a:solidFill>
                      <a:srgbClr val="FF0000"/>
                    </a:solidFill>
                  </a:rPr>
                  <a:t>Petersson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内积</a:t>
                </a:r>
                <a:r>
                  <a:rPr lang="zh-CN" altLang="en-US" dirty="0"/>
                  <a:t>为</a:t>
                </a:r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&lt;,&gt;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l-GR" altLang="zh-CN" dirty="0"/>
                            <m:t>Γ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:</m:t>
                      </m:r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d>
                        <m:d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nor/>
                            </m:rPr>
                            <a:rPr lang="el-GR" altLang="zh-CN" dirty="0"/>
                            <m:t>Γ</m:t>
                          </m:r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d>
                        <m:d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nor/>
                            </m:rPr>
                            <a:rPr lang="el-GR" altLang="zh-CN" dirty="0"/>
                            <m:t>Γ</m:t>
                          </m:r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𝐶</m:t>
                      </m:r>
                    </m:oMath>
                  </m:oMathPara>
                </a14:m>
                <a:endParaRPr lang="en-US" altLang="zh-CN" b="0" dirty="0"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&lt;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&gt;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l-GR" altLang="zh-CN" dirty="0"/>
                            <m:t>Γ</m:t>
                          </m:r>
                        </m:sub>
                      </m:sSub>
                      <m:r>
                        <a:rPr lang="en-US" altLang="zh-CN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b="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b="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altLang="zh-CN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m:rPr>
                                  <m:nor/>
                                </m:rPr>
                                <a:rPr lang="el-GR" altLang="zh-CN" dirty="0"/>
                                <m:t>Γ</m:t>
                              </m:r>
                            </m:sub>
                          </m:sSub>
                        </m:den>
                      </m:f>
                      <m:nary>
                        <m:nary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altLang="zh-CN" i="1">
                              <a:latin typeface="Cambria Math" panose="02040503050406030204" pitchFamily="18" charset="0"/>
                            </a:rPr>
                            <m:t>𝑋</m:t>
                          </m:r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m:rPr>
                              <m:nor/>
                            </m:rPr>
                            <a:rPr lang="el-GR" altLang="zh-CN" dirty="0"/>
                            <m:t>Γ</m:t>
                          </m:r>
                          <m:r>
                            <m:rPr>
                              <m:brk m:alnAt="23"/>
                            </m:rPr>
                            <a:rPr lang="en-US" altLang="zh-CN" i="1">
                              <a:latin typeface="Cambria Math" panose="02040503050406030204" pitchFamily="18" charset="0"/>
                            </a:rPr>
                            <m:t>)</m:t>
                          </m:r>
                        </m:sub>
                        <m:sup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 </m:t>
                          </m:r>
                        </m:sup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zh-CN" altLang="en-US" b="0" i="1" smtClean="0">
                              <a:latin typeface="Cambria Math" panose="02040503050406030204" pitchFamily="18" charset="0"/>
                            </a:rPr>
                            <m:t>𝜏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  <m:acc>
                            <m:accPr>
                              <m:chr m:val="̅"/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zh-CN" altLang="en-US" b="0" i="1" smtClean="0"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acc>
                          <m:sSup>
                            <m:sSup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𝐼𝑚</m:t>
                              </m:r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zh-CN" altLang="en-US" b="0" i="1" smtClean="0"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))</m:t>
                              </m:r>
                            </m:e>
                            <m:sup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p>
                          </m:sSup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𝜇</m:t>
                          </m:r>
                          <m:d>
                            <m:dPr>
                              <m:ctrlPr>
                                <a:rPr lang="en-US" altLang="zh-CN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zh-CN" altLang="en-US" i="1"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e>
                          </m:d>
                        </m:e>
                      </m:nary>
                    </m:oMath>
                  </m:oMathPara>
                </a14:m>
                <a:endParaRPr lang="en-US" altLang="zh-CN" dirty="0"/>
              </a:p>
            </p:txBody>
          </p:sp>
        </mc:Choice>
        <mc:Fallback xmlns="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F0881EAA-E847-2706-515D-E8CB0A34F6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9293" y="1069761"/>
                <a:ext cx="4714752" cy="3261406"/>
              </a:xfrm>
              <a:prstGeom prst="rect">
                <a:avLst/>
              </a:prstGeom>
              <a:blipFill>
                <a:blip r:embed="rId3"/>
                <a:stretch>
                  <a:fillRect l="-1164" t="-935" r="-5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396FDFF5-78B4-E104-03EC-6E6EB53ABD41}"/>
                  </a:ext>
                </a:extLst>
              </p:cNvPr>
              <p:cNvSpPr txBox="1"/>
              <p:nvPr/>
            </p:nvSpPr>
            <p:spPr>
              <a:xfrm>
                <a:off x="6249880" y="772357"/>
                <a:ext cx="4612160" cy="9356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旧形式空间关于</a:t>
                </a:r>
                <a:r>
                  <a:rPr lang="en-US" altLang="zh-CN" dirty="0" err="1"/>
                  <a:t>Petersson</a:t>
                </a:r>
                <a:r>
                  <a:rPr lang="zh-CN" altLang="en-US" dirty="0"/>
                  <a:t>内积的正交补空间</a:t>
                </a:r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US" altLang="zh-CN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altLang="zh-CN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nor/>
                                </m:rPr>
                                <a:rPr lang="el-GR" altLang="zh-CN" dirty="0"/>
                                <m:t>Γ</m:t>
                              </m:r>
                            </m:e>
                            <m:sub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𝑁</m:t>
                          </m:r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))</m:t>
                          </m:r>
                        </m:e>
                        <m:sup>
                          <m:r>
                            <m:rPr>
                              <m:sty m:val="p"/>
                            </m:rPr>
                            <a:rPr lang="en-US" altLang="zh-CN" i="1">
                              <a:latin typeface="Cambria Math" panose="02040503050406030204" pitchFamily="18" charset="0"/>
                            </a:rPr>
                            <m:t>new</m:t>
                          </m:r>
                        </m:sup>
                      </m:sSup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p>
                            <m:sSupPr>
                              <m:ctrlPr>
                                <a:rPr lang="en-US" altLang="zh-CN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en-US" altLang="zh-CN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i="1"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US" altLang="zh-CN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sub>
                              </m:sSub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altLang="zh-CN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nor/>
                                    </m:rPr>
                                    <a:rPr lang="el-GR" altLang="zh-CN" dirty="0"/>
                                    <m:t>Γ</m:t>
                                  </m:r>
                                </m:e>
                                <m:sub>
                                  <m:r>
                                    <a:rPr lang="en-US" altLang="zh-CN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))</m:t>
                              </m:r>
                            </m:e>
                            <m:sup>
                              <m:r>
                                <m:rPr>
                                  <m:sty m:val="p"/>
                                </m:rP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old</m:t>
                              </m:r>
                            </m:sup>
                          </m:s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⊥</m:t>
                          </m:r>
                        </m:sup>
                      </m:sSup>
                    </m:oMath>
                  </m:oMathPara>
                </a14:m>
                <a:endParaRPr lang="en-US" altLang="zh-CN" dirty="0"/>
              </a:p>
              <a:p>
                <a:r>
                  <a:rPr lang="zh-CN" altLang="en-US" dirty="0"/>
                  <a:t>称为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新形式空间</a:t>
                </a:r>
              </a:p>
            </p:txBody>
          </p:sp>
        </mc:Choice>
        <mc:Fallback xmlns="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396FDFF5-78B4-E104-03EC-6E6EB53ABD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9880" y="772357"/>
                <a:ext cx="4612160" cy="935641"/>
              </a:xfrm>
              <a:prstGeom prst="rect">
                <a:avLst/>
              </a:prstGeom>
              <a:blipFill>
                <a:blip r:embed="rId4"/>
                <a:stretch>
                  <a:fillRect l="-1057" t="-3922" r="-528" b="-980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CB983830-B34D-FC55-4E2C-9C5AC8E02304}"/>
                  </a:ext>
                </a:extLst>
              </p:cNvPr>
              <p:cNvSpPr txBox="1"/>
              <p:nvPr/>
            </p:nvSpPr>
            <p:spPr>
              <a:xfrm>
                <a:off x="6249880" y="2121133"/>
                <a:ext cx="6071919" cy="20313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dirty="0"/>
                  <a:t>新旧形式空间</a:t>
                </a:r>
                <a:r>
                  <a:rPr lang="zh-CN" altLang="en-US" dirty="0">
                    <a:solidFill>
                      <a:schemeClr val="accent1"/>
                    </a:solidFill>
                  </a:rPr>
                  <a:t>都是</a:t>
                </a:r>
                <a:r>
                  <a:rPr lang="en-US" altLang="zh-CN" dirty="0"/>
                  <a:t>&lt;n&gt;,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zh-CN" altLang="en-US" dirty="0"/>
                  <a:t>下的不变子空间</a:t>
                </a:r>
                <a:endParaRPr lang="en-US" altLang="zh-CN" dirty="0"/>
              </a:p>
              <a:p>
                <a:endParaRPr lang="en-US" altLang="zh-CN" dirty="0"/>
              </a:p>
              <a:p>
                <a:endParaRPr lang="en-US" altLang="zh-CN" dirty="0"/>
              </a:p>
              <a:p>
                <a:r>
                  <a:rPr lang="zh-CN" altLang="en-US" dirty="0"/>
                  <a:t>对于非零模形式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en-US" altLang="zh-CN" dirty="0"/>
                  <a:t>,</a:t>
                </a:r>
                <a:r>
                  <a:rPr lang="zh-CN" altLang="en-US" dirty="0"/>
                  <a:t>若它是</a:t>
                </a:r>
                <a:r>
                  <a:rPr lang="en-US" altLang="zh-CN" dirty="0"/>
                  <a:t>&lt;n&gt;,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zh-CN" altLang="en-US" dirty="0"/>
                  <a:t>的特征向量</a:t>
                </a:r>
                <a:endParaRPr lang="en-US" altLang="zh-CN" dirty="0"/>
              </a:p>
              <a:p>
                <a:r>
                  <a:rPr lang="zh-CN" altLang="en-US" dirty="0"/>
                  <a:t>则称其是一个</a:t>
                </a:r>
                <a:r>
                  <a:rPr lang="en-US" altLang="zh-CN" dirty="0">
                    <a:solidFill>
                      <a:schemeClr val="accent2"/>
                    </a:solidFill>
                  </a:rPr>
                  <a:t>Hecke</a:t>
                </a:r>
                <a:r>
                  <a:rPr lang="zh-CN" altLang="en-US" dirty="0">
                    <a:solidFill>
                      <a:schemeClr val="accent2"/>
                    </a:solidFill>
                  </a:rPr>
                  <a:t>特征形式</a:t>
                </a:r>
                <a:r>
                  <a:rPr lang="zh-CN" altLang="en-US" dirty="0"/>
                  <a:t>，若还满足傅里叶系数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endParaRPr lang="en-US" altLang="zh-CN" b="0" dirty="0"/>
              </a:p>
              <a:p>
                <a:r>
                  <a:rPr lang="zh-CN" altLang="en-US" dirty="0"/>
                  <a:t>则称其是</a:t>
                </a:r>
                <a:r>
                  <a:rPr lang="zh-CN" altLang="en-US" dirty="0">
                    <a:solidFill>
                      <a:schemeClr val="accent2"/>
                    </a:solidFill>
                  </a:rPr>
                  <a:t>正则的</a:t>
                </a:r>
                <a:endParaRPr lang="en-US" altLang="zh-CN" dirty="0">
                  <a:solidFill>
                    <a:schemeClr val="accent2"/>
                  </a:solidFill>
                </a:endParaRP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l-GR" altLang="zh-CN" dirty="0"/>
                              <m:t>Γ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𝑁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))</m:t>
                        </m:r>
                      </m:e>
                      <m:sup>
                        <m:r>
                          <m:rPr>
                            <m:sty m:val="p"/>
                          </m:rPr>
                          <a:rPr lang="en-US" altLang="zh-CN" i="1">
                            <a:latin typeface="Cambria Math" panose="02040503050406030204" pitchFamily="18" charset="0"/>
                          </a:rPr>
                          <m:t>new</m:t>
                        </m:r>
                      </m:sup>
                    </m:sSup>
                  </m:oMath>
                </a14:m>
                <a:r>
                  <a:rPr lang="zh-CN" altLang="en-US" dirty="0"/>
                  <a:t>下的一个正则</a:t>
                </a:r>
                <a:r>
                  <a:rPr lang="en-US" altLang="zh-CN" dirty="0"/>
                  <a:t>Hecke</a:t>
                </a:r>
                <a:r>
                  <a:rPr lang="zh-CN" altLang="en-US" dirty="0"/>
                  <a:t>特征形式称为</a:t>
                </a:r>
                <a:r>
                  <a:rPr lang="zh-CN" altLang="en-US" dirty="0">
                    <a:solidFill>
                      <a:schemeClr val="accent2"/>
                    </a:solidFill>
                  </a:rPr>
                  <a:t>新形式</a:t>
                </a:r>
                <a:endParaRPr lang="en-US" altLang="zh-CN" dirty="0">
                  <a:solidFill>
                    <a:schemeClr val="accent2"/>
                  </a:solidFill>
                </a:endParaRPr>
              </a:p>
            </p:txBody>
          </p:sp>
        </mc:Choice>
        <mc:Fallback xmlns="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CB983830-B34D-FC55-4E2C-9C5AC8E023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9880" y="2121133"/>
                <a:ext cx="6071919" cy="2031325"/>
              </a:xfrm>
              <a:prstGeom prst="rect">
                <a:avLst/>
              </a:prstGeom>
              <a:blipFill>
                <a:blip r:embed="rId5"/>
                <a:stretch>
                  <a:fillRect l="-803" t="-1802" b="-390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图片 8">
            <a:extLst>
              <a:ext uri="{FF2B5EF4-FFF2-40B4-BE49-F238E27FC236}">
                <a16:creationId xmlns:a16="http://schemas.microsoft.com/office/drawing/2014/main" id="{46C5B0E6-F374-4EC2-992F-D408C459D04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9880" y="4152458"/>
            <a:ext cx="4214250" cy="162526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A83E219B-0934-B4EC-4B10-A3AB4287F2C4}"/>
                  </a:ext>
                </a:extLst>
              </p:cNvPr>
              <p:cNvSpPr txBox="1"/>
              <p:nvPr/>
            </p:nvSpPr>
            <p:spPr>
              <a:xfrm>
                <a:off x="6249880" y="5952950"/>
                <a:ext cx="3505896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200" dirty="0"/>
                  <a:t>由此我们知道</a:t>
                </a:r>
                <a:r>
                  <a:rPr lang="zh-CN" altLang="en-US" sz="1200" dirty="0">
                    <a:solidFill>
                      <a:schemeClr val="accent1"/>
                    </a:solidFill>
                  </a:rPr>
                  <a:t>新形式</a:t>
                </a:r>
                <a:r>
                  <a:rPr lang="zh-CN" altLang="en-US" sz="1200" dirty="0"/>
                  <a:t>是如同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2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altLang="zh-CN" sz="1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altLang="zh-CN" sz="12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altLang="zh-CN" sz="1200" dirty="0"/>
                  <a:t>,</a:t>
                </a:r>
                <a:r>
                  <a:rPr lang="zh-CN" altLang="en-US" sz="1200" dirty="0"/>
                  <a:t> </a:t>
                </a:r>
                <a14:m>
                  <m:oMath xmlns:m="http://schemas.openxmlformats.org/officeDocument/2006/math">
                    <m:r>
                      <a:rPr lang="zh-CN" altLang="en-US" sz="1200" i="1">
                        <a:latin typeface="Cambria Math" panose="02040503050406030204" pitchFamily="18" charset="0"/>
                      </a:rPr>
                      <m:t>∆</m:t>
                    </m:r>
                  </m:oMath>
                </a14:m>
                <a:r>
                  <a:rPr lang="zh-CN" altLang="en-US" sz="1200" dirty="0"/>
                  <a:t>之流的基本成分</a:t>
                </a:r>
                <a:endParaRPr lang="en-US" altLang="zh-CN" sz="1200" dirty="0"/>
              </a:p>
              <a:p>
                <a:r>
                  <a:rPr lang="zh-CN" altLang="en-US" sz="1200" dirty="0"/>
                  <a:t>为后面雅可比簇的阿贝尔簇</a:t>
                </a:r>
                <a:r>
                  <a:rPr lang="zh-CN" altLang="en-US" sz="1200" dirty="0">
                    <a:solidFill>
                      <a:schemeClr val="accent1"/>
                    </a:solidFill>
                  </a:rPr>
                  <a:t>直和分解</a:t>
                </a:r>
                <a:r>
                  <a:rPr lang="zh-CN" altLang="en-US" sz="1200" dirty="0"/>
                  <a:t>做铺垫</a:t>
                </a:r>
                <a:endParaRPr lang="en-US" altLang="zh-CN" sz="1200" dirty="0"/>
              </a:p>
              <a:p>
                <a:r>
                  <a:rPr lang="zh-CN" altLang="en-US" sz="1200" dirty="0"/>
                  <a:t>还需注意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l-GR" altLang="zh-CN" sz="1200" dirty="0"/>
                          <m:t>Γ</m:t>
                        </m:r>
                      </m:e>
                      <m:sub>
                        <m:r>
                          <a:rPr lang="en-US" altLang="zh-CN" sz="1200" b="0" i="1" dirty="0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altLang="zh-CN" sz="12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CN" sz="1200" i="1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altLang="zh-CN" sz="12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sz="1200" dirty="0"/>
                  <a:t>上的新形式就是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l-GR" altLang="zh-CN" sz="1200" dirty="0"/>
                          <m:t>Γ</m:t>
                        </m:r>
                      </m:e>
                      <m:sub>
                        <m:r>
                          <a:rPr lang="en-US" altLang="zh-CN" sz="1200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altLang="zh-CN" sz="12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CN" sz="1200" i="1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altLang="zh-CN" sz="12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sz="1200" dirty="0"/>
                  <a:t>的新形式</a:t>
                </a:r>
              </a:p>
            </p:txBody>
          </p:sp>
        </mc:Choice>
        <mc:Fallback xmlns=""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A83E219B-0934-B4EC-4B10-A3AB4287F2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9880" y="5952950"/>
                <a:ext cx="3505896" cy="646331"/>
              </a:xfrm>
              <a:prstGeom prst="rect">
                <a:avLst/>
              </a:prstGeom>
              <a:blipFill>
                <a:blip r:embed="rId7"/>
                <a:stretch>
                  <a:fillRect t="-943" b="-660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57440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831F526D-37AB-4BD9-721D-B412E0306EF1}"/>
              </a:ext>
            </a:extLst>
          </p:cNvPr>
          <p:cNvSpPr txBox="1"/>
          <p:nvPr/>
        </p:nvSpPr>
        <p:spPr>
          <a:xfrm>
            <a:off x="3092613" y="355108"/>
            <a:ext cx="46217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模性定理</a:t>
            </a:r>
            <a:r>
              <a:rPr lang="en-US" altLang="zh-CN" dirty="0"/>
              <a:t>:</a:t>
            </a:r>
            <a:r>
              <a:rPr lang="zh-CN" altLang="en-US" dirty="0"/>
              <a:t>每一条</a:t>
            </a:r>
            <a:r>
              <a:rPr lang="zh-CN" altLang="en-US" dirty="0">
                <a:highlight>
                  <a:srgbClr val="00FF00"/>
                </a:highlight>
              </a:rPr>
              <a:t>椭圆曲线</a:t>
            </a:r>
            <a:r>
              <a:rPr lang="zh-CN" altLang="en-US" dirty="0"/>
              <a:t>都是</a:t>
            </a:r>
            <a:r>
              <a:rPr lang="zh-CN" altLang="en-US" dirty="0">
                <a:highlight>
                  <a:srgbClr val="00FFFF"/>
                </a:highlight>
              </a:rPr>
              <a:t>模椭圆曲线</a:t>
            </a:r>
            <a:r>
              <a:rPr lang="zh-CN" altLang="en-US" dirty="0"/>
              <a:t>。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CDBED72B-8D79-FFD7-001B-023D912CDA9B}"/>
                  </a:ext>
                </a:extLst>
              </p:cNvPr>
              <p:cNvSpPr txBox="1"/>
              <p:nvPr/>
            </p:nvSpPr>
            <p:spPr>
              <a:xfrm>
                <a:off x="0" y="1189608"/>
                <a:ext cx="668926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椭圆曲线</a:t>
                </a:r>
                <a:r>
                  <a:rPr lang="en-US" altLang="zh-CN" dirty="0"/>
                  <a:t>: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=4</m:t>
                    </m:r>
                    <m:sSup>
                      <m:sSup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en-US" altLang="zh-CN" b="0" i="0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zh-CN" altLang="en-US" i="1">
                        <a:latin typeface="Cambria Math" panose="02040503050406030204" pitchFamily="18" charset="0"/>
                      </a:rPr>
                      <m:t>，</m:t>
                    </m:r>
                  </m:oMath>
                </a14:m>
                <a:r>
                  <a:rPr lang="zh-CN" altLang="en-US" dirty="0"/>
                  <a:t>且右边关于</a:t>
                </a:r>
                <a:r>
                  <a:rPr lang="en-US" altLang="zh-CN" dirty="0"/>
                  <a:t>x</a:t>
                </a:r>
                <a:r>
                  <a:rPr lang="zh-CN" altLang="en-US" dirty="0"/>
                  <a:t>的方程没有重根。</a:t>
                </a:r>
              </a:p>
            </p:txBody>
          </p:sp>
        </mc:Choice>
        <mc:Fallback xmlns="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CDBED72B-8D79-FFD7-001B-023D912CDA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189608"/>
                <a:ext cx="6689267" cy="369332"/>
              </a:xfrm>
              <a:prstGeom prst="rect">
                <a:avLst/>
              </a:prstGeom>
              <a:blipFill>
                <a:blip r:embed="rId2"/>
                <a:stretch>
                  <a:fillRect l="-729" t="-8197" b="-2459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文本框 3">
            <a:extLst>
              <a:ext uri="{FF2B5EF4-FFF2-40B4-BE49-F238E27FC236}">
                <a16:creationId xmlns:a16="http://schemas.microsoft.com/office/drawing/2014/main" id="{E3D3B0A0-11A9-3142-A3DC-7207495701A6}"/>
              </a:ext>
            </a:extLst>
          </p:cNvPr>
          <p:cNvSpPr txBox="1"/>
          <p:nvPr/>
        </p:nvSpPr>
        <p:spPr>
          <a:xfrm>
            <a:off x="6689267" y="1189608"/>
            <a:ext cx="5775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模椭圆曲线</a:t>
            </a:r>
            <a:r>
              <a:rPr lang="en-US" altLang="zh-CN" dirty="0"/>
              <a:t>:</a:t>
            </a:r>
            <a:r>
              <a:rPr lang="zh-CN" altLang="en-US" dirty="0"/>
              <a:t>由</a:t>
            </a:r>
            <a:r>
              <a:rPr lang="zh-CN" altLang="en-US" dirty="0">
                <a:solidFill>
                  <a:schemeClr val="accent5"/>
                </a:solidFill>
              </a:rPr>
              <a:t>模曲线</a:t>
            </a:r>
            <a:r>
              <a:rPr lang="zh-CN" altLang="en-US" dirty="0"/>
              <a:t>通过一系列映射生成的椭圆曲线。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7D6AFF6C-42E8-2F7A-D0C2-09D8869058DA}"/>
              </a:ext>
            </a:extLst>
          </p:cNvPr>
          <p:cNvSpPr txBox="1"/>
          <p:nvPr/>
        </p:nvSpPr>
        <p:spPr>
          <a:xfrm>
            <a:off x="0" y="1839442"/>
            <a:ext cx="3929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模曲线</a:t>
            </a:r>
            <a:r>
              <a:rPr lang="en-US" altLang="zh-CN" dirty="0"/>
              <a:t>:</a:t>
            </a:r>
            <a:r>
              <a:rPr lang="zh-CN" altLang="en-US" dirty="0"/>
              <a:t>由</a:t>
            </a:r>
            <a:r>
              <a:rPr lang="zh-CN" altLang="en-US" dirty="0">
                <a:solidFill>
                  <a:schemeClr val="accent5"/>
                </a:solidFill>
              </a:rPr>
              <a:t>同余子群</a:t>
            </a:r>
            <a:r>
              <a:rPr lang="zh-CN" altLang="en-US" dirty="0"/>
              <a:t>导出的</a:t>
            </a:r>
            <a:r>
              <a:rPr lang="zh-CN" altLang="en-US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紧黎曼面</a:t>
            </a:r>
            <a:r>
              <a:rPr lang="zh-CN" altLang="en-US" dirty="0"/>
              <a:t>。</a:t>
            </a:r>
            <a:endParaRPr lang="zh-CN" altLang="en-US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64AC4F06-658C-B947-0957-27832972866D}"/>
              </a:ext>
            </a:extLst>
          </p:cNvPr>
          <p:cNvSpPr txBox="1"/>
          <p:nvPr/>
        </p:nvSpPr>
        <p:spPr>
          <a:xfrm>
            <a:off x="6689267" y="1839442"/>
            <a:ext cx="37337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同余子群</a:t>
            </a:r>
            <a:r>
              <a:rPr lang="en-US" altLang="zh-CN" dirty="0"/>
              <a:t>:</a:t>
            </a:r>
            <a:r>
              <a:rPr lang="zh-CN" altLang="en-US" dirty="0"/>
              <a:t>完全模群</a:t>
            </a:r>
            <a:r>
              <a:rPr lang="en-US" altLang="zh-CN" dirty="0"/>
              <a:t>SL(2, Z)</a:t>
            </a:r>
            <a:r>
              <a:rPr lang="zh-CN" altLang="en-US" dirty="0"/>
              <a:t>的子群。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F958275D-BC78-2451-8E30-3785FFE28413}"/>
                  </a:ext>
                </a:extLst>
              </p:cNvPr>
              <p:cNvSpPr txBox="1"/>
              <p:nvPr/>
            </p:nvSpPr>
            <p:spPr>
              <a:xfrm>
                <a:off x="0" y="2915404"/>
                <a:ext cx="5371535" cy="5598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完全模群</a:t>
                </a:r>
                <a:r>
                  <a:rPr lang="en-US" altLang="zh-CN" dirty="0"/>
                  <a:t>:SL(2, Z)={(</a:t>
                </a:r>
                <a14:m>
                  <m:oMath xmlns:m="http://schemas.openxmlformats.org/officeDocument/2006/math">
                    <m:m>
                      <m:mPr>
                        <m:mcs>
                          <m:mc>
                            <m:mcPr>
                              <m:count m:val="2"/>
                              <m:mcJc m:val="center"/>
                            </m:mcPr>
                          </m:mc>
                        </m:mcs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r>
                            <m:rPr>
                              <m:brk m:alnAt="7"/>
                            </m:r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</m:mr>
                      <m:m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</m:mr>
                    </m:m>
                  </m:oMath>
                </a14:m>
                <a:r>
                  <a:rPr lang="en-US" altLang="zh-CN" dirty="0"/>
                  <a:t>) |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a</m:t>
                    </m:r>
                    <m:r>
                      <a:rPr lang="en-US" altLang="zh-CN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m:rPr>
                        <m:sty m:val="p"/>
                      </m:rPr>
                      <a:rPr lang="en-US" altLang="zh-CN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b</m:t>
                    </m:r>
                    <m:r>
                      <a:rPr lang="en-US" altLang="zh-CN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m:rPr>
                        <m:sty m:val="p"/>
                      </m:rPr>
                      <a:rPr lang="en-US" altLang="zh-CN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c</m:t>
                    </m:r>
                    <m:r>
                      <a:rPr lang="en-US" altLang="zh-CN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m:rPr>
                        <m:sty m:val="p"/>
                      </m:rPr>
                      <a:rPr lang="en-US" altLang="zh-CN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d</m:t>
                    </m:r>
                    <m:r>
                      <a:rPr lang="en-US" altLang="zh-CN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𝑍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𝑎𝑑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𝑏𝑐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US" altLang="zh-CN" dirty="0"/>
                  <a:t>}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F958275D-BC78-2451-8E30-3785FFE284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915404"/>
                <a:ext cx="5371535" cy="559833"/>
              </a:xfrm>
              <a:prstGeom prst="rect">
                <a:avLst/>
              </a:prstGeom>
              <a:blipFill>
                <a:blip r:embed="rId3"/>
                <a:stretch>
                  <a:fillRect l="-908" r="-1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文本框 7">
            <a:extLst>
              <a:ext uri="{FF2B5EF4-FFF2-40B4-BE49-F238E27FC236}">
                <a16:creationId xmlns:a16="http://schemas.microsoft.com/office/drawing/2014/main" id="{E5EED483-149A-CF80-87DB-5633B83C18C0}"/>
              </a:ext>
            </a:extLst>
          </p:cNvPr>
          <p:cNvSpPr txBox="1"/>
          <p:nvPr/>
        </p:nvSpPr>
        <p:spPr>
          <a:xfrm>
            <a:off x="0" y="4181867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两个需要探究的东西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5FEAF6B4-F272-F80C-F1DF-B5AB4FBD83FE}"/>
              </a:ext>
            </a:extLst>
          </p:cNvPr>
          <p:cNvSpPr txBox="1"/>
          <p:nvPr/>
        </p:nvSpPr>
        <p:spPr>
          <a:xfrm>
            <a:off x="239697" y="4908501"/>
            <a:ext cx="35894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1.</a:t>
            </a:r>
            <a:r>
              <a:rPr lang="zh-CN" altLang="en-US" dirty="0"/>
              <a:t>由</a:t>
            </a:r>
            <a:r>
              <a:rPr lang="zh-CN" altLang="en-US" dirty="0">
                <a:highlight>
                  <a:srgbClr val="00FFFF"/>
                </a:highlight>
              </a:rPr>
              <a:t>同余子群</a:t>
            </a:r>
            <a:r>
              <a:rPr lang="zh-CN" altLang="en-US" dirty="0"/>
              <a:t>构造相应的</a:t>
            </a:r>
            <a:r>
              <a:rPr lang="zh-CN" altLang="en-US" dirty="0">
                <a:highlight>
                  <a:srgbClr val="FFFF00"/>
                </a:highlight>
              </a:rPr>
              <a:t>模曲线</a:t>
            </a:r>
            <a:r>
              <a:rPr lang="zh-CN" altLang="en-US" dirty="0"/>
              <a:t>。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4CD87CBA-7C51-5130-BF8A-AF282DDD3AEA}"/>
              </a:ext>
            </a:extLst>
          </p:cNvPr>
          <p:cNvSpPr txBox="1"/>
          <p:nvPr/>
        </p:nvSpPr>
        <p:spPr>
          <a:xfrm>
            <a:off x="239697" y="5668392"/>
            <a:ext cx="35894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2.</a:t>
            </a:r>
            <a:r>
              <a:rPr lang="zh-CN" altLang="en-US" dirty="0"/>
              <a:t>由</a:t>
            </a:r>
            <a:r>
              <a:rPr lang="zh-CN" altLang="en-US" dirty="0">
                <a:highlight>
                  <a:srgbClr val="FFFF00"/>
                </a:highlight>
              </a:rPr>
              <a:t>模曲线</a:t>
            </a:r>
            <a:r>
              <a:rPr lang="zh-CN" altLang="en-US" dirty="0"/>
              <a:t>构造对应的</a:t>
            </a:r>
            <a:r>
              <a:rPr lang="zh-CN" altLang="en-US" dirty="0">
                <a:highlight>
                  <a:srgbClr val="00FF00"/>
                </a:highlight>
              </a:rPr>
              <a:t>模椭圆曲线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5159C753-07D9-339D-1283-03E5108917AD}"/>
              </a:ext>
            </a:extLst>
          </p:cNvPr>
          <p:cNvSpPr txBox="1"/>
          <p:nvPr/>
        </p:nvSpPr>
        <p:spPr>
          <a:xfrm>
            <a:off x="6169981" y="4908501"/>
            <a:ext cx="1813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此处为</a:t>
            </a:r>
            <a:r>
              <a:rPr lang="en-US" altLang="zh-CN" dirty="0"/>
              <a:t>1</a:t>
            </a:r>
            <a:r>
              <a:rPr lang="zh-CN" altLang="en-US" dirty="0"/>
              <a:t>对</a:t>
            </a:r>
            <a:r>
              <a:rPr lang="en-US" altLang="zh-CN" dirty="0"/>
              <a:t>1</a:t>
            </a:r>
            <a:r>
              <a:rPr lang="zh-CN" altLang="en-US" dirty="0"/>
              <a:t>构造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F876E76B-6BC5-0D0A-B0D2-DD43DF1676F7}"/>
              </a:ext>
            </a:extLst>
          </p:cNvPr>
          <p:cNvSpPr txBox="1"/>
          <p:nvPr/>
        </p:nvSpPr>
        <p:spPr>
          <a:xfrm>
            <a:off x="6169981" y="5668392"/>
            <a:ext cx="19223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此处为</a:t>
            </a:r>
            <a:r>
              <a:rPr lang="en-US" altLang="zh-CN" dirty="0"/>
              <a:t>1</a:t>
            </a:r>
            <a:r>
              <a:rPr lang="zh-CN" altLang="en-US" dirty="0"/>
              <a:t>对多构造</a:t>
            </a:r>
          </a:p>
        </p:txBody>
      </p:sp>
    </p:spTree>
    <p:extLst>
      <p:ext uri="{BB962C8B-B14F-4D97-AF65-F5344CB8AC3E}">
        <p14:creationId xmlns:p14="http://schemas.microsoft.com/office/powerpoint/2010/main" val="923875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F0818878-8C5D-ECC8-AEF7-81294EE4DA94}"/>
              </a:ext>
            </a:extLst>
          </p:cNvPr>
          <p:cNvSpPr txBox="1"/>
          <p:nvPr/>
        </p:nvSpPr>
        <p:spPr>
          <a:xfrm>
            <a:off x="313951" y="479395"/>
            <a:ext cx="10390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3.Abel</a:t>
            </a:r>
            <a:r>
              <a:rPr lang="zh-CN" altLang="en-US" dirty="0"/>
              <a:t>簇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2054C0CE-1E5B-F254-1E03-50D83B852C7B}"/>
                  </a:ext>
                </a:extLst>
              </p:cNvPr>
              <p:cNvSpPr txBox="1"/>
              <p:nvPr/>
            </p:nvSpPr>
            <p:spPr>
              <a:xfrm>
                <a:off x="506028" y="1056443"/>
                <a:ext cx="5221750" cy="538185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设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zh-CN" altLang="en-US" dirty="0"/>
                  <a:t>是正则特征</a:t>
                </a:r>
                <a:r>
                  <a:rPr lang="en-US" altLang="zh-CN" dirty="0"/>
                  <a:t>Hecke</a:t>
                </a:r>
                <a:r>
                  <a:rPr lang="zh-CN" altLang="en-US" dirty="0"/>
                  <a:t>形式，定义同态映射</a:t>
                </a:r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: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𝕫</m:t>
                          </m:r>
                        </m:sub>
                      </m:sSub>
                      <m:r>
                        <a:rPr lang="zh-CN" altLang="en-US" i="1" smtClean="0">
                          <a:latin typeface="Cambria Math" panose="02040503050406030204" pitchFamily="18" charset="0"/>
                        </a:rPr>
                        <m:t>→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zh-CN" altLang="en-US" i="1">
                          <a:latin typeface="Cambria Math" panose="02040503050406030204" pitchFamily="18" charset="0"/>
                        </a:rPr>
                        <m:t>，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𝑇𝑓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d>
                        <m:d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𝑓</m:t>
                      </m:r>
                    </m:oMath>
                  </m:oMathPara>
                </a14:m>
                <a:endParaRPr lang="en-US" altLang="zh-CN" dirty="0"/>
              </a:p>
              <a:p>
                <a:r>
                  <a:rPr lang="zh-CN" altLang="en-US" dirty="0"/>
                  <a:t>简单来说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d>
                      <m:d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</m:d>
                  </m:oMath>
                </a14:m>
                <a:r>
                  <a:rPr lang="zh-CN" altLang="en-US" dirty="0"/>
                  <a:t>是算子</a:t>
                </a:r>
                <a:r>
                  <a:rPr lang="en-US" altLang="zh-CN" dirty="0"/>
                  <a:t>T</a:t>
                </a:r>
                <a:r>
                  <a:rPr lang="zh-CN" altLang="en-US" dirty="0"/>
                  <a:t>关于特征向量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zh-CN" altLang="en-US" dirty="0"/>
                  <a:t>的</a:t>
                </a:r>
                <a:r>
                  <a:rPr lang="zh-CN" altLang="en-US" dirty="0">
                    <a:solidFill>
                      <a:schemeClr val="accent1"/>
                    </a:solidFill>
                  </a:rPr>
                  <a:t>特征值</a:t>
                </a:r>
                <a:endParaRPr lang="en-US" altLang="zh-CN" dirty="0">
                  <a:solidFill>
                    <a:schemeClr val="accent1"/>
                  </a:solidFill>
                </a:endParaRPr>
              </a:p>
              <a:p>
                <a:endParaRPr lang="en-US" altLang="zh-CN" dirty="0"/>
              </a:p>
              <a:p>
                <a:r>
                  <a:rPr lang="zh-CN" altLang="en-US" dirty="0"/>
                  <a:t>接着，我们定义特征值映射的</a:t>
                </a:r>
                <a:r>
                  <a:rPr lang="zh-CN" altLang="en-US" dirty="0">
                    <a:solidFill>
                      <a:schemeClr val="accent1"/>
                    </a:solidFill>
                  </a:rPr>
                  <a:t>核空间</a:t>
                </a:r>
                <a:endParaRPr lang="en-US" altLang="zh-CN" dirty="0">
                  <a:solidFill>
                    <a:schemeClr val="accent1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altLang="zh-CN" b="0" i="0" smtClean="0">
                              <a:latin typeface="Cambria Math" panose="02040503050406030204" pitchFamily="18" charset="0"/>
                            </a:rPr>
                            <m:t>ker</m:t>
                          </m:r>
                        </m:fName>
                        <m:e>
                          <m:d>
                            <m:d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altLang="zh-CN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i="1"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n-US" altLang="zh-CN" i="1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sub>
                              </m:sSub>
                            </m:e>
                          </m:d>
                        </m:e>
                      </m:func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|"/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∈</m:t>
                          </m:r>
                          <m:sSub>
                            <m:sSubPr>
                              <m:ctrlPr>
                                <a:rPr lang="en-US" altLang="zh-CN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zh-CN" altLang="en-US" i="1">
                                  <a:latin typeface="Cambria Math" panose="02040503050406030204" pitchFamily="18" charset="0"/>
                                </a:rPr>
                                <m:t>𝕫</m:t>
                              </m:r>
                            </m:sub>
                          </m:s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𝑇𝑓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=0}</m:t>
                      </m:r>
                    </m:oMath>
                  </m:oMathPara>
                </a14:m>
                <a:endParaRPr lang="en-US" altLang="zh-CN" dirty="0"/>
              </a:p>
              <a:p>
                <a:endParaRPr lang="en-US" altLang="zh-CN" dirty="0"/>
              </a:p>
              <a:p>
                <a:endParaRPr lang="en-US" altLang="zh-CN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𝕫</m:t>
                        </m:r>
                      </m:sub>
                    </m:sSub>
                  </m:oMath>
                </a14:m>
                <a:r>
                  <a:rPr lang="zh-CN" altLang="en-US" dirty="0"/>
                  <a:t>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i="1">
                            <a:latin typeface="Cambria Math" panose="02040503050406030204" pitchFamily="18" charset="0"/>
                          </a:rPr>
                          <m:t>J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</m:d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𝐽𝑎𝑐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l-GR" altLang="zh-CN" dirty="0"/>
                          <m:t>Γ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</m:d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))</m:t>
                    </m:r>
                  </m:oMath>
                </a14:m>
                <a:r>
                  <a:rPr lang="zh-CN" altLang="en-US" dirty="0"/>
                  <a:t>的作用：</a:t>
                </a:r>
                <a:endParaRPr lang="en-US" altLang="zh-CN" dirty="0"/>
              </a:p>
              <a:p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𝐽𝑎𝑐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l-GR" altLang="zh-CN" dirty="0"/>
                          <m:t>Γ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</m:d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))</m:t>
                    </m:r>
                  </m:oMath>
                </a14:m>
                <a:r>
                  <a:rPr lang="zh-CN" altLang="en-US" dirty="0"/>
                  <a:t>中的元素大致长这样</a:t>
                </a:r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𝑓𝑑</m:t>
                      </m:r>
                      <m:r>
                        <a:rPr lang="zh-CN" altLang="en-US" b="0" i="1" smtClean="0">
                          <a:latin typeface="Cambria Math" panose="02040503050406030204" pitchFamily="18" charset="0"/>
                        </a:rPr>
                        <m:t>𝜏</m:t>
                      </m:r>
                      <m:groupChr>
                        <m:groupChrPr>
                          <m:chr m:val="→"/>
                          <m:vertJc m:val="bot"/>
                          <m:ctrlPr>
                            <a:rPr lang="zh-CN" altLang="en-US" b="0" i="1" smtClean="0">
                              <a:latin typeface="Cambria Math" panose="02040503050406030204" pitchFamily="18" charset="0"/>
                            </a:rPr>
                          </m:ctrlPr>
                        </m:groupChrPr>
                        <m:e>
                          <m:r>
                            <m:rPr>
                              <m:brk m:alnAt="2"/>
                            </m:rPr>
                            <a:rPr lang="zh-CN" altLang="en-US" b="0" i="1" smtClean="0">
                              <a:latin typeface="Cambria Math" panose="02040503050406030204" pitchFamily="18" charset="0"/>
                            </a:rPr>
                            <m:t>𝜑</m:t>
                          </m:r>
                        </m:e>
                      </m:groupChr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zh-CN" alt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nary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zh-CN" altLang="en-US" b="0" i="1" smtClean="0">
                          <a:latin typeface="Cambria Math" panose="02040503050406030204" pitchFamily="18" charset="0"/>
                        </a:rPr>
                        <m:t>𝜏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zh-CN" altLang="en-US" i="1">
                          <a:latin typeface="Cambria Math" panose="02040503050406030204" pitchFamily="18" charset="0"/>
                        </a:rPr>
                        <m:t>路径</m:t>
                      </m:r>
                      <m:r>
                        <a:rPr lang="en-US" altLang="zh-CN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zh-CN" altLang="en-US" i="1">
                          <a:latin typeface="Cambria Math" panose="02040503050406030204" pitchFamily="18" charset="0"/>
                        </a:rPr>
                        <m:t>曲线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zh-CN" altLang="en-US" i="1">
                          <a:latin typeface="Cambria Math" panose="02040503050406030204" pitchFamily="18" charset="0"/>
                        </a:rPr>
                        <m:t>闭环</m:t>
                      </m:r>
                      <m:r>
                        <a:rPr lang="zh-CN" altLang="en-US" i="1" smtClean="0">
                          <a:latin typeface="Cambria Math" panose="02040503050406030204" pitchFamily="18" charset="0"/>
                        </a:rPr>
                        <m:t>等价类</m:t>
                      </m:r>
                    </m:oMath>
                  </m:oMathPara>
                </a14:m>
                <a:endParaRPr lang="en-US" altLang="zh-CN" dirty="0"/>
              </a:p>
              <a:p>
                <a:r>
                  <a:rPr lang="zh-CN" altLang="en-US" dirty="0"/>
                  <a:t>当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l-GR" altLang="zh-CN" dirty="0"/>
                          <m:t>Γ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</m:d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  <m:r>
                      <a:rPr lang="zh-CN" alt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时</m:t>
                    </m:r>
                  </m:oMath>
                </a14:m>
                <a:r>
                  <a:rPr lang="zh-CN" altLang="en-US" dirty="0"/>
                  <a:t>，可以定义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𝕫</m:t>
                        </m:r>
                      </m:sub>
                    </m:sSub>
                  </m:oMath>
                </a14:m>
                <a:r>
                  <a:rPr lang="zh-CN" altLang="en-US" dirty="0"/>
                  <a:t>中元素</a:t>
                </a:r>
                <a:r>
                  <a:rPr lang="en-US" altLang="zh-CN" dirty="0"/>
                  <a:t>T</a:t>
                </a:r>
                <a:r>
                  <a:rPr lang="zh-CN" altLang="en-US" dirty="0"/>
                  <a:t>的作用为</a:t>
                </a:r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:</m:t>
                      </m:r>
                      <m:sSup>
                        <m:sSup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US" altLang="zh-CN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altLang="zh-CN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altLang="zh-CN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altLang="zh-CN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nor/>
                                </m:rPr>
                                <a:rPr lang="el-GR" altLang="zh-CN" dirty="0"/>
                                <m:t>Γ</m:t>
                              </m:r>
                            </m:e>
                            <m:sub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d>
                            <m:dPr>
                              <m:ctrlPr>
                                <a:rPr lang="en-US" altLang="zh-CN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</m:d>
                          <m:r>
                            <a:rPr lang="en-US" altLang="zh-CN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∧</m:t>
                          </m:r>
                        </m:sup>
                      </m:sSup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US" altLang="zh-CN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altLang="zh-CN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altLang="zh-CN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altLang="zh-CN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nor/>
                                </m:rPr>
                                <a:rPr lang="el-GR" altLang="zh-CN" dirty="0"/>
                                <m:t>Γ</m:t>
                              </m:r>
                            </m:e>
                            <m:sub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d>
                            <m:dPr>
                              <m:ctrlPr>
                                <a:rPr lang="en-US" altLang="zh-CN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</m:d>
                          <m:r>
                            <a:rPr lang="en-US" altLang="zh-CN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US" altLang="zh-CN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∧</m:t>
                          </m:r>
                        </m:sup>
                      </m:sSup>
                      <m:r>
                        <a:rPr lang="en-US" altLang="zh-CN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r>
                        <a:rPr lang="zh-CN" altLang="el-GR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𝜑</m:t>
                      </m:r>
                      <m:r>
                        <a:rPr lang="el-GR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⟼</m:t>
                      </m:r>
                      <m:r>
                        <a:rPr lang="zh-CN" altLang="el-G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𝜑</m:t>
                      </m:r>
                      <m:r>
                        <a:rPr lang="zh-CN" alt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∘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𝑇</m:t>
                      </m:r>
                    </m:oMath>
                  </m:oMathPara>
                </a14:m>
                <a:endParaRPr lang="en-US" altLang="zh-CN" dirty="0"/>
              </a:p>
              <a:p>
                <a:r>
                  <a:rPr lang="zh-CN" altLang="en-US" dirty="0"/>
                  <a:t>由此可定义出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i="1">
                            <a:latin typeface="Cambria Math" panose="02040503050406030204" pitchFamily="18" charset="0"/>
                          </a:rPr>
                          <m:t>J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</m:d>
                  </m:oMath>
                </a14:m>
                <a:r>
                  <a:rPr lang="zh-CN" altLang="en-US" dirty="0"/>
                  <a:t>的子群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i="1">
                            <a:latin typeface="Cambria Math" panose="02040503050406030204" pitchFamily="18" charset="0"/>
                          </a:rPr>
                          <m:t>J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</m:d>
                  </m:oMath>
                </a14:m>
                <a:endParaRPr lang="en-US" altLang="zh-CN" dirty="0"/>
              </a:p>
              <a:p>
                <a:endParaRPr lang="en-US" altLang="zh-CN" dirty="0"/>
              </a:p>
              <a:p>
                <a:endParaRPr lang="en-US" altLang="zh-CN" dirty="0"/>
              </a:p>
              <a:p>
                <a:r>
                  <a:rPr lang="zh-CN" altLang="en-US" dirty="0"/>
                  <a:t>由此我们定义关于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zh-CN" altLang="en-US" dirty="0"/>
                  <a:t>的</a:t>
                </a:r>
                <a:r>
                  <a:rPr lang="en-US" altLang="zh-CN" dirty="0">
                    <a:solidFill>
                      <a:schemeClr val="accent1"/>
                    </a:solidFill>
                  </a:rPr>
                  <a:t>Abel</a:t>
                </a:r>
                <a:r>
                  <a:rPr lang="zh-CN" altLang="en-US" dirty="0">
                    <a:solidFill>
                      <a:schemeClr val="accent1"/>
                    </a:solidFill>
                  </a:rPr>
                  <a:t>簇</a:t>
                </a:r>
                <a:r>
                  <a:rPr lang="zh-CN" altLang="en-US" dirty="0"/>
                  <a:t>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i="1">
                            <a:latin typeface="Cambria Math" panose="02040503050406030204" pitchFamily="18" charset="0"/>
                          </a:rPr>
                          <m:t>J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</m:d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i="1">
                            <a:latin typeface="Cambria Math" panose="02040503050406030204" pitchFamily="18" charset="0"/>
                          </a:rPr>
                          <m:t>J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</m:d>
                  </m:oMath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2054C0CE-1E5B-F254-1E03-50D83B852C7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6028" y="1056443"/>
                <a:ext cx="5221750" cy="5381858"/>
              </a:xfrm>
              <a:prstGeom prst="rect">
                <a:avLst/>
              </a:prstGeom>
              <a:blipFill>
                <a:blip r:embed="rId2"/>
                <a:stretch>
                  <a:fillRect l="-933" t="-566" b="-45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文本框 4">
            <a:extLst>
              <a:ext uri="{FF2B5EF4-FFF2-40B4-BE49-F238E27FC236}">
                <a16:creationId xmlns:a16="http://schemas.microsoft.com/office/drawing/2014/main" id="{F3C96F1A-073F-AF63-E748-41A942552A2C}"/>
              </a:ext>
            </a:extLst>
          </p:cNvPr>
          <p:cNvSpPr txBox="1"/>
          <p:nvPr/>
        </p:nvSpPr>
        <p:spPr>
          <a:xfrm>
            <a:off x="5969457" y="4078213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雅可比簇的直和分解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A51C0D73-86F1-6401-993F-80581043861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9457" y="4470595"/>
            <a:ext cx="5798169" cy="1591264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EB82CB9D-0E12-D824-DF87-1FC99CE377E5}"/>
              </a:ext>
            </a:extLst>
          </p:cNvPr>
          <p:cNvSpPr txBox="1"/>
          <p:nvPr/>
        </p:nvSpPr>
        <p:spPr>
          <a:xfrm>
            <a:off x="5969457" y="110063"/>
            <a:ext cx="15584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Abel</a:t>
            </a:r>
            <a:r>
              <a:rPr lang="zh-CN" altLang="en-US" dirty="0"/>
              <a:t>簇的本质</a:t>
            </a:r>
            <a:endParaRPr lang="en-US" altLang="zh-C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848927AC-46D9-587C-7D8E-CCF846134D3F}"/>
                  </a:ext>
                </a:extLst>
              </p:cNvPr>
              <p:cNvSpPr txBox="1"/>
              <p:nvPr/>
            </p:nvSpPr>
            <p:spPr>
              <a:xfrm>
                <a:off x="5969457" y="479395"/>
                <a:ext cx="6183168" cy="12448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设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l-GR" altLang="zh-CN" dirty="0"/>
                          <m:t>Γ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</m:d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dirty="0"/>
                  <a:t>是正则特征形式，展开式</a:t>
                </a:r>
                <a:r>
                  <a:rPr lang="en-US" altLang="zh-CN" dirty="0"/>
                  <a:t> 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zh-CN" altLang="en-US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</m:d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∞</m:t>
                        </m:r>
                      </m:sup>
                      <m:e>
                        <m:sSub>
                          <m:sSubPr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  <m:sSup>
                          <m:sSupPr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p>
                        </m:sSup>
                      </m:e>
                    </m:nary>
                  </m:oMath>
                </a14:m>
                <a:endParaRPr lang="en-US" altLang="zh-CN" dirty="0"/>
              </a:p>
              <a:p>
                <a:r>
                  <a:rPr lang="zh-CN" altLang="en-US" dirty="0"/>
                  <a:t>定义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({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})</m:t>
                    </m:r>
                    <m:r>
                      <a:rPr lang="zh-CN" altLang="en-US" i="1">
                        <a:latin typeface="Cambria Math" panose="02040503050406030204" pitchFamily="18" charset="0"/>
                      </a:rPr>
                      <m:t>是</m:t>
                    </m:r>
                  </m:oMath>
                </a14:m>
                <a:r>
                  <a:rPr lang="zh-CN" altLang="en-US" dirty="0"/>
                  <a:t>有理数域添加傅里叶系数得到的扩域</a:t>
                </a:r>
                <a:endParaRPr lang="en-US" altLang="zh-CN" dirty="0"/>
              </a:p>
              <a:p>
                <a:r>
                  <a:rPr lang="zh-CN" altLang="en-US" dirty="0"/>
                  <a:t>再设一嵌入映射</a:t>
                </a:r>
                <a14:m>
                  <m:oMath xmlns:m="http://schemas.openxmlformats.org/officeDocument/2006/math"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𝜎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: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𝐶</m:t>
                    </m:r>
                  </m:oMath>
                </a14:m>
                <a:r>
                  <a:rPr lang="zh-CN" altLang="en-US" dirty="0"/>
                  <a:t>，由此导出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p>
                        <m:r>
                          <a:rPr lang="zh-CN" altLang="en-US" i="1" smtClean="0">
                            <a:latin typeface="Cambria Math" panose="02040503050406030204" pitchFamily="18" charset="0"/>
                          </a:rPr>
                          <m:t>𝜎</m:t>
                        </m:r>
                      </m:sup>
                    </m:sSup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</m:d>
                  </m:oMath>
                </a14:m>
                <a:r>
                  <a:rPr lang="en-US" altLang="zh-CN" dirty="0"/>
                  <a:t>=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altLang="zh-CN" i="1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∞</m:t>
                        </m:r>
                      </m:sup>
                      <m:e>
                        <m:r>
                          <a:rPr lang="zh-CN" alt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)</m:t>
                        </m:r>
                        <m:sSup>
                          <m:sSup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p>
                        </m:sSup>
                      </m:e>
                    </m:nary>
                  </m:oMath>
                </a14:m>
                <a:endParaRPr lang="en-US" altLang="zh-CN" dirty="0"/>
              </a:p>
              <a:p>
                <a:r>
                  <a:rPr lang="zh-CN" altLang="en-US" dirty="0"/>
                  <a:t>可以证明上述算子</a:t>
                </a:r>
                <a14:m>
                  <m:oMath xmlns:m="http://schemas.openxmlformats.org/officeDocument/2006/math">
                    <m:r>
                      <a:rPr lang="zh-CN" altLang="en-US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zh-CN" altLang="en-US" dirty="0">
                    <a:solidFill>
                      <a:schemeClr val="accent1"/>
                    </a:solidFill>
                  </a:rPr>
                  <a:t>可以保持新形式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848927AC-46D9-587C-7D8E-CCF846134D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69457" y="479395"/>
                <a:ext cx="6183168" cy="1244828"/>
              </a:xfrm>
              <a:prstGeom prst="rect">
                <a:avLst/>
              </a:prstGeom>
              <a:blipFill>
                <a:blip r:embed="rId4"/>
                <a:stretch>
                  <a:fillRect l="-788" t="-35784" b="-3088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C1D776D4-4101-EA3D-836D-C30F28BC2B10}"/>
                  </a:ext>
                </a:extLst>
              </p:cNvPr>
              <p:cNvSpPr txBox="1"/>
              <p:nvPr/>
            </p:nvSpPr>
            <p:spPr>
              <a:xfrm>
                <a:off x="5969457" y="1983251"/>
                <a:ext cx="5514587" cy="16695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定义</a:t>
                </a:r>
                <a:r>
                  <a:rPr lang="zh-CN" altLang="en-US" dirty="0">
                    <a:solidFill>
                      <a:schemeClr val="accent1"/>
                    </a:solidFill>
                  </a:rPr>
                  <a:t>新形式等价类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</m:d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|"/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p>
                            <m:r>
                              <a:rPr lang="zh-CN" altLang="en-US" i="1">
                                <a:latin typeface="Cambria Math" panose="02040503050406030204" pitchFamily="18" charset="0"/>
                              </a:rPr>
                              <m:t>𝜎</m:t>
                            </m:r>
                          </m:sup>
                        </m:s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d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zh-CN" altLang="en-US" b="0" i="1" smtClean="0">
                        <a:latin typeface="Cambria Math" panose="02040503050406030204" pitchFamily="18" charset="0"/>
                      </a:rPr>
                      <m:t>𝜎</m:t>
                    </m:r>
                    <m:r>
                      <a:rPr lang="zh-CN" altLang="en-US" i="1">
                        <a:latin typeface="Cambria Math" panose="02040503050406030204" pitchFamily="18" charset="0"/>
                      </a:rPr>
                      <m:t>是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𝐶</m:t>
                    </m:r>
                    <m:r>
                      <a:rPr lang="zh-CN" altLang="en-US" i="1">
                        <a:latin typeface="Cambria Math" panose="02040503050406030204" pitchFamily="18" charset="0"/>
                      </a:rPr>
                      <m:t>上</m:t>
                    </m:r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的</m:t>
                    </m:r>
                    <m:r>
                      <a:rPr lang="zh-CN" altLang="en-US" i="1">
                        <a:latin typeface="Cambria Math" panose="02040503050406030204" pitchFamily="18" charset="0"/>
                      </a:rPr>
                      <m:t>自同构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endParaRPr lang="en-US" altLang="zh-CN" dirty="0"/>
              </a:p>
              <a:p>
                <a:r>
                  <a:rPr lang="zh-CN" altLang="en-US" dirty="0"/>
                  <a:t>由等价类可以张成子空间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𝑠𝑝𝑎𝑛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([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])⊂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l-GR" altLang="zh-CN" dirty="0"/>
                          <m:t>Γ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</m:d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n-US" altLang="zh-CN" dirty="0"/>
              </a:p>
              <a:p>
                <a:r>
                  <a:rPr lang="zh-CN" altLang="en-US" dirty="0"/>
                  <a:t>第一同调群限制到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</m:oMath>
                </a14:m>
                <a:r>
                  <a:rPr lang="zh-CN" altLang="en-US" dirty="0"/>
                  <a:t>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⋀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l-GR" altLang="zh-CN" dirty="0"/>
                              <m:t>Γ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d>
                          <m:d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</m:d>
                      </m:e>
                    </m:d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𝑍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)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|</m:t>
                        </m:r>
                      </m:e>
                      <m:sub>
                        <m:sSub>
                          <m:sSubPr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sub>
                        </m:sSub>
                      </m:sub>
                    </m:sSub>
                  </m:oMath>
                </a14:m>
                <a:endParaRPr lang="en-US" altLang="zh-CN" dirty="0"/>
              </a:p>
              <a:p>
                <a:endParaRPr lang="en-US" altLang="zh-CN" dirty="0"/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</m:sub>
                        </m:sSub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∧</m:t>
                        </m:r>
                      </m:sup>
                    </m:sSup>
                    <m:r>
                      <a:rPr lang="en-US" altLang="zh-CN" b="0" i="0" smtClean="0"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⋀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是</m:t>
                    </m:r>
                  </m:oMath>
                </a14:m>
                <a:r>
                  <a:rPr lang="en-US" altLang="zh-CN" dirty="0"/>
                  <a:t>[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: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𝑄</m:t>
                    </m:r>
                  </m:oMath>
                </a14:m>
                <a:r>
                  <a:rPr lang="en-US" altLang="zh-CN" dirty="0"/>
                  <a:t>]</a:t>
                </a:r>
                <a:r>
                  <a:rPr lang="zh-CN" altLang="en-US" dirty="0"/>
                  <a:t>维环面且同构于</a:t>
                </a:r>
                <a:r>
                  <a:rPr lang="en-US" altLang="zh-CN" dirty="0"/>
                  <a:t>Abel</a:t>
                </a:r>
                <a:r>
                  <a:rPr lang="zh-CN" altLang="en-US" dirty="0"/>
                  <a:t>簇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</m:oMath>
                </a14:m>
                <a:endParaRPr lang="en-US" altLang="zh-CN" dirty="0"/>
              </a:p>
            </p:txBody>
          </p:sp>
        </mc:Choice>
        <mc:Fallback xmlns=""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C1D776D4-4101-EA3D-836D-C30F28BC2B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69457" y="1983251"/>
                <a:ext cx="5514587" cy="1669560"/>
              </a:xfrm>
              <a:prstGeom prst="rect">
                <a:avLst/>
              </a:prstGeom>
              <a:blipFill>
                <a:blip r:embed="rId5"/>
                <a:stretch>
                  <a:fillRect l="-884" t="-1825" b="-36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文本框 10">
            <a:extLst>
              <a:ext uri="{FF2B5EF4-FFF2-40B4-BE49-F238E27FC236}">
                <a16:creationId xmlns:a16="http://schemas.microsoft.com/office/drawing/2014/main" id="{9BE09632-98A1-EBD3-64A9-A3A5637D9AAE}"/>
              </a:ext>
            </a:extLst>
          </p:cNvPr>
          <p:cNvSpPr txBox="1"/>
          <p:nvPr/>
        </p:nvSpPr>
        <p:spPr>
          <a:xfrm>
            <a:off x="5969457" y="6084909"/>
            <a:ext cx="44140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/>
              <a:t>换言之，雅可比簇和阿贝尔簇本质是同一个东西，都是环</a:t>
            </a:r>
            <a:r>
              <a:rPr lang="en-US" altLang="zh-CN" sz="1200" dirty="0"/>
              <a:t>(torus)</a:t>
            </a:r>
          </a:p>
          <a:p>
            <a:r>
              <a:rPr lang="zh-CN" altLang="en-US" sz="1200" dirty="0"/>
              <a:t>注意不是抽象代数的那个环</a:t>
            </a:r>
            <a:r>
              <a:rPr lang="en-US" altLang="zh-CN" sz="1200" dirty="0"/>
              <a:t>(ring)</a:t>
            </a:r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572119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467EF4D6-B371-F3FF-ABB4-DB3D62F8CD0A}"/>
              </a:ext>
            </a:extLst>
          </p:cNvPr>
          <p:cNvSpPr txBox="1"/>
          <p:nvPr/>
        </p:nvSpPr>
        <p:spPr>
          <a:xfrm>
            <a:off x="313951" y="479395"/>
            <a:ext cx="26661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4.</a:t>
            </a:r>
            <a:r>
              <a:rPr lang="zh-CN" altLang="en-US" dirty="0"/>
              <a:t>一维环面就是椭圆曲线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5B419ED3-BA76-969D-4216-08EC30698579}"/>
                  </a:ext>
                </a:extLst>
              </p:cNvPr>
              <p:cNvSpPr txBox="1"/>
              <p:nvPr/>
            </p:nvSpPr>
            <p:spPr>
              <a:xfrm>
                <a:off x="313950" y="1091953"/>
                <a:ext cx="6220015" cy="44691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600" dirty="0"/>
                  <a:t>设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sz="1600" i="1" smtClean="0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altLang="zh-CN" sz="16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altLang="zh-CN" sz="1600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altLang="zh-CN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sz="1600" b="0" i="1" smtClean="0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altLang="zh-CN" sz="1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zh-CN" altLang="en-US" sz="1600" dirty="0"/>
                  <a:t>是满足</a:t>
                </a:r>
                <a14:m>
                  <m:oMath xmlns:m="http://schemas.openxmlformats.org/officeDocument/2006/math">
                    <m:r>
                      <a:rPr lang="en-US" altLang="zh-CN" sz="1600" b="0" i="1" smtClean="0">
                        <a:latin typeface="Cambria Math" panose="02040503050406030204" pitchFamily="18" charset="0"/>
                      </a:rPr>
                      <m:t>𝐼𝑚</m:t>
                    </m:r>
                    <m:d>
                      <m:dPr>
                        <m:ctrlPr>
                          <a:rPr lang="en-US" altLang="zh-CN" sz="1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sz="16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altLang="zh-CN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zh-CN" altLang="en-US" sz="1600" b="0" i="1" smtClean="0">
                                    <a:latin typeface="Cambria Math" panose="02040503050406030204" pitchFamily="18" charset="0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n-US" altLang="zh-CN" sz="16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altLang="zh-CN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zh-CN" altLang="en-US" sz="1600" b="0" i="1" smtClean="0">
                                    <a:latin typeface="Cambria Math" panose="02040503050406030204" pitchFamily="18" charset="0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n-US" altLang="zh-CN" sz="16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den>
                        </m:f>
                      </m:e>
                    </m:d>
                    <m:r>
                      <a:rPr lang="en-US" altLang="zh-CN" sz="1600" b="0" i="1" smtClean="0">
                        <a:latin typeface="Cambria Math" panose="02040503050406030204" pitchFamily="18" charset="0"/>
                      </a:rPr>
                      <m:t>&gt;0</m:t>
                    </m:r>
                  </m:oMath>
                </a14:m>
                <a:r>
                  <a:rPr lang="zh-CN" altLang="en-US" sz="1600" dirty="0"/>
                  <a:t>的两个复数，定义</a:t>
                </a:r>
                <a:r>
                  <a:rPr lang="zh-CN" altLang="en-US" sz="1600" dirty="0">
                    <a:solidFill>
                      <a:schemeClr val="accent1"/>
                    </a:solidFill>
                  </a:rPr>
                  <a:t>格</a:t>
                </a:r>
                <a:endParaRPr lang="en-US" altLang="zh-CN" sz="1600" dirty="0">
                  <a:solidFill>
                    <a:schemeClr val="accent1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∧</m:t>
                      </m:r>
                      <m:r>
                        <a:rPr lang="en-US" altLang="zh-CN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altLang="zh-CN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𝑍</m:t>
                      </m:r>
                      <m:sSub>
                        <m:sSubPr>
                          <m:ctrlPr>
                            <a:rPr lang="en-US" altLang="zh-CN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sz="1600" i="1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altLang="zh-CN" sz="160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altLang="zh-CN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⊕</m:t>
                      </m:r>
                      <m:r>
                        <a:rPr lang="en-US" altLang="zh-CN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𝑍</m:t>
                      </m:r>
                      <m:sSub>
                        <m:sSubPr>
                          <m:ctrlPr>
                            <a:rPr lang="en-US" altLang="zh-CN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sz="1600" i="1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altLang="zh-CN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|"/>
                          <m:ctrlP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  <m:sSub>
                            <m:sSubPr>
                              <m:ctrlPr>
                                <a:rPr lang="en-US" altLang="zh-CN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sz="1600" i="1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altLang="zh-CN" sz="16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sSub>
                            <m:sSubPr>
                              <m:ctrlPr>
                                <a:rPr lang="en-US" altLang="zh-CN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sz="1600" i="1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altLang="zh-CN" sz="16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</m:d>
                      <m:r>
                        <a:rPr lang="en-US" altLang="zh-CN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altLang="zh-CN" sz="1600" b="0" i="1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US" altLang="zh-CN" sz="1600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altLang="zh-CN" sz="1600" b="0" i="1" smtClean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altLang="zh-CN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∈</m:t>
                      </m:r>
                      <m:r>
                        <a:rPr lang="en-US" altLang="zh-CN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𝑍</m:t>
                      </m:r>
                      <m:r>
                        <a:rPr lang="en-US" altLang="zh-CN" sz="1600" b="0" i="1" smtClean="0">
                          <a:latin typeface="Cambria Math" panose="02040503050406030204" pitchFamily="18" charset="0"/>
                        </a:rPr>
                        <m:t>}</m:t>
                      </m:r>
                    </m:oMath>
                  </m:oMathPara>
                </a14:m>
                <a:endParaRPr lang="en-US" altLang="zh-CN" sz="1600" dirty="0"/>
              </a:p>
              <a:p>
                <a:r>
                  <a:rPr lang="zh-CN" altLang="en-US" sz="1600" dirty="0"/>
                  <a:t>它是复数域</a:t>
                </a:r>
                <a:r>
                  <a:rPr lang="en-US" altLang="zh-CN" sz="1600" dirty="0"/>
                  <a:t>C</a:t>
                </a:r>
                <a:r>
                  <a:rPr lang="zh-CN" altLang="en-US" sz="1600" dirty="0"/>
                  <a:t>的子交换整环，故可定义</a:t>
                </a:r>
                <a:r>
                  <a:rPr lang="en-US" altLang="zh-CN" sz="1600" dirty="0"/>
                  <a:t>(</a:t>
                </a:r>
                <a:r>
                  <a:rPr lang="zh-CN" altLang="en-US" sz="1600" dirty="0"/>
                  <a:t>一维</a:t>
                </a:r>
                <a:r>
                  <a:rPr lang="en-US" altLang="zh-CN" sz="1600" dirty="0"/>
                  <a:t>)</a:t>
                </a:r>
                <a:r>
                  <a:rPr lang="zh-CN" altLang="en-US" sz="1600" dirty="0">
                    <a:solidFill>
                      <a:schemeClr val="accent1"/>
                    </a:solidFill>
                  </a:rPr>
                  <a:t>环面</a:t>
                </a:r>
                <a:r>
                  <a:rPr lang="zh-CN" altLang="en-US" sz="1600" dirty="0"/>
                  <a:t>为商环</a:t>
                </a:r>
                <a:endParaRPr lang="en-US" altLang="zh-CN" sz="16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𝐶</m:t>
                      </m:r>
                      <m:r>
                        <a:rPr lang="en-US" altLang="zh-CN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/∧=</m:t>
                      </m:r>
                      <m:d>
                        <m:dPr>
                          <m:begChr m:val="{"/>
                          <m:endChr m:val="|"/>
                          <m:ctrlPr>
                            <a:rPr lang="en-US" altLang="zh-CN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𝑧</m:t>
                          </m:r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+∧</m:t>
                          </m:r>
                        </m:e>
                      </m:d>
                      <m:r>
                        <a:rPr lang="en-US" altLang="zh-CN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𝑧</m:t>
                      </m:r>
                      <m:r>
                        <a:rPr lang="en-US" altLang="zh-CN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∈</m:t>
                      </m:r>
                      <m:r>
                        <a:rPr lang="en-US" altLang="zh-CN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𝐶</m:t>
                      </m:r>
                      <m:r>
                        <a:rPr lang="en-US" altLang="zh-CN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}</m:t>
                      </m:r>
                    </m:oMath>
                  </m:oMathPara>
                </a14:m>
                <a:endParaRPr lang="en-US" altLang="zh-CN" sz="1600" dirty="0"/>
              </a:p>
              <a:p>
                <a14:m>
                  <m:oMath xmlns:m="http://schemas.openxmlformats.org/officeDocument/2006/math">
                    <m:r>
                      <a:rPr lang="en-US" altLang="zh-CN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𝐶</m:t>
                    </m:r>
                    <m:r>
                      <a:rPr lang="en-US" altLang="zh-CN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/∧</m:t>
                    </m:r>
                  </m:oMath>
                </a14:m>
                <a:r>
                  <a:rPr lang="zh-CN" altLang="en-US" sz="1600" dirty="0">
                    <a:ea typeface="Cambria Math" panose="02040503050406030204" pitchFamily="18" charset="0"/>
                  </a:rPr>
                  <a:t>是一个亏格为</a:t>
                </a:r>
                <a:r>
                  <a:rPr lang="en-US" altLang="zh-CN" sz="1600" dirty="0">
                    <a:ea typeface="Cambria Math" panose="02040503050406030204" pitchFamily="18" charset="0"/>
                  </a:rPr>
                  <a:t>1</a:t>
                </a:r>
                <a:r>
                  <a:rPr lang="zh-CN" altLang="en-US" sz="1600" dirty="0">
                    <a:ea typeface="Cambria Math" panose="02040503050406030204" pitchFamily="18" charset="0"/>
                  </a:rPr>
                  <a:t>的紧黎曼面</a:t>
                </a:r>
                <a:endParaRPr lang="en-US" altLang="zh-CN" sz="1600" dirty="0">
                  <a:ea typeface="Cambria Math" panose="02040503050406030204" pitchFamily="18" charset="0"/>
                </a:endParaRPr>
              </a:p>
              <a:p>
                <a:endParaRPr lang="en-US" altLang="zh-CN" sz="1600" dirty="0">
                  <a:ea typeface="Cambria Math" panose="02040503050406030204" pitchFamily="18" charset="0"/>
                </a:endParaRPr>
              </a:p>
              <a:p>
                <a:r>
                  <a:rPr lang="zh-CN" altLang="en-US" sz="1600" dirty="0">
                    <a:ea typeface="Cambria Math" panose="02040503050406030204" pitchFamily="18" charset="0"/>
                  </a:rPr>
                  <a:t>定义在</a:t>
                </a:r>
                <a14:m>
                  <m:oMath xmlns:m="http://schemas.openxmlformats.org/officeDocument/2006/math">
                    <m:r>
                      <a:rPr lang="en-US" altLang="zh-CN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𝐶</m:t>
                    </m:r>
                    <m:r>
                      <a:rPr lang="en-US" altLang="zh-CN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/∧</m:t>
                    </m:r>
                  </m:oMath>
                </a14:m>
                <a:r>
                  <a:rPr lang="zh-CN" altLang="en-US" sz="1600" dirty="0"/>
                  <a:t>上的亚纯函数称为</a:t>
                </a:r>
                <a:r>
                  <a:rPr lang="zh-CN" altLang="en-US" sz="1600" dirty="0">
                    <a:solidFill>
                      <a:schemeClr val="accent1"/>
                    </a:solidFill>
                  </a:rPr>
                  <a:t>椭圆函数</a:t>
                </a:r>
                <a:r>
                  <a:rPr lang="zh-CN" altLang="en-US" sz="1600" dirty="0"/>
                  <a:t>，典例</a:t>
                </a:r>
                <a:r>
                  <a:rPr lang="en-US" altLang="zh-CN" sz="1600" dirty="0" err="1"/>
                  <a:t>Weierstrass</a:t>
                </a:r>
                <a:r>
                  <a:rPr lang="zh-CN" altLang="en-US" sz="1600" dirty="0"/>
                  <a:t>函数</a:t>
                </a:r>
                <a:endParaRPr lang="en-US" altLang="zh-CN" sz="16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℘</m:t>
                      </m:r>
                      <m:d>
                        <m:dPr>
                          <m:ctrlPr>
                            <a:rPr lang="en-US" altLang="zh-CN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zh-CN" alt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e>
                      </m:d>
                      <m:r>
                        <a:rPr lang="en-US" altLang="zh-CN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altLang="zh-CN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altLang="zh-CN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altLang="zh-CN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altLang="zh-CN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≠</m:t>
                          </m:r>
                          <m:r>
                            <a:rPr lang="zh-CN" alt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  <m:r>
                            <a:rPr lang="zh-CN" alt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∈∧</m:t>
                          </m:r>
                        </m:sub>
                        <m:sup/>
                        <m:e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f>
                            <m:fPr>
                              <m:ctrlPr>
                                <a:rPr lang="en-US" altLang="zh-CN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US" altLang="zh-CN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altLang="zh-CN" sz="16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altLang="zh-CN" sz="16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𝑧</m:t>
                                      </m:r>
                                      <m:r>
                                        <a:rPr lang="en-US" altLang="zh-CN" sz="16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m:rPr>
                                          <m:brk m:alnAt="7"/>
                                        </m:rPr>
                                        <a:rPr lang="zh-CN" altLang="en-US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𝜔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US" altLang="zh-CN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altLang="zh-CN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US" altLang="zh-CN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n-US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p>
                                  <m:r>
                                    <a:rPr lang="en-US" altLang="zh-CN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en-US" altLang="zh-CN" sz="1600" dirty="0"/>
              </a:p>
              <a:p>
                <a:r>
                  <a:rPr lang="zh-CN" altLang="en-US" sz="1600" dirty="0"/>
                  <a:t>它的洛朗展开为</a:t>
                </a:r>
                <a14:m>
                  <m:oMath xmlns:m="http://schemas.openxmlformats.org/officeDocument/2006/math">
                    <m:r>
                      <a:rPr lang="en-US" altLang="zh-CN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℘</m:t>
                    </m:r>
                    <m:d>
                      <m:dPr>
                        <m:ctrlPr>
                          <a:rPr lang="en-US" altLang="zh-CN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zh-CN" alt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e>
                    </m:d>
                    <m:r>
                      <a:rPr lang="en-US" altLang="zh-CN" sz="16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altLang="zh-CN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𝑧</m:t>
                        </m:r>
                      </m:e>
                      <m:sup>
                        <m:r>
                          <a:rPr lang="en-US" altLang="zh-CN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−2</m:t>
                        </m:r>
                      </m:sup>
                    </m:sSup>
                    <m:r>
                      <a:rPr lang="en-US" altLang="zh-CN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nary>
                      <m:naryPr>
                        <m:chr m:val="∑"/>
                        <m:limLoc m:val="subSup"/>
                        <m:ctrlPr>
                          <a:rPr lang="en-US" altLang="zh-CN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5"/>
                          </m:rPr>
                          <a:rPr lang="en-US" altLang="zh-CN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  <m:r>
                          <a:rPr lang="en-US" altLang="zh-CN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en-US" altLang="zh-CN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∞</m:t>
                        </m:r>
                      </m:sup>
                      <m:e>
                        <m:r>
                          <a:rPr lang="en-US" altLang="zh-CN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(2</m:t>
                        </m:r>
                        <m:r>
                          <a:rPr lang="en-US" altLang="zh-CN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  <m:r>
                          <a:rPr lang="en-US" altLang="zh-CN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+1)</m:t>
                        </m:r>
                        <m:sSub>
                          <m:sSubPr>
                            <m:ctrlPr>
                              <a:rPr lang="en-US" altLang="zh-CN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𝐺</m:t>
                            </m:r>
                          </m:e>
                          <m:sub>
                            <m:r>
                              <a:rPr lang="en-US" altLang="zh-CN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altLang="zh-CN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  <m:r>
                              <a:rPr lang="en-US" altLang="zh-CN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+2</m:t>
                            </m:r>
                          </m:sub>
                        </m:sSub>
                        <m:r>
                          <a:rPr lang="en-US" altLang="zh-CN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(∧)</m:t>
                        </m:r>
                        <m:sSup>
                          <m:sSupPr>
                            <m:ctrlPr>
                              <a:rPr lang="en-US" altLang="zh-CN" sz="16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𝑧</m:t>
                            </m:r>
                          </m:e>
                          <m:sup>
                            <m:r>
                              <a:rPr lang="en-US" altLang="zh-CN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altLang="zh-CN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</m:sup>
                        </m:sSup>
                      </m:e>
                    </m:nary>
                  </m:oMath>
                </a14:m>
                <a:endParaRPr lang="en-US" altLang="zh-CN" sz="1600" dirty="0">
                  <a:ea typeface="Cambria Math" panose="02040503050406030204" pitchFamily="18" charset="0"/>
                </a:endParaRPr>
              </a:p>
              <a:p>
                <a:r>
                  <a:rPr lang="zh-CN" altLang="en-US" sz="1600" dirty="0"/>
                  <a:t>其中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US" altLang="zh-CN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r>
                          <a:rPr lang="en-US" altLang="zh-CN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  <m:r>
                          <a:rPr lang="en-US" altLang="zh-CN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+2</m:t>
                        </m:r>
                      </m:sub>
                    </m:sSub>
                    <m:d>
                      <m:dPr>
                        <m:ctrlPr>
                          <a:rPr lang="en-US" altLang="zh-CN" sz="16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∧</m:t>
                        </m:r>
                      </m:e>
                    </m:d>
                    <m:r>
                      <a:rPr lang="en-US" altLang="zh-CN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limLoc m:val="subSup"/>
                        <m:supHide m:val="on"/>
                        <m:ctrlPr>
                          <a:rPr lang="en-US" altLang="zh-CN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altLang="zh-CN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  <m:r>
                          <a:rPr lang="en-US" altLang="zh-CN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≠</m:t>
                        </m:r>
                        <m:r>
                          <a:rPr lang="zh-CN" alt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  <m:r>
                          <a:rPr lang="zh-CN" altLang="en-US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∈</m:t>
                        </m:r>
                        <m:r>
                          <a:rPr lang="en-US" altLang="zh-CN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∧</m:t>
                        </m:r>
                      </m:sub>
                      <m:sup/>
                      <m:e>
                        <m:f>
                          <m:fPr>
                            <m:ctrlPr>
                              <a:rPr lang="en-US" altLang="zh-CN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altLang="zh-CN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zh-CN" altLang="en-US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𝜔</m:t>
                                </m:r>
                              </m:e>
                              <m:sup>
                                <m:r>
                                  <a:rPr lang="en-US" altLang="zh-CN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</m:e>
                    </m:nary>
                  </m:oMath>
                </a14:m>
                <a:r>
                  <a:rPr lang="zh-CN" altLang="en-US" sz="1600" dirty="0"/>
                  <a:t>，设</a:t>
                </a:r>
                <a14:m>
                  <m:oMath xmlns:m="http://schemas.openxmlformats.org/officeDocument/2006/math">
                    <m:r>
                      <a:rPr lang="zh-CN" altLang="en-US" sz="1600" i="1" smtClean="0">
                        <a:latin typeface="Cambria Math" panose="02040503050406030204" pitchFamily="18" charset="0"/>
                      </a:rPr>
                      <m:t>𝜔</m:t>
                    </m:r>
                    <m:r>
                      <a:rPr lang="en-US" altLang="zh-CN" sz="16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℘</m:t>
                    </m:r>
                    <m:d>
                      <m:dPr>
                        <m:ctrlPr>
                          <a:rPr lang="en-US" altLang="zh-CN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𝑧</m:t>
                        </m:r>
                      </m:e>
                    </m:d>
                  </m:oMath>
                </a14:m>
                <a:r>
                  <a:rPr lang="zh-CN" altLang="en-US" sz="1600" dirty="0"/>
                  <a:t>则有微分方程</a:t>
                </a:r>
                <a:endParaRPr lang="en-US" altLang="zh-CN" sz="16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600" b="0" i="1" smtClean="0">
                          <a:latin typeface="Cambria Math" panose="02040503050406030204" pitchFamily="18" charset="0"/>
                        </a:rPr>
                        <m:t>(</m:t>
                      </m:r>
                      <m:f>
                        <m:fPr>
                          <m:ctrlP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zh-CN" altLang="en-US" sz="1600" i="1">
                              <a:latin typeface="Cambria Math" panose="02040503050406030204" pitchFamily="18" charset="0"/>
                            </a:rPr>
                            <m:t>𝜔</m:t>
                          </m:r>
                        </m:num>
                        <m:den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𝑑𝑧</m:t>
                          </m:r>
                        </m:den>
                      </m:f>
                      <m:sSup>
                        <m:sSupPr>
                          <m:ctrlP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altLang="zh-CN" sz="1600" b="0" i="1" smtClean="0">
                          <a:latin typeface="Cambria Math" panose="02040503050406030204" pitchFamily="18" charset="0"/>
                        </a:rPr>
                        <m:t>=4</m:t>
                      </m:r>
                      <m:r>
                        <a:rPr lang="zh-CN" altLang="en-US" sz="1600" i="1">
                          <a:latin typeface="Cambria Math" panose="02040503050406030204" pitchFamily="18" charset="0"/>
                        </a:rPr>
                        <m:t>𝜔</m:t>
                      </m:r>
                      <m:r>
                        <a:rPr lang="en-US" altLang="zh-CN" sz="1600" b="0" i="1" smtClean="0">
                          <a:latin typeface="Cambria Math" panose="02040503050406030204" pitchFamily="18" charset="0"/>
                        </a:rPr>
                        <m:t>−60</m:t>
                      </m:r>
                      <m:sSub>
                        <m:sSubPr>
                          <m:ctrlP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  <m:sub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zh-CN" altLang="en-US" sz="1600" i="1">
                          <a:latin typeface="Cambria Math" panose="02040503050406030204" pitchFamily="18" charset="0"/>
                        </a:rPr>
                        <m:t>𝜔</m:t>
                      </m:r>
                      <m:r>
                        <a:rPr lang="en-US" altLang="zh-CN" sz="1600" b="0" i="1" smtClean="0">
                          <a:latin typeface="Cambria Math" panose="02040503050406030204" pitchFamily="18" charset="0"/>
                        </a:rPr>
                        <m:t>−140</m:t>
                      </m:r>
                      <m:sSub>
                        <m:sSubPr>
                          <m:ctrlPr>
                            <a:rPr lang="en-US" altLang="zh-CN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600" i="1"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  <m:sub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sub>
                      </m:sSub>
                    </m:oMath>
                  </m:oMathPara>
                </a14:m>
                <a:endParaRPr lang="en-US" altLang="zh-CN" sz="1600" dirty="0"/>
              </a:p>
              <a:p>
                <a:endParaRPr lang="en-US" altLang="zh-CN" sz="1600" dirty="0"/>
              </a:p>
              <a:p>
                <a:r>
                  <a:rPr lang="zh-CN" altLang="en-US" sz="1600" dirty="0"/>
                  <a:t>令</a:t>
                </a:r>
                <a14:m>
                  <m:oMath xmlns:m="http://schemas.openxmlformats.org/officeDocument/2006/math">
                    <m:r>
                      <a:rPr lang="en-US" altLang="zh-CN" sz="1600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altLang="zh-CN" sz="16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zh-CN" sz="1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16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zh-CN" altLang="en-US" sz="1600" i="1">
                            <a:latin typeface="Cambria Math" panose="02040503050406030204" pitchFamily="18" charset="0"/>
                          </a:rPr>
                          <m:t>𝜔</m:t>
                        </m:r>
                      </m:num>
                      <m:den>
                        <m:r>
                          <a:rPr lang="en-US" altLang="zh-CN" sz="1600" i="1">
                            <a:latin typeface="Cambria Math" panose="02040503050406030204" pitchFamily="18" charset="0"/>
                          </a:rPr>
                          <m:t>𝑑𝑧</m:t>
                        </m:r>
                      </m:den>
                    </m:f>
                    <m:r>
                      <a:rPr lang="en-US" altLang="zh-CN" sz="1600" b="0" i="0" smtClean="0">
                        <a:latin typeface="Cambria Math" panose="02040503050406030204" pitchFamily="18" charset="0"/>
                      </a:rPr>
                      <m:t>,</m:t>
                    </m:r>
                    <m:r>
                      <m:rPr>
                        <m:sty m:val="p"/>
                      </m:rPr>
                      <a:rPr lang="en-US" altLang="zh-CN" sz="1600" b="0" i="0" smtClean="0">
                        <a:latin typeface="Cambria Math" panose="02040503050406030204" pitchFamily="18" charset="0"/>
                      </a:rPr>
                      <m:t>x</m:t>
                    </m:r>
                    <m:r>
                      <a:rPr lang="en-US" altLang="zh-CN" sz="1600" b="0" i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zh-CN" altLang="en-US" sz="1600" i="1">
                        <a:latin typeface="Cambria Math" panose="02040503050406030204" pitchFamily="18" charset="0"/>
                      </a:rPr>
                      <m:t>𝜔</m:t>
                    </m:r>
                    <m:r>
                      <a:rPr lang="en-US" altLang="zh-CN" sz="1600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altLang="zh-CN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600" i="1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altLang="zh-CN" sz="16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altLang="zh-CN" sz="1600" b="0" i="0" smtClean="0">
                        <a:latin typeface="Cambria Math" panose="02040503050406030204" pitchFamily="18" charset="0"/>
                      </a:rPr>
                      <m:t>=60</m:t>
                    </m:r>
                    <m:sSub>
                      <m:sSubPr>
                        <m:ctrlPr>
                          <a:rPr lang="en-US" altLang="zh-CN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600" i="1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US" altLang="zh-CN" sz="1600" i="1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6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600" i="1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altLang="zh-CN" sz="16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US" altLang="zh-CN" sz="160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sz="1600" i="1">
                        <a:latin typeface="Cambria Math" panose="02040503050406030204" pitchFamily="18" charset="0"/>
                      </a:rPr>
                      <m:t>140</m:t>
                    </m:r>
                    <m:sSub>
                      <m:sSubPr>
                        <m:ctrlPr>
                          <a:rPr lang="en-US" altLang="zh-CN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600" i="1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US" altLang="zh-CN" sz="1600" i="1">
                            <a:latin typeface="Cambria Math" panose="02040503050406030204" pitchFamily="18" charset="0"/>
                          </a:rPr>
                          <m:t>6</m:t>
                        </m:r>
                      </m:sub>
                    </m:sSub>
                  </m:oMath>
                </a14:m>
                <a:r>
                  <a:rPr lang="zh-CN" altLang="en-US" sz="1600" dirty="0"/>
                  <a:t>，则可导出</a:t>
                </a:r>
                <a14:m>
                  <m:oMath xmlns:m="http://schemas.openxmlformats.org/officeDocument/2006/math">
                    <m:r>
                      <a:rPr lang="zh-CN" altLang="en-US" sz="1600" i="1" smtClean="0">
                        <a:latin typeface="Cambria Math" panose="02040503050406030204" pitchFamily="18" charset="0"/>
                      </a:rPr>
                      <m:t>复</m:t>
                    </m:r>
                  </m:oMath>
                </a14:m>
                <a:r>
                  <a:rPr lang="zh-CN" altLang="en-US" sz="1600" dirty="0"/>
                  <a:t>椭圆曲线</a:t>
                </a:r>
                <a:endParaRPr lang="en-US" altLang="zh-CN" sz="1600" dirty="0"/>
              </a:p>
              <a:p>
                <a:r>
                  <a:rPr lang="zh-CN" altLang="en-US" sz="1600" dirty="0"/>
                  <a:t>可以证明</a:t>
                </a:r>
                <a:r>
                  <a:rPr lang="zh-CN" altLang="en-US" sz="1600" dirty="0">
                    <a:solidFill>
                      <a:schemeClr val="accent1"/>
                    </a:solidFill>
                  </a:rPr>
                  <a:t>环面</a:t>
                </a:r>
                <a14:m>
                  <m:oMath xmlns:m="http://schemas.openxmlformats.org/officeDocument/2006/math">
                    <m:r>
                      <a:rPr lang="en-US" altLang="zh-CN" sz="1600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𝐶</m:t>
                    </m:r>
                    <m:r>
                      <a:rPr lang="en-US" altLang="zh-CN" sz="1600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/∧</m:t>
                    </m:r>
                  </m:oMath>
                </a14:m>
                <a:r>
                  <a:rPr lang="zh-CN" altLang="en-US" sz="1600" dirty="0"/>
                  <a:t>与</a:t>
                </a:r>
                <a:r>
                  <a:rPr lang="zh-CN" altLang="en-US" sz="1600" dirty="0">
                    <a:solidFill>
                      <a:schemeClr val="accent1"/>
                    </a:solidFill>
                  </a:rPr>
                  <a:t>椭圆曲线</a:t>
                </a:r>
                <a:r>
                  <a:rPr lang="zh-CN" altLang="en-US" sz="1600" dirty="0"/>
                  <a:t>一一对应</a:t>
                </a:r>
                <a:endParaRPr lang="en-US" altLang="zh-CN" sz="1600" dirty="0"/>
              </a:p>
            </p:txBody>
          </p:sp>
        </mc:Choice>
        <mc:Fallback xmlns="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5B419ED3-BA76-969D-4216-08EC306985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3950" y="1091953"/>
                <a:ext cx="6220015" cy="4469172"/>
              </a:xfrm>
              <a:prstGeom prst="rect">
                <a:avLst/>
              </a:prstGeom>
              <a:blipFill>
                <a:blip r:embed="rId2"/>
                <a:stretch>
                  <a:fillRect l="-588" b="-8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图片 5">
            <a:extLst>
              <a:ext uri="{FF2B5EF4-FFF2-40B4-BE49-F238E27FC236}">
                <a16:creationId xmlns:a16="http://schemas.microsoft.com/office/drawing/2014/main" id="{8E923EE2-5CF2-59FA-3243-0496BAE897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4572" y="307391"/>
            <a:ext cx="4034760" cy="3508487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D837F944-E0CA-77FE-8326-A5ADC780AFF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951" y="5483693"/>
            <a:ext cx="3672124" cy="1374307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611B4B9B-71B9-F875-156E-0C701C31504A}"/>
              </a:ext>
            </a:extLst>
          </p:cNvPr>
          <p:cNvSpPr txBox="1"/>
          <p:nvPr/>
        </p:nvSpPr>
        <p:spPr>
          <a:xfrm>
            <a:off x="4342140" y="5978730"/>
            <a:ext cx="18357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dirty="0"/>
              <a:t>详细内容参考</a:t>
            </a:r>
            <a:endParaRPr lang="en-US" altLang="zh-CN" sz="1200" dirty="0"/>
          </a:p>
          <a:p>
            <a:pPr algn="ctr"/>
            <a:r>
              <a:rPr lang="en-US" altLang="zh-CN" sz="1200" dirty="0"/>
              <a:t>《</a:t>
            </a:r>
            <a:r>
              <a:rPr lang="zh-CN" altLang="en-US" sz="1200" dirty="0"/>
              <a:t>模形式导引</a:t>
            </a:r>
            <a:r>
              <a:rPr lang="en-US" altLang="zh-CN" sz="1200" dirty="0"/>
              <a:t>》P20-P26</a:t>
            </a:r>
            <a:endParaRPr lang="zh-CN" altLang="en-US" sz="1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27303E09-1B01-741A-2907-F83C274849AD}"/>
                  </a:ext>
                </a:extLst>
              </p:cNvPr>
              <p:cNvSpPr txBox="1"/>
              <p:nvPr/>
            </p:nvSpPr>
            <p:spPr>
              <a:xfrm>
                <a:off x="7141394" y="4358936"/>
                <a:ext cx="3877985" cy="186018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因此研究椭圆曲线相当于研究复环面</a:t>
                </a:r>
                <a:endParaRPr lang="en-US" altLang="zh-CN" dirty="0"/>
              </a:p>
              <a:p>
                <a:endParaRPr lang="en-US" altLang="zh-CN" dirty="0"/>
              </a:p>
              <a:p>
                <a:r>
                  <a:rPr lang="zh-CN" altLang="en-US" dirty="0"/>
                  <a:t>椭圆曲线的</a:t>
                </a:r>
                <a:r>
                  <a:rPr lang="zh-CN" altLang="en-US" dirty="0">
                    <a:solidFill>
                      <a:schemeClr val="accent1"/>
                    </a:solidFill>
                  </a:rPr>
                  <a:t>两个参数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zh-CN" altLang="en-US" dirty="0"/>
                  <a:t>正好对应</a:t>
                </a:r>
                <a:endParaRPr lang="en-US" altLang="zh-CN" dirty="0"/>
              </a:p>
              <a:p>
                <a:r>
                  <a:rPr lang="zh-CN" altLang="en-US" dirty="0"/>
                  <a:t>环面的两个参数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sz="1800" i="1" smtClean="0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altLang="zh-CN" sz="1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altLang="zh-CN" sz="1800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altLang="zh-CN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sz="1800" b="0" i="1" smtClean="0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altLang="zh-CN" sz="1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en-US" altLang="zh-CN" dirty="0"/>
              </a:p>
              <a:p>
                <a:r>
                  <a:rPr lang="zh-CN" altLang="en-US" dirty="0"/>
                  <a:t>并且，椭圆曲线</a:t>
                </a:r>
                <a:r>
                  <a:rPr lang="zh-CN" altLang="en-US" dirty="0">
                    <a:solidFill>
                      <a:schemeClr val="accent1"/>
                    </a:solidFill>
                  </a:rPr>
                  <a:t>右边没有重根</a:t>
                </a:r>
                <a:r>
                  <a:rPr lang="zh-CN" altLang="en-US" dirty="0"/>
                  <a:t>对应了</a:t>
                </a:r>
                <a:endParaRPr lang="en-US" altLang="zh-CN" dirty="0"/>
              </a:p>
              <a:p>
                <a14:m>
                  <m:oMath xmlns:m="http://schemas.openxmlformats.org/officeDocument/2006/math">
                    <m:r>
                      <a:rPr lang="en-US" altLang="zh-CN" sz="1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℘</m:t>
                    </m:r>
                    <m:d>
                      <m:dPr>
                        <m:ctrlPr>
                          <a:rPr lang="en-US" altLang="zh-CN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𝑧</m:t>
                        </m:r>
                      </m:e>
                    </m:d>
                  </m:oMath>
                </a14:m>
                <a:r>
                  <a:rPr lang="zh-CN" altLang="en-US" dirty="0"/>
                  <a:t>在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zh-CN" altLang="en-US" i="1"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altLang="zh-CN" b="0" i="1" dirty="0" smtClean="0">
                        <a:latin typeface="Cambria Math" panose="02040503050406030204" pitchFamily="18" charset="0"/>
                      </a:rPr>
                      <m:t>,</m:t>
                    </m:r>
                    <m:f>
                      <m:fPr>
                        <m:ctrlPr>
                          <a:rPr lang="en-US" altLang="zh-CN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zh-CN" altLang="en-US" i="1"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num>
                      <m:den>
                        <m:r>
                          <a:rPr lang="en-US" altLang="zh-CN" i="1" dirty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altLang="zh-CN" b="0" i="1" dirty="0" smtClean="0">
                        <a:latin typeface="Cambria Math" panose="02040503050406030204" pitchFamily="18" charset="0"/>
                      </a:rPr>
                      <m:t>,</m:t>
                    </m:r>
                    <m:f>
                      <m:fPr>
                        <m:ctrlPr>
                          <a:rPr lang="en-US" altLang="zh-CN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zh-CN" altLang="en-US" i="1"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zh-CN" altLang="en-US" i="1"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num>
                      <m:den>
                        <m:r>
                          <a:rPr lang="en-US" altLang="zh-CN" i="1" dirty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zh-CN" altLang="en-US" i="1" dirty="0" smtClean="0">
                        <a:latin typeface="Cambria Math" panose="02040503050406030204" pitchFamily="18" charset="0"/>
                      </a:rPr>
                      <m:t>的</m:t>
                    </m:r>
                  </m:oMath>
                </a14:m>
                <a:r>
                  <a:rPr lang="zh-CN" altLang="en-US" dirty="0"/>
                  <a:t>值互不相同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27303E09-1B01-741A-2907-F83C274849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41394" y="4358936"/>
                <a:ext cx="3877985" cy="1860189"/>
              </a:xfrm>
              <a:prstGeom prst="rect">
                <a:avLst/>
              </a:prstGeom>
              <a:blipFill>
                <a:blip r:embed="rId5"/>
                <a:stretch>
                  <a:fillRect l="-1256" t="-1639" r="-785" b="-13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36099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9B20A171-E476-5FC4-6D64-34DFE12AC64A}"/>
              </a:ext>
            </a:extLst>
          </p:cNvPr>
          <p:cNvSpPr txBox="1"/>
          <p:nvPr/>
        </p:nvSpPr>
        <p:spPr>
          <a:xfrm>
            <a:off x="296196" y="328474"/>
            <a:ext cx="26420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5.</a:t>
            </a:r>
            <a:r>
              <a:rPr lang="zh-CN" altLang="en-US" dirty="0"/>
              <a:t>同源与</a:t>
            </a:r>
            <a:r>
              <a:rPr lang="en-US" altLang="zh-CN" dirty="0" err="1"/>
              <a:t>Weierstrass</a:t>
            </a:r>
            <a:r>
              <a:rPr lang="zh-CN" altLang="en-US" dirty="0"/>
              <a:t>方程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6BEC457D-F232-9E3C-F6E2-CB91DECB3DCE}"/>
              </a:ext>
            </a:extLst>
          </p:cNvPr>
          <p:cNvSpPr txBox="1"/>
          <p:nvPr/>
        </p:nvSpPr>
        <p:spPr>
          <a:xfrm>
            <a:off x="479393" y="889493"/>
            <a:ext cx="447430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两个复环面的全纯同构称为</a:t>
            </a:r>
            <a:r>
              <a:rPr lang="zh-CN" altLang="en-US" dirty="0">
                <a:solidFill>
                  <a:srgbClr val="FF0000"/>
                </a:solidFill>
              </a:rPr>
              <a:t>同源</a:t>
            </a:r>
            <a:endParaRPr lang="en-US" altLang="zh-CN" dirty="0">
              <a:solidFill>
                <a:srgbClr val="FF0000"/>
              </a:solidFill>
            </a:endParaRPr>
          </a:p>
          <a:p>
            <a:endParaRPr lang="en-US" altLang="zh-CN" dirty="0">
              <a:solidFill>
                <a:srgbClr val="FF0000"/>
              </a:solidFill>
            </a:endParaRPr>
          </a:p>
          <a:p>
            <a:r>
              <a:rPr lang="zh-CN" altLang="en-US" dirty="0"/>
              <a:t>我们将上述方式导出的</a:t>
            </a:r>
            <a:r>
              <a:rPr lang="en-US" altLang="zh-CN" dirty="0"/>
              <a:t>Abel</a:t>
            </a:r>
            <a:r>
              <a:rPr lang="zh-CN" altLang="en-US" dirty="0"/>
              <a:t>簇</a:t>
            </a:r>
            <a:endParaRPr lang="en-US" altLang="zh-CN" dirty="0"/>
          </a:p>
          <a:p>
            <a:r>
              <a:rPr lang="zh-CN" altLang="en-US" dirty="0"/>
              <a:t>及其</a:t>
            </a:r>
            <a:r>
              <a:rPr lang="en-US" altLang="zh-CN" dirty="0"/>
              <a:t>(</a:t>
            </a:r>
            <a:r>
              <a:rPr lang="zh-CN" altLang="en-US" dirty="0"/>
              <a:t>满射有限核</a:t>
            </a:r>
            <a:r>
              <a:rPr lang="en-US" altLang="zh-CN" dirty="0"/>
              <a:t>)</a:t>
            </a:r>
            <a:r>
              <a:rPr lang="zh-CN" altLang="en-US" dirty="0"/>
              <a:t>同源曲线称为</a:t>
            </a:r>
            <a:r>
              <a:rPr lang="zh-CN" altLang="en-US" dirty="0">
                <a:solidFill>
                  <a:srgbClr val="FF0000"/>
                </a:solidFill>
              </a:rPr>
              <a:t>模椭圆曲线</a:t>
            </a:r>
            <a:endParaRPr lang="en-US" altLang="zh-CN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9C6CCCA4-A972-BE68-3701-C3AC5A597B5A}"/>
                  </a:ext>
                </a:extLst>
              </p:cNvPr>
              <p:cNvSpPr txBox="1"/>
              <p:nvPr/>
            </p:nvSpPr>
            <p:spPr>
              <a:xfrm>
                <a:off x="6310570" y="374640"/>
                <a:ext cx="515392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dirty="0"/>
                  <a:t>方程</a:t>
                </a:r>
                <a:r>
                  <a:rPr lang="en-US" altLang="zh-CN" dirty="0"/>
                  <a:t>: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𝑥𝑦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sub>
                    </m:sSub>
                  </m:oMath>
                </a14:m>
                <a:endParaRPr lang="en-US" altLang="zh-CN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zh-CN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r>
                      <a:rPr lang="zh-CN" alt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域</m:t>
                    </m:r>
                    <m:r>
                      <m:rPr>
                        <m:sty m:val="p"/>
                      </m:rPr>
                      <a:rPr lang="en-US" altLang="zh-CN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K</m:t>
                    </m:r>
                  </m:oMath>
                </a14:m>
                <a:r>
                  <a:rPr lang="en-US" altLang="zh-CN" dirty="0"/>
                  <a:t>,</a:t>
                </a:r>
                <a:r>
                  <a:rPr lang="zh-CN" altLang="en-US" dirty="0"/>
                  <a:t>称为域</a:t>
                </a:r>
                <a:r>
                  <a:rPr lang="en-US" altLang="zh-CN" dirty="0"/>
                  <a:t>K</a:t>
                </a:r>
                <a:r>
                  <a:rPr lang="zh-CN" altLang="en-US" dirty="0"/>
                  <a:t>上的</a:t>
                </a:r>
                <a:r>
                  <a:rPr lang="en-US" altLang="zh-CN" dirty="0" err="1"/>
                  <a:t>Weierstrass</a:t>
                </a:r>
                <a:r>
                  <a:rPr lang="zh-CN" altLang="en-US" dirty="0"/>
                  <a:t>方程</a:t>
                </a:r>
                <a:r>
                  <a:rPr lang="en-US" altLang="zh-CN" dirty="0"/>
                  <a:t>,</a:t>
                </a:r>
                <a:r>
                  <a:rPr lang="zh-CN" altLang="en-US" dirty="0"/>
                  <a:t>并定义</a:t>
                </a:r>
              </a:p>
            </p:txBody>
          </p:sp>
        </mc:Choice>
        <mc:Fallback xmlns="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9C6CCCA4-A972-BE68-3701-C3AC5A597B5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10570" y="374640"/>
                <a:ext cx="5153924" cy="646331"/>
              </a:xfrm>
              <a:prstGeom prst="rect">
                <a:avLst/>
              </a:prstGeom>
              <a:blipFill>
                <a:blip r:embed="rId2"/>
                <a:stretch>
                  <a:fillRect l="-946" t="-4717" b="-1415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图片 8">
            <a:extLst>
              <a:ext uri="{FF2B5EF4-FFF2-40B4-BE49-F238E27FC236}">
                <a16:creationId xmlns:a16="http://schemas.microsoft.com/office/drawing/2014/main" id="{68A5C2D8-2564-3E46-B7B7-F27E6A26153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8890" y="1020971"/>
            <a:ext cx="2819696" cy="237218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6D9B5E5B-981D-F182-FEF3-346E8C66BBDC}"/>
                  </a:ext>
                </a:extLst>
              </p:cNvPr>
              <p:cNvSpPr txBox="1"/>
              <p:nvPr/>
            </p:nvSpPr>
            <p:spPr>
              <a:xfrm>
                <a:off x="6204037" y="3596319"/>
                <a:ext cx="5028877" cy="283385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∆</m:t>
                    </m:r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zh-CN" altLang="en-US" dirty="0"/>
                  <a:t>的方程所定义的曲线称为域</a:t>
                </a:r>
                <a:r>
                  <a:rPr lang="en-US" altLang="zh-CN" dirty="0"/>
                  <a:t>K</a:t>
                </a:r>
                <a:r>
                  <a:rPr lang="zh-CN" altLang="en-US" dirty="0"/>
                  <a:t>上的椭圆曲线</a:t>
                </a:r>
                <a:endParaRPr lang="en-US" altLang="zh-CN" dirty="0"/>
              </a:p>
              <a:p>
                <a:r>
                  <a:rPr lang="zh-CN" altLang="en-US" dirty="0"/>
                  <a:t>定义椭圆曲线间的</a:t>
                </a:r>
                <a:r>
                  <a:rPr lang="zh-CN" altLang="en-US" dirty="0">
                    <a:solidFill>
                      <a:schemeClr val="accent2"/>
                    </a:solidFill>
                  </a:rPr>
                  <a:t>允许变换</a:t>
                </a:r>
                <a:endParaRPr lang="en-US" altLang="zh-CN" dirty="0">
                  <a:solidFill>
                    <a:schemeClr val="accent2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altLang="zh-CN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←</m:t>
                              </m:r>
                              <m:sSup>
                                <m:sSupPr>
                                  <m:ctrlPr>
                                    <a:rPr lang="en-US" altLang="zh-CN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p>
                                  <m:r>
                                    <a:rPr lang="en-US" altLang="zh-CN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𝑟</m:t>
                              </m:r>
                            </m:e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𝑌</m:t>
                              </m:r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←</m:t>
                              </m:r>
                              <m:sSup>
                                <m:sSupPr>
                                  <m:ctrlPr>
                                    <a:rPr lang="en-US" altLang="zh-CN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p>
                                  <m:r>
                                    <a:rPr lang="en-US" altLang="zh-CN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n-US" altLang="zh-CN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p>
                                  <m:r>
                                    <a:rPr lang="en-US" altLang="zh-CN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𝑠𝑥</m:t>
                              </m:r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</m:eqArr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𝑢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∈</m:t>
                      </m:r>
                      <m:sSup>
                        <m:sSup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𝐾</m:t>
                          </m:r>
                        </m:e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</m:sup>
                      </m:sSup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𝑠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𝑟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∈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𝐾</m:t>
                      </m:r>
                    </m:oMath>
                  </m:oMathPara>
                </a14:m>
                <a:endParaRPr lang="en-US" altLang="zh-CN" dirty="0"/>
              </a:p>
              <a:p>
                <a:r>
                  <a:rPr lang="zh-CN" altLang="en-US" dirty="0"/>
                  <a:t>允许变换间的椭圆曲线称为</a:t>
                </a:r>
                <a:r>
                  <a:rPr lang="zh-CN" altLang="en-US" dirty="0">
                    <a:solidFill>
                      <a:schemeClr val="accent2"/>
                    </a:solidFill>
                  </a:rPr>
                  <a:t>同构</a:t>
                </a:r>
                <a:r>
                  <a:rPr lang="zh-CN" altLang="en-US" dirty="0"/>
                  <a:t>的</a:t>
                </a:r>
                <a:endParaRPr lang="en-US" altLang="zh-CN" dirty="0"/>
              </a:p>
              <a:p>
                <a:endParaRPr lang="en-US" altLang="zh-CN" dirty="0"/>
              </a:p>
              <a:p>
                <a:r>
                  <a:rPr lang="zh-CN" altLang="en-US" dirty="0"/>
                  <a:t>但域</a:t>
                </a:r>
                <a:r>
                  <a:rPr lang="en-US" altLang="zh-CN" dirty="0"/>
                  <a:t>K</a:t>
                </a:r>
                <a:r>
                  <a:rPr lang="zh-CN" altLang="en-US" dirty="0"/>
                  <a:t>的特征不等于</a:t>
                </a:r>
                <a:r>
                  <a:rPr lang="en-US" altLang="zh-CN" dirty="0"/>
                  <a:t>2</a:t>
                </a:r>
                <a:r>
                  <a:rPr lang="zh-CN" altLang="en-US" dirty="0"/>
                  <a:t>或</a:t>
                </a:r>
                <a:r>
                  <a:rPr lang="en-US" altLang="zh-CN" dirty="0"/>
                  <a:t>3</a:t>
                </a:r>
                <a:r>
                  <a:rPr lang="zh-CN" altLang="en-US" dirty="0"/>
                  <a:t>时，均可化为最简式</a:t>
                </a:r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=4</m:t>
                      </m:r>
                      <m:sSup>
                        <m:sSup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altLang="zh-CN" b="0" i="0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US" altLang="zh-CN" dirty="0"/>
              </a:p>
              <a:p>
                <a14:m>
                  <m:oMath xmlns:m="http://schemas.openxmlformats.org/officeDocument/2006/math"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∆</m:t>
                    </m:r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zh-CN" altLang="en-US" dirty="0"/>
                  <a:t>实际就是右边方程没有重根的判别式</a:t>
                </a:r>
                <a:endParaRPr lang="en-US" altLang="zh-CN" dirty="0"/>
              </a:p>
              <a:p>
                <a:r>
                  <a:rPr lang="zh-CN" altLang="en-US" sz="1200" dirty="0"/>
                  <a:t>注</a:t>
                </a:r>
                <a:r>
                  <a:rPr lang="en-US" altLang="zh-CN" sz="1200" dirty="0"/>
                  <a:t>:</a:t>
                </a:r>
                <a:r>
                  <a:rPr lang="zh-CN" altLang="en-US" sz="1200" dirty="0"/>
                  <a:t>椭圆曲线要隐性地带上无穷远点，才能与环面对应</a:t>
                </a:r>
                <a:endParaRPr lang="en-US" altLang="zh-CN" sz="1200" dirty="0"/>
              </a:p>
            </p:txBody>
          </p:sp>
        </mc:Choice>
        <mc:Fallback xmlns=""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6D9B5E5B-981D-F182-FEF3-346E8C66BB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04037" y="3596319"/>
                <a:ext cx="5028877" cy="2833853"/>
              </a:xfrm>
              <a:prstGeom prst="rect">
                <a:avLst/>
              </a:prstGeom>
              <a:blipFill>
                <a:blip r:embed="rId4"/>
                <a:stretch>
                  <a:fillRect l="-1091" t="-1290" b="-86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文本框 10">
            <a:extLst>
              <a:ext uri="{FF2B5EF4-FFF2-40B4-BE49-F238E27FC236}">
                <a16:creationId xmlns:a16="http://schemas.microsoft.com/office/drawing/2014/main" id="{E2C4F3BB-8306-2008-5BF2-F8C2F9F146B0}"/>
              </a:ext>
            </a:extLst>
          </p:cNvPr>
          <p:cNvSpPr txBox="1"/>
          <p:nvPr/>
        </p:nvSpPr>
        <p:spPr>
          <a:xfrm>
            <a:off x="296196" y="4934998"/>
            <a:ext cx="572464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模性定理说得就是所有的椭圆曲线</a:t>
            </a:r>
            <a:endParaRPr lang="en-US" altLang="zh-CN" dirty="0"/>
          </a:p>
          <a:p>
            <a:r>
              <a:rPr lang="zh-CN" altLang="en-US" dirty="0"/>
              <a:t>都可以用之前所说的方式导出来</a:t>
            </a:r>
            <a:endParaRPr lang="en-US" altLang="zh-CN" dirty="0"/>
          </a:p>
          <a:p>
            <a:endParaRPr lang="en-US" altLang="zh-CN" dirty="0">
              <a:solidFill>
                <a:srgbClr val="FF0000"/>
              </a:solidFill>
            </a:endParaRPr>
          </a:p>
          <a:p>
            <a:r>
              <a:rPr lang="zh-CN" altLang="en-US" dirty="0"/>
              <a:t>值得注意的是，在假设模性定理证明以后</a:t>
            </a:r>
            <a:endParaRPr lang="en-US" altLang="zh-CN" dirty="0"/>
          </a:p>
          <a:p>
            <a:r>
              <a:rPr lang="zh-CN" altLang="en-US" dirty="0"/>
              <a:t>模椭圆曲线的范围比我们一般所说的椭圆曲线范围更广</a:t>
            </a:r>
            <a:endParaRPr lang="en-US" altLang="zh-CN" dirty="0"/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id="{08CA0940-33DF-CEF8-F37E-584D96F3E00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699" y="2082799"/>
            <a:ext cx="4314430" cy="2159089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:a16="http://schemas.microsoft.com/office/drawing/2014/main" id="{BEB3D6D3-1622-A7A3-0B54-435ADB26F899}"/>
              </a:ext>
            </a:extLst>
          </p:cNvPr>
          <p:cNvSpPr txBox="1"/>
          <p:nvPr/>
        </p:nvSpPr>
        <p:spPr>
          <a:xfrm>
            <a:off x="479393" y="4241888"/>
            <a:ext cx="36711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/>
              <a:t>注意：在英语中的表述为，椭圆曲线</a:t>
            </a:r>
            <a:r>
              <a:rPr lang="en-US" altLang="zh-CN" sz="1200" dirty="0"/>
              <a:t>is(are) modular.</a:t>
            </a:r>
          </a:p>
          <a:p>
            <a:r>
              <a:rPr lang="zh-CN" altLang="en-US" sz="1200" dirty="0"/>
              <a:t>我们擅自把它翻译为了模椭圆曲线</a:t>
            </a:r>
          </a:p>
        </p:txBody>
      </p:sp>
    </p:spTree>
    <p:extLst>
      <p:ext uri="{BB962C8B-B14F-4D97-AF65-F5344CB8AC3E}">
        <p14:creationId xmlns:p14="http://schemas.microsoft.com/office/powerpoint/2010/main" val="159715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9DB53795-68DF-0E77-05A5-6224251207DE}"/>
              </a:ext>
            </a:extLst>
          </p:cNvPr>
          <p:cNvSpPr txBox="1"/>
          <p:nvPr/>
        </p:nvSpPr>
        <p:spPr>
          <a:xfrm>
            <a:off x="319596" y="284085"/>
            <a:ext cx="55226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/>
              <a:t>Topic3</a:t>
            </a:r>
            <a:r>
              <a:rPr lang="zh-CN" altLang="en-US" sz="2800" dirty="0"/>
              <a:t>：模性定理的两个严格表述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C8ED88E2-4C3D-3F39-ABC7-1238762F4FF9}"/>
                  </a:ext>
                </a:extLst>
              </p:cNvPr>
              <p:cNvSpPr txBox="1"/>
              <p:nvPr/>
            </p:nvSpPr>
            <p:spPr>
              <a:xfrm>
                <a:off x="701336" y="1123048"/>
                <a:ext cx="5048498" cy="15352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>
                    <a:solidFill>
                      <a:schemeClr val="accent2"/>
                    </a:solidFill>
                  </a:rPr>
                  <a:t>表述一</a:t>
                </a:r>
                <a:r>
                  <a:rPr lang="zh-CN" altLang="en-US" dirty="0"/>
                  <a:t>：</a:t>
                </a:r>
                <a:endParaRPr lang="en-US" altLang="zh-CN" dirty="0"/>
              </a:p>
              <a:p>
                <a:r>
                  <a:rPr lang="zh-CN" altLang="en-US" dirty="0"/>
                  <a:t>对任意一复椭圆曲线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𝐶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/⋀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，</m:t>
                    </m:r>
                  </m:oMath>
                </a14:m>
                <a:r>
                  <a:rPr lang="zh-CN" altLang="en-US" dirty="0"/>
                  <a:t>满足</a:t>
                </a:r>
                <a14:m>
                  <m:oMath xmlns:m="http://schemas.openxmlformats.org/officeDocument/2006/math">
                    <m:r>
                      <a:rPr lang="en-US" altLang="zh-CN" b="0" i="1" dirty="0" smtClean="0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US" altLang="zh-CN" b="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CN" b="0" i="1" dirty="0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altLang="zh-CN" b="0" i="1" dirty="0" smtClean="0">
                        <a:latin typeface="Cambria Math" panose="02040503050406030204" pitchFamily="18" charset="0"/>
                      </a:rPr>
                      <m:t>)∈</m:t>
                    </m:r>
                    <m:r>
                      <a:rPr lang="en-US" altLang="zh-CN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𝑄</m:t>
                    </m:r>
                  </m:oMath>
                </a14:m>
                <a:r>
                  <a:rPr lang="zh-CN" altLang="en-US" dirty="0"/>
                  <a:t>，</a:t>
                </a:r>
                <a:endParaRPr lang="en-US" altLang="zh-CN" dirty="0"/>
              </a:p>
              <a:p>
                <a:r>
                  <a:rPr lang="zh-CN" altLang="en-US" dirty="0"/>
                  <a:t>则存在一个正整数</a:t>
                </a:r>
                <a:r>
                  <a:rPr lang="en-US" altLang="zh-CN" dirty="0"/>
                  <a:t>N</a:t>
                </a:r>
                <a:r>
                  <a:rPr lang="zh-CN" altLang="en-US" dirty="0"/>
                  <a:t>和新形式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l-GR" altLang="zh-CN" dirty="0"/>
                              <m:t>Γ</m:t>
                            </m:r>
                          </m:e>
                          <m:sub>
                            <m:r>
                              <a:rPr lang="en-US" altLang="zh-CN" b="0" i="1" dirty="0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d>
                          <m:d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</m:d>
                      </m:e>
                    </m:d>
                  </m:oMath>
                </a14:m>
                <a:r>
                  <a:rPr lang="en-US" altLang="zh-CN" dirty="0"/>
                  <a:t>,</a:t>
                </a:r>
                <a:r>
                  <a:rPr lang="zh-CN" altLang="en-US" dirty="0"/>
                  <a:t>使得</a:t>
                </a:r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r>
                        <a:rPr lang="en-US" altLang="zh-CN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𝐸</m:t>
                      </m:r>
                    </m:oMath>
                  </m:oMathPara>
                </a14:m>
                <a:endParaRPr lang="en-US" altLang="zh-CN" dirty="0"/>
              </a:p>
              <a:p>
                <a:r>
                  <a:rPr lang="zh-CN" altLang="en-US" dirty="0"/>
                  <a:t>是一个复环面的同源，即满射全纯同态。</a:t>
                </a:r>
              </a:p>
            </p:txBody>
          </p:sp>
        </mc:Choice>
        <mc:Fallback xmlns="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C8ED88E2-4C3D-3F39-ABC7-1238762F4F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1336" y="1123048"/>
                <a:ext cx="5048498" cy="1535228"/>
              </a:xfrm>
              <a:prstGeom prst="rect">
                <a:avLst/>
              </a:prstGeom>
              <a:blipFill>
                <a:blip r:embed="rId2"/>
                <a:stretch>
                  <a:fillRect l="-966" t="-1984" r="-483" b="-515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文本框 4">
            <a:extLst>
              <a:ext uri="{FF2B5EF4-FFF2-40B4-BE49-F238E27FC236}">
                <a16:creationId xmlns:a16="http://schemas.microsoft.com/office/drawing/2014/main" id="{DDA8F1B4-065D-09F9-CC91-6FAC7EAF2970}"/>
              </a:ext>
            </a:extLst>
          </p:cNvPr>
          <p:cNvSpPr txBox="1"/>
          <p:nvPr/>
        </p:nvSpPr>
        <p:spPr>
          <a:xfrm>
            <a:off x="5637320" y="2974019"/>
            <a:ext cx="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endParaRPr lang="zh-CN" altLang="en-US" dirty="0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F1A25D31-86DF-777D-FA9D-B4A07F418BFD}"/>
              </a:ext>
            </a:extLst>
          </p:cNvPr>
          <p:cNvSpPr txBox="1"/>
          <p:nvPr/>
        </p:nvSpPr>
        <p:spPr>
          <a:xfrm>
            <a:off x="701336" y="3808521"/>
            <a:ext cx="3416320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此表述过于定性，不好证明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我们应该考察复环面的相关参数</a:t>
            </a:r>
            <a:endParaRPr lang="en-US" altLang="zh-CN" dirty="0"/>
          </a:p>
          <a:p>
            <a:r>
              <a:rPr lang="zh-CN" altLang="en-US" dirty="0"/>
              <a:t>以及模椭圆曲线的相关参数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>
                <a:solidFill>
                  <a:srgbClr val="FF0000"/>
                </a:solidFill>
              </a:rPr>
              <a:t>从定量的角度完成证明</a:t>
            </a:r>
            <a:endParaRPr lang="en-US" altLang="zh-CN" dirty="0">
              <a:solidFill>
                <a:srgbClr val="FF0000"/>
              </a:solidFill>
            </a:endParaRPr>
          </a:p>
          <a:p>
            <a:r>
              <a:rPr lang="zh-CN" altLang="en-US" dirty="0">
                <a:solidFill>
                  <a:srgbClr val="FF0000"/>
                </a:solidFill>
              </a:rPr>
              <a:t>而且这才是我们所需要的</a:t>
            </a:r>
            <a:endParaRPr lang="en-US" altLang="zh-CN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7469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F0F560E4-C278-5D6A-46B1-40924E88D08F}"/>
              </a:ext>
            </a:extLst>
          </p:cNvPr>
          <p:cNvSpPr txBox="1"/>
          <p:nvPr/>
        </p:nvSpPr>
        <p:spPr>
          <a:xfrm>
            <a:off x="204187" y="248575"/>
            <a:ext cx="24352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1.</a:t>
            </a:r>
            <a:r>
              <a:rPr lang="zh-CN" altLang="en-US" dirty="0"/>
              <a:t>椭圆曲线所蕴含的量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311FE7E6-60E4-C11C-8810-EB08E247A9D6}"/>
                  </a:ext>
                </a:extLst>
              </p:cNvPr>
              <p:cNvSpPr txBox="1"/>
              <p:nvPr/>
            </p:nvSpPr>
            <p:spPr>
              <a:xfrm>
                <a:off x="2068496" y="617907"/>
                <a:ext cx="7016664" cy="20313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通过一系列允许变换，椭圆曲线有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多种同构的表达式</a:t>
                </a:r>
                <a:endParaRPr lang="en-US" altLang="zh-CN" dirty="0">
                  <a:solidFill>
                    <a:srgbClr val="FF0000"/>
                  </a:solidFill>
                </a:endParaRPr>
              </a:p>
              <a:p>
                <a:r>
                  <a:rPr lang="zh-CN" altLang="en-US" dirty="0"/>
                  <a:t>我们将其中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|</m:t>
                    </m:r>
                    <m:r>
                      <a:rPr lang="zh-CN" altLang="en-US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∆</m:t>
                    </m:r>
                    <m:r>
                      <a:rPr lang="en-US" altLang="zh-CN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|</m:t>
                    </m:r>
                  </m:oMath>
                </a14:m>
                <a:r>
                  <a:rPr lang="zh-CN" altLang="en-US" dirty="0">
                    <a:solidFill>
                      <a:srgbClr val="FF0000"/>
                    </a:solidFill>
                  </a:rPr>
                  <a:t>最小</a:t>
                </a:r>
                <a:r>
                  <a:rPr lang="zh-CN" altLang="en-US" dirty="0"/>
                  <a:t>的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整系数</a:t>
                </a:r>
                <a:r>
                  <a:rPr lang="zh-CN" altLang="en-US" dirty="0"/>
                  <a:t>表达式，称为极小</a:t>
                </a:r>
                <a:r>
                  <a:rPr lang="en-US" altLang="zh-CN" dirty="0" err="1"/>
                  <a:t>Weierstrass</a:t>
                </a:r>
                <a:r>
                  <a:rPr lang="zh-CN" altLang="en-US" dirty="0"/>
                  <a:t>模型</a:t>
                </a:r>
                <a:endParaRPr lang="en-US" altLang="zh-CN" dirty="0"/>
              </a:p>
              <a:p>
                <a:r>
                  <a:rPr lang="zh-CN" altLang="en-US" dirty="0"/>
                  <a:t>椭圆曲线极小</a:t>
                </a:r>
                <a:r>
                  <a:rPr lang="en-US" altLang="zh-CN" dirty="0" err="1"/>
                  <a:t>Weierstrass</a:t>
                </a:r>
                <a:r>
                  <a:rPr lang="zh-CN" altLang="en-US" dirty="0"/>
                  <a:t>模型的</a:t>
                </a:r>
                <a14:m>
                  <m:oMath xmlns:m="http://schemas.openxmlformats.org/officeDocument/2006/math"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∆</m:t>
                    </m:r>
                  </m:oMath>
                </a14:m>
                <a:r>
                  <a:rPr lang="zh-CN" altLang="en-US" dirty="0"/>
                  <a:t>，称为极小判别式</a:t>
                </a:r>
                <a:endParaRPr lang="en-US" altLang="zh-CN" dirty="0"/>
              </a:p>
              <a:p>
                <a:endParaRPr lang="en-US" altLang="zh-CN" dirty="0"/>
              </a:p>
              <a:p>
                <a:r>
                  <a:rPr lang="zh-CN" altLang="en-US" dirty="0"/>
                  <a:t>在允许变换下， </a:t>
                </a:r>
                <a14:m>
                  <m:oMath xmlns:m="http://schemas.openxmlformats.org/officeDocument/2006/math"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∆</m:t>
                    </m:r>
                    <m:r>
                      <a:rPr lang="zh-CN" altLang="en-US" i="1">
                        <a:latin typeface="Cambria Math" panose="02040503050406030204" pitchFamily="18" charset="0"/>
                      </a:rPr>
                      <m:t>←</m:t>
                    </m:r>
                    <m:sSup>
                      <m:sSup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−12</m:t>
                        </m:r>
                      </m:sup>
                    </m:sSup>
                    <m:r>
                      <a:rPr lang="zh-CN" altLang="en-US" i="1">
                        <a:latin typeface="Cambria Math" panose="02040503050406030204" pitchFamily="18" charset="0"/>
                      </a:rPr>
                      <m:t>∆</m:t>
                    </m:r>
                  </m:oMath>
                </a14:m>
                <a:r>
                  <a:rPr lang="zh-CN" altLang="en-US" dirty="0"/>
                  <a:t>，</a:t>
                </a:r>
                <a14:m>
                  <m:oMath xmlns:m="http://schemas.openxmlformats.org/officeDocument/2006/math">
                    <m:r>
                      <a:rPr lang="en-US" altLang="zh-CN" b="0" i="1" dirty="0" smtClean="0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US" altLang="zh-CN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←</m:t>
                    </m:r>
                    <m:r>
                      <a:rPr lang="en-US" altLang="zh-CN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𝑗</m:t>
                    </m:r>
                  </m:oMath>
                </a14:m>
                <a:r>
                  <a:rPr lang="zh-CN" altLang="en-US" dirty="0"/>
                  <a:t>，</a:t>
                </a:r>
                <a:endParaRPr lang="en-US" altLang="zh-CN" dirty="0"/>
              </a:p>
              <a:p>
                <a:r>
                  <a:rPr lang="zh-CN" altLang="en-US" dirty="0"/>
                  <a:t>因为对于整系数椭圆曲线表达式而言，</a:t>
                </a:r>
                <a14:m>
                  <m:oMath xmlns:m="http://schemas.openxmlformats.org/officeDocument/2006/math"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∆</m:t>
                    </m:r>
                  </m:oMath>
                </a14:m>
                <a:r>
                  <a:rPr lang="zh-CN" altLang="en-US" dirty="0"/>
                  <a:t>也是整数，且可以不断变小</a:t>
                </a:r>
                <a:endParaRPr lang="en-US" altLang="zh-CN" dirty="0"/>
              </a:p>
              <a:p>
                <a:r>
                  <a:rPr lang="zh-CN" altLang="en-US" dirty="0"/>
                  <a:t>因此</a:t>
                </a:r>
                <a14:m>
                  <m:oMath xmlns:m="http://schemas.openxmlformats.org/officeDocument/2006/math"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∆</m:t>
                    </m:r>
                  </m:oMath>
                </a14:m>
                <a:r>
                  <a:rPr lang="zh-CN" altLang="en-US" dirty="0"/>
                  <a:t>绝对值最小值一定存在，即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极小</a:t>
                </a:r>
                <a:r>
                  <a:rPr lang="en-US" altLang="zh-CN" dirty="0" err="1">
                    <a:solidFill>
                      <a:srgbClr val="FF0000"/>
                    </a:solidFill>
                  </a:rPr>
                  <a:t>Weierstrass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模型一定存在</a:t>
                </a:r>
              </a:p>
            </p:txBody>
          </p:sp>
        </mc:Choice>
        <mc:Fallback xmlns="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311FE7E6-60E4-C11C-8810-EB08E247A9D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68496" y="617907"/>
                <a:ext cx="7016664" cy="2031325"/>
              </a:xfrm>
              <a:prstGeom prst="rect">
                <a:avLst/>
              </a:prstGeom>
              <a:blipFill>
                <a:blip r:embed="rId2"/>
                <a:stretch>
                  <a:fillRect l="-695" t="-1497" r="-87" b="-359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2651392B-DCE4-6506-9985-10E8BEBF8D27}"/>
                  </a:ext>
                </a:extLst>
              </p:cNvPr>
              <p:cNvSpPr txBox="1"/>
              <p:nvPr/>
            </p:nvSpPr>
            <p:spPr>
              <a:xfrm>
                <a:off x="337352" y="2720657"/>
                <a:ext cx="4339650" cy="20313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设</a:t>
                </a:r>
                <a:r>
                  <a:rPr lang="en-US" altLang="zh-CN" dirty="0"/>
                  <a:t>p</a:t>
                </a:r>
                <a:r>
                  <a:rPr lang="zh-CN" altLang="en-US" dirty="0"/>
                  <a:t>是素数， </a:t>
                </a:r>
                <a14:m>
                  <m:oMath xmlns:m="http://schemas.openxmlformats.org/officeDocument/2006/math"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∆</m:t>
                    </m:r>
                  </m:oMath>
                </a14:m>
                <a:r>
                  <a:rPr lang="zh-CN" altLang="en-US" dirty="0"/>
                  <a:t>是椭圆曲线</a:t>
                </a:r>
                <a:r>
                  <a:rPr lang="en-US" altLang="zh-CN" dirty="0"/>
                  <a:t>E</a:t>
                </a:r>
                <a:r>
                  <a:rPr lang="zh-CN" altLang="en-US" dirty="0"/>
                  <a:t>的极小判别式</a:t>
                </a:r>
                <a:endParaRPr lang="en-US" altLang="zh-CN" dirty="0"/>
              </a:p>
              <a:p>
                <a:r>
                  <a:rPr lang="zh-CN" altLang="en-US" dirty="0"/>
                  <a:t>若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∤</m:t>
                    </m:r>
                    <m:r>
                      <a:rPr lang="zh-CN" altLang="en-US" i="1">
                        <a:latin typeface="Cambria Math" panose="02040503050406030204" pitchFamily="18" charset="0"/>
                      </a:rPr>
                      <m:t>∆</m:t>
                    </m:r>
                  </m:oMath>
                </a14:m>
                <a:r>
                  <a:rPr lang="zh-CN" altLang="en-US" dirty="0"/>
                  <a:t>，则称</a:t>
                </a:r>
                <a:r>
                  <a:rPr lang="en-US" altLang="zh-CN" dirty="0"/>
                  <a:t>E</a:t>
                </a:r>
                <a:r>
                  <a:rPr lang="zh-CN" altLang="en-US" dirty="0"/>
                  <a:t>在</a:t>
                </a:r>
                <a:r>
                  <a:rPr lang="en-US" altLang="zh-CN" dirty="0"/>
                  <a:t>p</a:t>
                </a:r>
                <a:r>
                  <a:rPr lang="zh-CN" altLang="en-US" dirty="0"/>
                  <a:t>具有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好约化</a:t>
                </a:r>
                <a:endParaRPr lang="en-US" altLang="zh-CN" dirty="0">
                  <a:solidFill>
                    <a:srgbClr val="FF0000"/>
                  </a:solidFill>
                </a:endParaRPr>
              </a:p>
              <a:p>
                <a:r>
                  <a:rPr lang="zh-CN" altLang="en-US" dirty="0"/>
                  <a:t>若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 | ∆</m:t>
                    </m:r>
                  </m:oMath>
                </a14:m>
                <a:r>
                  <a:rPr lang="zh-CN" altLang="en-US" dirty="0"/>
                  <a:t>，则称</a:t>
                </a:r>
                <a:r>
                  <a:rPr lang="en-US" altLang="zh-CN" dirty="0"/>
                  <a:t>E</a:t>
                </a:r>
                <a:r>
                  <a:rPr lang="zh-CN" altLang="en-US" dirty="0"/>
                  <a:t>在</a:t>
                </a:r>
                <a:r>
                  <a:rPr lang="en-US" altLang="zh-CN" dirty="0"/>
                  <a:t>p</a:t>
                </a:r>
                <a:r>
                  <a:rPr lang="zh-CN" altLang="en-US" dirty="0"/>
                  <a:t>具有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坏约化</a:t>
                </a:r>
                <a:endParaRPr lang="en-US" altLang="zh-CN" dirty="0">
                  <a:solidFill>
                    <a:srgbClr val="FF0000"/>
                  </a:solidFill>
                </a:endParaRPr>
              </a:p>
              <a:p>
                <a:r>
                  <a:rPr lang="zh-CN" altLang="en-US" dirty="0"/>
                  <a:t>对于坏约化</a:t>
                </a:r>
                <a:endParaRPr lang="en-US" altLang="zh-CN" dirty="0"/>
              </a:p>
              <a:p>
                <a:r>
                  <a:rPr lang="zh-CN" altLang="en-US" dirty="0"/>
                  <a:t>若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∤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</m:oMath>
                </a14:m>
                <a:r>
                  <a:rPr lang="zh-CN" altLang="en-US" dirty="0"/>
                  <a:t>，则称</a:t>
                </a:r>
                <a:r>
                  <a:rPr lang="en-US" altLang="zh-CN" dirty="0"/>
                  <a:t>E</a:t>
                </a:r>
                <a:r>
                  <a:rPr lang="zh-CN" altLang="en-US" dirty="0"/>
                  <a:t>在</a:t>
                </a:r>
                <a:r>
                  <a:rPr lang="en-US" altLang="zh-CN" dirty="0"/>
                  <a:t>p</a:t>
                </a:r>
                <a:r>
                  <a:rPr lang="zh-CN" altLang="en-US" dirty="0"/>
                  <a:t>具有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乘法约化</a:t>
                </a:r>
                <a:endParaRPr lang="en-US" altLang="zh-CN" dirty="0">
                  <a:solidFill>
                    <a:srgbClr val="FF0000"/>
                  </a:solidFill>
                </a:endParaRPr>
              </a:p>
              <a:p>
                <a:r>
                  <a:rPr lang="zh-CN" altLang="en-US" dirty="0"/>
                  <a:t>若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 | 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</m:oMath>
                </a14:m>
                <a:r>
                  <a:rPr lang="zh-CN" altLang="en-US" dirty="0"/>
                  <a:t>，则称</a:t>
                </a:r>
                <a:r>
                  <a:rPr lang="en-US" altLang="zh-CN" dirty="0"/>
                  <a:t>E</a:t>
                </a:r>
                <a:r>
                  <a:rPr lang="zh-CN" altLang="en-US" dirty="0"/>
                  <a:t>在</a:t>
                </a:r>
                <a:r>
                  <a:rPr lang="en-US" altLang="zh-CN" dirty="0"/>
                  <a:t>p</a:t>
                </a:r>
                <a:r>
                  <a:rPr lang="zh-CN" altLang="en-US" dirty="0"/>
                  <a:t>具有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加法约化</a:t>
                </a:r>
                <a:endParaRPr lang="en-US" altLang="zh-CN" dirty="0">
                  <a:solidFill>
                    <a:srgbClr val="FF0000"/>
                  </a:solidFill>
                </a:endParaRPr>
              </a:p>
              <a:p>
                <a:r>
                  <a:rPr lang="zh-CN" altLang="en-US" dirty="0"/>
                  <a:t>没有加法约化的椭圆曲线称为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半稳定曲线</a:t>
                </a:r>
                <a:endParaRPr lang="en-US" altLang="zh-CN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2651392B-DCE4-6506-9985-10E8BEBF8D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7352" y="2720657"/>
                <a:ext cx="4339650" cy="2031325"/>
              </a:xfrm>
              <a:prstGeom prst="rect">
                <a:avLst/>
              </a:prstGeom>
              <a:blipFill>
                <a:blip r:embed="rId3"/>
                <a:stretch>
                  <a:fillRect l="-1124" t="-1497" r="-702" b="-359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图片 5">
            <a:extLst>
              <a:ext uri="{FF2B5EF4-FFF2-40B4-BE49-F238E27FC236}">
                <a16:creationId xmlns:a16="http://schemas.microsoft.com/office/drawing/2014/main" id="{C12A7A44-B946-62F3-3530-3A9920CA112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352" y="4680960"/>
            <a:ext cx="5515820" cy="168432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E08F9451-5BDE-871A-50FF-0A7C5F69B2C3}"/>
                  </a:ext>
                </a:extLst>
              </p:cNvPr>
              <p:cNvSpPr txBox="1"/>
              <p:nvPr/>
            </p:nvSpPr>
            <p:spPr>
              <a:xfrm>
                <a:off x="341613" y="6405238"/>
                <a:ext cx="542020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sub>
                    </m:sSub>
                    <m:r>
                      <a:rPr lang="zh-CN" altLang="en-US" i="1">
                        <a:latin typeface="Cambria Math" panose="02040503050406030204" pitchFamily="18" charset="0"/>
                      </a:rPr>
                      <m:t>称为</m:t>
                    </m:r>
                  </m:oMath>
                </a14:m>
                <a:r>
                  <a:rPr lang="en-US" altLang="zh-CN" dirty="0"/>
                  <a:t>E</a:t>
                </a:r>
                <a:r>
                  <a:rPr lang="zh-CN" altLang="en-US" dirty="0"/>
                  <a:t>的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导子</a:t>
                </a:r>
                <a:r>
                  <a:rPr lang="zh-CN" altLang="en-US" dirty="0"/>
                  <a:t>，对于主线证明我们不考虑加法约化</a:t>
                </a:r>
              </a:p>
            </p:txBody>
          </p:sp>
        </mc:Choice>
        <mc:Fallback xmlns="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E08F9451-5BDE-871A-50FF-0A7C5F69B2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1613" y="6405238"/>
                <a:ext cx="5420202" cy="369332"/>
              </a:xfrm>
              <a:prstGeom prst="rect">
                <a:avLst/>
              </a:prstGeom>
              <a:blipFill>
                <a:blip r:embed="rId5"/>
                <a:stretch>
                  <a:fillRect t="-10000" r="-337" b="-2666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BCA84A34-9BD7-4D89-D6ED-8E98DB97339E}"/>
                  </a:ext>
                </a:extLst>
              </p:cNvPr>
              <p:cNvSpPr txBox="1"/>
              <p:nvPr/>
            </p:nvSpPr>
            <p:spPr>
              <a:xfrm>
                <a:off x="6338830" y="2711026"/>
                <a:ext cx="6036781" cy="26709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设素数</a:t>
                </a:r>
                <a:r>
                  <a:rPr lang="en-US" altLang="zh-CN" dirty="0"/>
                  <a:t>p</a:t>
                </a:r>
                <a:r>
                  <a:rPr lang="zh-CN" altLang="en-US" dirty="0"/>
                  <a:t>和椭圆曲线</a:t>
                </a:r>
                <a:r>
                  <a:rPr lang="en-US" altLang="zh-CN" dirty="0"/>
                  <a:t>E</a:t>
                </a:r>
                <a:r>
                  <a:rPr lang="zh-CN" altLang="en-US" dirty="0"/>
                  <a:t>，考虑</a:t>
                </a:r>
                <a:r>
                  <a:rPr lang="en-US" altLang="zh-CN" dirty="0"/>
                  <a:t>E</a:t>
                </a:r>
                <a:r>
                  <a:rPr lang="zh-CN" altLang="en-US" dirty="0"/>
                  <a:t>的极小</a:t>
                </a:r>
                <a:r>
                  <a:rPr lang="en-US" altLang="zh-CN" dirty="0" err="1"/>
                  <a:t>Weierstrass</a:t>
                </a:r>
                <a:r>
                  <a:rPr lang="zh-CN" altLang="en-US" dirty="0"/>
                  <a:t>模型</a:t>
                </a:r>
                <a:endParaRPr lang="en-US" altLang="zh-CN" dirty="0"/>
              </a:p>
              <a:p>
                <a:r>
                  <a:rPr lang="zh-CN" altLang="en-US" dirty="0"/>
                  <a:t>其系数可以定义模</a:t>
                </a:r>
                <a:r>
                  <a:rPr lang="en-US" altLang="zh-CN" dirty="0"/>
                  <a:t>p</a:t>
                </a:r>
                <a:r>
                  <a:rPr lang="zh-CN" altLang="en-US" dirty="0"/>
                  <a:t>映射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𝑍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⟼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𝑝𝑍</m:t>
                    </m:r>
                  </m:oMath>
                </a14:m>
                <a:endParaRPr lang="en-US" altLang="zh-CN" dirty="0"/>
              </a:p>
              <a:p>
                <a:r>
                  <a:rPr lang="zh-CN" altLang="en-US" dirty="0"/>
                  <a:t>由此可得到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zh-CN" altLang="en-US" dirty="0"/>
                  <a:t>上的曲线，称为</a:t>
                </a:r>
                <a:r>
                  <a:rPr lang="en-US" altLang="zh-CN" dirty="0">
                    <a:solidFill>
                      <a:srgbClr val="FF0000"/>
                    </a:solidFill>
                  </a:rPr>
                  <a:t>E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模</a:t>
                </a:r>
                <a:r>
                  <a:rPr lang="en-US" altLang="zh-CN" dirty="0">
                    <a:solidFill>
                      <a:srgbClr val="FF0000"/>
                    </a:solidFill>
                  </a:rPr>
                  <a:t>p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约化曲线</a:t>
                </a:r>
                <a:endParaRPr lang="en-US" altLang="zh-CN" dirty="0">
                  <a:solidFill>
                    <a:srgbClr val="FF0000"/>
                  </a:solidFill>
                </a:endParaRPr>
              </a:p>
              <a:p>
                <a:r>
                  <a:rPr lang="en-US" altLang="zh-CN" dirty="0"/>
                  <a:t>E</a:t>
                </a:r>
                <a:r>
                  <a:rPr lang="zh-CN" altLang="en-US" dirty="0"/>
                  <a:t>在</a:t>
                </a:r>
                <a:r>
                  <a:rPr lang="en-US" altLang="zh-CN" dirty="0"/>
                  <a:t>p</a:t>
                </a:r>
                <a:r>
                  <a:rPr lang="zh-CN" altLang="en-US" dirty="0"/>
                  <a:t>具有好约化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当且仅当</a:t>
                </a:r>
                <a:r>
                  <a:rPr lang="en-US" altLang="zh-CN" dirty="0"/>
                  <a:t>E</a:t>
                </a:r>
                <a:r>
                  <a:rPr lang="zh-CN" altLang="en-US" dirty="0"/>
                  <a:t>模</a:t>
                </a:r>
                <a:r>
                  <a:rPr lang="en-US" altLang="zh-CN" dirty="0"/>
                  <a:t>p</a:t>
                </a:r>
                <a:r>
                  <a:rPr lang="zh-CN" altLang="en-US" dirty="0"/>
                  <a:t>约化曲线是椭圆曲线</a:t>
                </a:r>
                <a:endParaRPr lang="en-US" altLang="zh-CN" dirty="0"/>
              </a:p>
              <a:p>
                <a:endParaRPr lang="en-US" altLang="zh-CN" dirty="0"/>
              </a:p>
              <a:p>
                <a:r>
                  <a:rPr lang="en-US" altLang="zh-CN" dirty="0"/>
                  <a:t>E</a:t>
                </a:r>
                <a:r>
                  <a:rPr lang="zh-CN" altLang="en-US" dirty="0"/>
                  <a:t>模</a:t>
                </a:r>
                <a:r>
                  <a:rPr lang="en-US" altLang="zh-CN" dirty="0"/>
                  <a:t>p</a:t>
                </a:r>
                <a:r>
                  <a:rPr lang="zh-CN" altLang="en-US" dirty="0"/>
                  <a:t>约化曲线中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altLang="zh-CN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zh-CN" altLang="en-US" dirty="0">
                    <a:solidFill>
                      <a:srgbClr val="FF0000"/>
                    </a:solidFill>
                  </a:rPr>
                  <a:t>点的个数</a:t>
                </a:r>
                <a:r>
                  <a:rPr lang="zh-CN" altLang="en-US" dirty="0"/>
                  <a:t>记为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|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)|</m:t>
                    </m:r>
                  </m:oMath>
                </a14:m>
                <a:r>
                  <a:rPr lang="zh-CN" altLang="en-US" dirty="0"/>
                  <a:t>（包含无穷点）</a:t>
                </a:r>
                <a:endParaRPr lang="en-US" altLang="zh-CN" dirty="0"/>
              </a:p>
              <a:p>
                <a:endParaRPr lang="en-US" altLang="zh-CN" dirty="0"/>
              </a:p>
              <a:p>
                <a:r>
                  <a:rPr lang="zh-CN" altLang="en-US" dirty="0"/>
                  <a:t>于是，我们对于</a:t>
                </a:r>
                <a:r>
                  <a:rPr lang="en-US" altLang="zh-CN" dirty="0"/>
                  <a:t>E</a:t>
                </a:r>
                <a:r>
                  <a:rPr lang="zh-CN" altLang="en-US" dirty="0"/>
                  <a:t>的每个</a:t>
                </a:r>
                <a:r>
                  <a:rPr lang="en-US" altLang="zh-CN" dirty="0"/>
                  <a:t>p</a:t>
                </a:r>
                <a:r>
                  <a:rPr lang="zh-CN" altLang="en-US" dirty="0"/>
                  <a:t>都可以定义</a:t>
                </a:r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d>
                        <m:d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  <m:r>
                        <a:rPr lang="en-US" altLang="zh-CN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 i="1"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en-US" altLang="zh-CN" i="1">
                          <a:latin typeface="Cambria Math" panose="02040503050406030204" pitchFamily="18" charset="0"/>
                        </a:rPr>
                        <m:t>+1−|</m:t>
                      </m:r>
                      <m:r>
                        <a:rPr lang="en-US" altLang="zh-CN" i="1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altLang="zh-CN" i="1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altLang="zh-CN" i="1">
                          <a:latin typeface="Cambria Math" panose="02040503050406030204" pitchFamily="18" charset="0"/>
                        </a:rPr>
                        <m:t>)|</m:t>
                      </m:r>
                    </m:oMath>
                  </m:oMathPara>
                </a14:m>
                <a:endParaRPr lang="en-US" altLang="zh-CN" dirty="0"/>
              </a:p>
            </p:txBody>
          </p:sp>
        </mc:Choice>
        <mc:Fallback xmlns=""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BCA84A34-9BD7-4D89-D6ED-8E98DB9733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38830" y="2711026"/>
                <a:ext cx="6036781" cy="2670988"/>
              </a:xfrm>
              <a:prstGeom prst="rect">
                <a:avLst/>
              </a:prstGeom>
              <a:blipFill>
                <a:blip r:embed="rId6"/>
                <a:stretch>
                  <a:fillRect l="-909" t="-1370" b="-22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A2546CCF-3320-173D-1A46-2F6E511A0A80}"/>
                  </a:ext>
                </a:extLst>
              </p:cNvPr>
              <p:cNvSpPr txBox="1"/>
              <p:nvPr/>
            </p:nvSpPr>
            <p:spPr>
              <a:xfrm>
                <a:off x="7128770" y="6014490"/>
                <a:ext cx="3488968" cy="3907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思考</a:t>
                </a:r>
                <a:r>
                  <a:rPr lang="en-US" altLang="zh-CN" dirty="0"/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sub>
                    </m:sSub>
                  </m:oMath>
                </a14:m>
                <a:r>
                  <a:rPr lang="en-US" altLang="zh-CN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altLang="zh-CN" dirty="0"/>
                  <a:t>(E)</a:t>
                </a:r>
                <a:r>
                  <a:rPr lang="zh-CN" altLang="en-US" dirty="0"/>
                  <a:t>总觉得在哪里见过</a:t>
                </a:r>
              </a:p>
            </p:txBody>
          </p:sp>
        </mc:Choice>
        <mc:Fallback xmlns="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A2546CCF-3320-173D-1A46-2F6E511A0A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28770" y="6014490"/>
                <a:ext cx="3488968" cy="390748"/>
              </a:xfrm>
              <a:prstGeom prst="rect">
                <a:avLst/>
              </a:prstGeom>
              <a:blipFill>
                <a:blip r:embed="rId7"/>
                <a:stretch>
                  <a:fillRect l="-1396" t="-7813" r="-1047" b="-2031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11214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1407E264-2033-C0C0-5B45-6C96C26588B0}"/>
              </a:ext>
            </a:extLst>
          </p:cNvPr>
          <p:cNvSpPr txBox="1"/>
          <p:nvPr/>
        </p:nvSpPr>
        <p:spPr>
          <a:xfrm>
            <a:off x="266330" y="248575"/>
            <a:ext cx="19736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2.</a:t>
            </a:r>
            <a:r>
              <a:rPr lang="zh-CN" altLang="en-US" dirty="0"/>
              <a:t>模形式蕴含的量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C9D27684-613D-EE30-D59E-53481BBAFC46}"/>
                  </a:ext>
                </a:extLst>
              </p:cNvPr>
              <p:cNvSpPr txBox="1"/>
              <p:nvPr/>
            </p:nvSpPr>
            <p:spPr>
              <a:xfrm>
                <a:off x="514905" y="825623"/>
                <a:ext cx="273934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l-GR" altLang="zh-CN" dirty="0"/>
                          <m:t>Γ</m:t>
                        </m:r>
                      </m:e>
                      <m:sub>
                        <m:r>
                          <a:rPr lang="en-US" altLang="zh-CN" i="1" dirty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</m:d>
                    <m:r>
                      <a:rPr lang="zh-CN" altLang="en-US" i="1">
                        <a:latin typeface="Cambria Math" panose="02040503050406030204" pitchFamily="18" charset="0"/>
                      </a:rPr>
                      <m:t>与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l-GR" altLang="zh-CN" dirty="0"/>
                          <m:t>Γ</m:t>
                        </m:r>
                      </m:e>
                      <m:sub>
                        <m: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</m:d>
                    <m:r>
                      <a:rPr lang="zh-CN" altLang="en-US" i="1">
                        <a:latin typeface="Cambria Math" panose="02040503050406030204" pitchFamily="18" charset="0"/>
                      </a:rPr>
                      <m:t>的</m:t>
                    </m:r>
                  </m:oMath>
                </a14:m>
                <a:r>
                  <a:rPr lang="zh-CN" altLang="en-US" dirty="0"/>
                  <a:t>转化关系</a:t>
                </a:r>
              </a:p>
            </p:txBody>
          </p:sp>
        </mc:Choice>
        <mc:Fallback xmlns="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C9D27684-613D-EE30-D59E-53481BBAFC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905" y="825623"/>
                <a:ext cx="2739340" cy="369332"/>
              </a:xfrm>
              <a:prstGeom prst="rect">
                <a:avLst/>
              </a:prstGeom>
              <a:blipFill>
                <a:blip r:embed="rId2"/>
                <a:stretch>
                  <a:fillRect t="-8197" r="-889" b="-2459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图片 4">
            <a:extLst>
              <a:ext uri="{FF2B5EF4-FFF2-40B4-BE49-F238E27FC236}">
                <a16:creationId xmlns:a16="http://schemas.microsoft.com/office/drawing/2014/main" id="{2C3A128A-6F03-6C72-1EDF-84EBB2411F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905" y="1194955"/>
            <a:ext cx="4860605" cy="256917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506FA1FA-6CD7-7004-2F0F-E8B17CC366F7}"/>
                  </a:ext>
                </a:extLst>
              </p:cNvPr>
              <p:cNvSpPr txBox="1"/>
              <p:nvPr/>
            </p:nvSpPr>
            <p:spPr>
              <a:xfrm>
                <a:off x="932156" y="3825688"/>
                <a:ext cx="3774944" cy="13234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600" dirty="0"/>
                  <a:t>此性质主要说明，研究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6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l-GR" altLang="zh-CN" sz="1600" dirty="0">
                            <a:solidFill>
                              <a:srgbClr val="FF0000"/>
                            </a:solidFill>
                          </a:rPr>
                          <m:t>Γ</m:t>
                        </m:r>
                      </m:e>
                      <m:sub>
                        <m:r>
                          <a:rPr lang="en-US" altLang="zh-CN" sz="16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altLang="zh-CN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</m:d>
                    <m:r>
                      <a:rPr lang="zh-CN" altLang="en-US" sz="16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的</m:t>
                    </m:r>
                  </m:oMath>
                </a14:m>
                <a:r>
                  <a:rPr lang="zh-CN" altLang="en-US" sz="1600" dirty="0">
                    <a:solidFill>
                      <a:srgbClr val="FF0000"/>
                    </a:solidFill>
                  </a:rPr>
                  <a:t>函数</a:t>
                </a:r>
                <a:r>
                  <a:rPr lang="zh-CN" altLang="en-US" sz="1600" dirty="0"/>
                  <a:t>和</a:t>
                </a:r>
                <a:endParaRPr lang="en-US" altLang="zh-CN" sz="1600" dirty="0"/>
              </a:p>
              <a:p>
                <a:r>
                  <a:rPr lang="zh-CN" altLang="en-US" sz="1600" dirty="0"/>
                  <a:t>研究</a:t>
                </a:r>
                <a:r>
                  <a:rPr lang="zh-CN" altLang="en-US" sz="1600" dirty="0">
                    <a:solidFill>
                      <a:srgbClr val="FF0000"/>
                    </a:solidFill>
                  </a:rPr>
                  <a:t>带特征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6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l-GR" altLang="zh-CN" sz="1600" dirty="0">
                            <a:solidFill>
                              <a:srgbClr val="FF0000"/>
                            </a:solidFill>
                          </a:rPr>
                          <m:t>Γ</m:t>
                        </m:r>
                      </m:e>
                      <m:sub>
                        <m:r>
                          <a:rPr lang="en-US" altLang="zh-CN" sz="16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en-US" altLang="zh-CN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</m:d>
                  </m:oMath>
                </a14:m>
                <a:r>
                  <a:rPr lang="zh-CN" altLang="en-US" sz="1600" dirty="0">
                    <a:solidFill>
                      <a:srgbClr val="FF0000"/>
                    </a:solidFill>
                  </a:rPr>
                  <a:t>的函数</a:t>
                </a:r>
                <a:r>
                  <a:rPr lang="zh-CN" altLang="en-US" sz="1600" dirty="0"/>
                  <a:t>是等价的</a:t>
                </a:r>
                <a:endParaRPr lang="en-US" altLang="zh-CN" sz="1600" dirty="0"/>
              </a:p>
              <a:p>
                <a:r>
                  <a:rPr lang="zh-CN" altLang="en-US" sz="1600" dirty="0"/>
                  <a:t>但后者通过特征</a:t>
                </a:r>
                <a14:m>
                  <m:oMath xmlns:m="http://schemas.openxmlformats.org/officeDocument/2006/math">
                    <m:r>
                      <a:rPr lang="zh-CN" altLang="en-US" sz="1600" i="1" smtClean="0">
                        <a:latin typeface="Cambria Math" panose="02040503050406030204" pitchFamily="18" charset="0"/>
                      </a:rPr>
                      <m:t>𝜒</m:t>
                    </m:r>
                  </m:oMath>
                </a14:m>
                <a:r>
                  <a:rPr lang="zh-CN" altLang="en-US" sz="1600" dirty="0"/>
                  <a:t>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l-GR" altLang="zh-CN" sz="1600" dirty="0"/>
                          <m:t>Γ</m:t>
                        </m:r>
                      </m:e>
                      <m:sub>
                        <m:r>
                          <a:rPr lang="en-US" altLang="zh-CN" sz="1600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altLang="zh-CN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1600" i="1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</m:d>
                    <m:r>
                      <a:rPr lang="en-US" altLang="zh-CN" sz="16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zh-CN" altLang="en-US" sz="1600" dirty="0"/>
                  <a:t>进行了分类</a:t>
                </a:r>
                <a:endParaRPr lang="en-US" altLang="zh-CN" sz="1600" dirty="0"/>
              </a:p>
              <a:p>
                <a14:m>
                  <m:oMath xmlns:m="http://schemas.openxmlformats.org/officeDocument/2006/math">
                    <m:r>
                      <a:rPr lang="zh-CN" altLang="en-US" sz="1600" i="1" smtClean="0">
                        <a:latin typeface="Cambria Math" panose="02040503050406030204" pitchFamily="18" charset="0"/>
                      </a:rPr>
                      <m:t>𝜒</m:t>
                    </m:r>
                  </m:oMath>
                </a14:m>
                <a:r>
                  <a:rPr lang="zh-CN" altLang="en-US" sz="1600" dirty="0"/>
                  <a:t>为</a:t>
                </a:r>
                <a:r>
                  <a:rPr lang="zh-CN" altLang="en-US" sz="1600" dirty="0">
                    <a:solidFill>
                      <a:srgbClr val="FF0000"/>
                    </a:solidFill>
                  </a:rPr>
                  <a:t>平凡特征</a:t>
                </a:r>
                <a:r>
                  <a:rPr lang="zh-CN" altLang="en-US" sz="1600" dirty="0"/>
                  <a:t>时，其对应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l-GR" altLang="zh-CN" sz="1600" dirty="0"/>
                          <m:t>Γ</m:t>
                        </m:r>
                      </m:e>
                      <m:sub>
                        <m:r>
                          <a:rPr lang="en-US" altLang="zh-CN" sz="1600" b="0" i="1" dirty="0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en-US" altLang="zh-CN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1600" i="1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</m:d>
                  </m:oMath>
                </a14:m>
                <a:r>
                  <a:rPr lang="zh-CN" altLang="en-US" sz="1600" dirty="0"/>
                  <a:t>的函数</a:t>
                </a:r>
                <a:endParaRPr lang="en-US" altLang="zh-CN" sz="1600" dirty="0"/>
              </a:p>
              <a:p>
                <a:r>
                  <a:rPr lang="zh-CN" altLang="en-US" sz="1600" dirty="0"/>
                  <a:t>由此可以引出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l-GR" altLang="zh-CN" sz="1600" dirty="0"/>
                          <m:t>Γ</m:t>
                        </m:r>
                      </m:e>
                      <m:sub>
                        <m:r>
                          <a:rPr lang="en-US" altLang="zh-CN" sz="1600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altLang="zh-CN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1600" i="1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</m:d>
                  </m:oMath>
                </a14:m>
                <a:r>
                  <a:rPr lang="zh-CN" altLang="en-US" sz="1600" dirty="0"/>
                  <a:t>中函数更深入的性质</a:t>
                </a:r>
                <a:endParaRPr lang="en-US" altLang="zh-CN" sz="1600" dirty="0"/>
              </a:p>
            </p:txBody>
          </p:sp>
        </mc:Choice>
        <mc:Fallback xmlns="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506FA1FA-6CD7-7004-2F0F-E8B17CC366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2156" y="3825688"/>
                <a:ext cx="3774944" cy="1323439"/>
              </a:xfrm>
              <a:prstGeom prst="rect">
                <a:avLst/>
              </a:prstGeom>
              <a:blipFill>
                <a:blip r:embed="rId4"/>
                <a:stretch>
                  <a:fillRect l="-969" t="-1382" b="-506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图片 8">
            <a:extLst>
              <a:ext uri="{FF2B5EF4-FFF2-40B4-BE49-F238E27FC236}">
                <a16:creationId xmlns:a16="http://schemas.microsoft.com/office/drawing/2014/main" id="{CA029450-1FFE-163E-E76E-D225D1E5BA8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905" y="5149127"/>
            <a:ext cx="5597308" cy="114270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文本框 10">
                <a:extLst>
                  <a:ext uri="{FF2B5EF4-FFF2-40B4-BE49-F238E27FC236}">
                    <a16:creationId xmlns:a16="http://schemas.microsoft.com/office/drawing/2014/main" id="{BE8B38CD-B1D0-E52A-16E7-F02839A2FCDC}"/>
                  </a:ext>
                </a:extLst>
              </p:cNvPr>
              <p:cNvSpPr txBox="1"/>
              <p:nvPr/>
            </p:nvSpPr>
            <p:spPr>
              <a:xfrm>
                <a:off x="16566" y="6338748"/>
                <a:ext cx="7074885" cy="3907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通过此性质可以知道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l-GR" altLang="zh-CN" sz="1800" dirty="0"/>
                          <m:t>Γ</m:t>
                        </m:r>
                      </m:e>
                      <m:sub>
                        <m:r>
                          <a:rPr lang="en-US" altLang="zh-CN" sz="1800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altLang="zh-CN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1800" i="1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</m:d>
                    <m:r>
                      <a:rPr lang="en-US" altLang="zh-CN" sz="18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zh-CN" altLang="en-US" dirty="0"/>
                  <a:t>的函数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zh-CN" altLang="en-US" dirty="0"/>
                  <a:t>的傅里叶系数由素数项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dirty="0"/>
                  <a:t>决定</a:t>
                </a:r>
              </a:p>
            </p:txBody>
          </p:sp>
        </mc:Choice>
        <mc:Fallback xmlns="">
          <p:sp>
            <p:nvSpPr>
              <p:cNvPr id="11" name="文本框 10">
                <a:extLst>
                  <a:ext uri="{FF2B5EF4-FFF2-40B4-BE49-F238E27FC236}">
                    <a16:creationId xmlns:a16="http://schemas.microsoft.com/office/drawing/2014/main" id="{BE8B38CD-B1D0-E52A-16E7-F02839A2FC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66" y="6338748"/>
                <a:ext cx="7074885" cy="390748"/>
              </a:xfrm>
              <a:prstGeom prst="rect">
                <a:avLst/>
              </a:prstGeom>
              <a:blipFill>
                <a:blip r:embed="rId6"/>
                <a:stretch>
                  <a:fillRect l="-776" t="-7813" b="-2031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id="{6290DEE3-8C18-2B56-F866-BA7AE90FE2D7}"/>
                  </a:ext>
                </a:extLst>
              </p:cNvPr>
              <p:cNvSpPr txBox="1"/>
              <p:nvPr/>
            </p:nvSpPr>
            <p:spPr>
              <a:xfrm>
                <a:off x="6498454" y="617907"/>
                <a:ext cx="4576894" cy="19082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sub>
                    </m:sSub>
                  </m:oMath>
                </a14:m>
                <a:r>
                  <a:rPr lang="en-US" altLang="zh-CN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altLang="zh-CN" dirty="0"/>
                  <a:t>(E)</a:t>
                </a:r>
                <a:r>
                  <a:rPr lang="zh-CN" altLang="en-US" dirty="0"/>
                  <a:t>均是对极小</a:t>
                </a:r>
                <a:r>
                  <a:rPr lang="en-US" altLang="zh-CN" dirty="0" err="1"/>
                  <a:t>Weierstrass</a:t>
                </a:r>
                <a:r>
                  <a:rPr lang="zh-CN" altLang="en-US" dirty="0"/>
                  <a:t>模型定义的</a:t>
                </a:r>
                <a:endParaRPr lang="en-US" altLang="zh-CN" dirty="0"/>
              </a:p>
              <a:p>
                <a:r>
                  <a:rPr lang="zh-CN" altLang="en-US" dirty="0"/>
                  <a:t>通过</a:t>
                </a:r>
                <a:r>
                  <a:rPr lang="en-US" altLang="zh-CN" dirty="0">
                    <a:solidFill>
                      <a:srgbClr val="FF0000"/>
                    </a:solidFill>
                  </a:rPr>
                  <a:t>Eichler–Shimura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关系</a:t>
                </a:r>
                <a:r>
                  <a:rPr lang="zh-CN" altLang="en-US" dirty="0"/>
                  <a:t>和</a:t>
                </a:r>
                <a:r>
                  <a:rPr lang="en-US" altLang="zh-CN" dirty="0" err="1">
                    <a:solidFill>
                      <a:srgbClr val="FF0000"/>
                    </a:solidFill>
                  </a:rPr>
                  <a:t>Frobenius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映射</a:t>
                </a:r>
                <a:r>
                  <a:rPr lang="zh-CN" altLang="en-US" dirty="0"/>
                  <a:t>，</a:t>
                </a:r>
                <a:endParaRPr lang="en-US" altLang="zh-CN" dirty="0"/>
              </a:p>
              <a:p>
                <a:r>
                  <a:rPr lang="zh-CN" altLang="en-US" dirty="0"/>
                  <a:t>对于新形式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l-GR" altLang="zh-CN" dirty="0"/>
                              <m:t>Γ</m:t>
                            </m:r>
                          </m:e>
                          <m:sub>
                            <m:r>
                              <a:rPr lang="en-US" altLang="zh-CN" b="0" i="1" dirty="0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d>
                          <m:d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</m:d>
                      </m:e>
                    </m:d>
                  </m:oMath>
                </a14:m>
                <a:r>
                  <a:rPr lang="zh-CN" altLang="en-US" dirty="0"/>
                  <a:t>可以证明</a:t>
                </a:r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𝑋</m:t>
                      </m:r>
                      <m:d>
                        <m:d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zh-CN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nor/>
                                </m:rPr>
                                <a:rPr lang="el-GR" altLang="zh-CN" dirty="0"/>
                                <m:t>Γ</m:t>
                              </m:r>
                            </m:e>
                            <m:sub>
                              <m:r>
                                <a:rPr lang="en-US" altLang="zh-CN" i="1" dirty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d>
                            <m:dPr>
                              <m:ctrlPr>
                                <a:rPr lang="en-US" altLang="zh-CN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</m:d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𝐽𝑎𝑐</m:t>
                      </m:r>
                      <m:d>
                        <m:d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𝑋</m:t>
                          </m:r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</m:oMath>
                  </m:oMathPara>
                </a14:m>
                <a:endParaRPr lang="en-US" altLang="zh-CN" dirty="0"/>
              </a:p>
              <a:p>
                <a:r>
                  <a:rPr lang="zh-CN" altLang="en-US" dirty="0"/>
                  <a:t>所得的椭圆曲线满足</a:t>
                </a:r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sSub>
                            <m:sSub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sub>
                          </m:sSub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m:rPr>
                          <m:nor/>
                        </m:rPr>
                        <a:rPr lang="en-US" altLang="zh-CN" dirty="0"/>
                        <m:t>(</m:t>
                      </m:r>
                      <m:sSub>
                        <m:sSubPr>
                          <m:ctrlPr>
                            <a:rPr lang="en-US" altLang="zh-CN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dirty="0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altLang="zh-CN" b="0" i="1" dirty="0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r>
                        <m:rPr>
                          <m:nor/>
                        </m:rPr>
                        <a:rPr lang="en-US" altLang="zh-CN" dirty="0"/>
                        <m:t>)</m:t>
                      </m:r>
                      <m:r>
                        <m:rPr>
                          <m:nor/>
                        </m:rPr>
                        <a:rPr lang="en-US" altLang="zh-CN" b="0" i="0" dirty="0" smtClean="0"/>
                        <m:t>=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altLang="zh-CN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altLang="zh-CN" i="1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US" altLang="zh-CN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id="{6290DEE3-8C18-2B56-F866-BA7AE90FE2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8454" y="617907"/>
                <a:ext cx="4576894" cy="1908215"/>
              </a:xfrm>
              <a:prstGeom prst="rect">
                <a:avLst/>
              </a:prstGeom>
              <a:blipFill>
                <a:blip r:embed="rId7"/>
                <a:stretch>
                  <a:fillRect l="-1065" t="-1278" r="-666" b="-63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文本框 15">
            <a:extLst>
              <a:ext uri="{FF2B5EF4-FFF2-40B4-BE49-F238E27FC236}">
                <a16:creationId xmlns:a16="http://schemas.microsoft.com/office/drawing/2014/main" id="{ADD20B42-54D4-6F76-F2B6-033B18006A2A}"/>
              </a:ext>
            </a:extLst>
          </p:cNvPr>
          <p:cNvSpPr txBox="1"/>
          <p:nvPr/>
        </p:nvSpPr>
        <p:spPr>
          <a:xfrm>
            <a:off x="9996257" y="2341043"/>
            <a:ext cx="20313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/>
              <a:t>正向构造过程并非讨论重点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文本框 16">
                <a:extLst>
                  <a:ext uri="{FF2B5EF4-FFF2-40B4-BE49-F238E27FC236}">
                    <a16:creationId xmlns:a16="http://schemas.microsoft.com/office/drawing/2014/main" id="{E25DEA86-16F7-1B24-A320-9C40EF0A97FF}"/>
                  </a:ext>
                </a:extLst>
              </p:cNvPr>
              <p:cNvSpPr txBox="1"/>
              <p:nvPr/>
            </p:nvSpPr>
            <p:spPr>
              <a:xfrm>
                <a:off x="6923024" y="3179357"/>
                <a:ext cx="5331909" cy="12582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>
                    <a:solidFill>
                      <a:schemeClr val="accent2"/>
                    </a:solidFill>
                  </a:rPr>
                  <a:t>表述二</a:t>
                </a:r>
                <a:r>
                  <a:rPr lang="zh-CN" altLang="en-US" dirty="0"/>
                  <a:t>：</a:t>
                </a:r>
                <a:endParaRPr lang="en-US" altLang="zh-CN" dirty="0"/>
              </a:p>
              <a:p>
                <a:r>
                  <a:rPr lang="zh-CN" altLang="en-US" dirty="0"/>
                  <a:t>设</a:t>
                </a:r>
                <a:r>
                  <a:rPr lang="en-US" altLang="zh-CN" dirty="0"/>
                  <a:t>E</a:t>
                </a:r>
                <a:r>
                  <a:rPr lang="zh-CN" altLang="en-US" dirty="0"/>
                  <a:t>是导子为</a:t>
                </a:r>
                <a:r>
                  <a:rPr lang="en-US" altLang="zh-CN" dirty="0"/>
                  <a:t>N</a:t>
                </a:r>
                <a:r>
                  <a:rPr lang="zh-CN" altLang="en-US" dirty="0"/>
                  <a:t>的</a:t>
                </a:r>
                <a:r>
                  <a:rPr lang="en-US" altLang="zh-CN" dirty="0"/>
                  <a:t>Q</a:t>
                </a:r>
                <a:r>
                  <a:rPr lang="zh-CN" altLang="en-US" dirty="0"/>
                  <a:t>上</a:t>
                </a:r>
                <a:r>
                  <a:rPr lang="en-US" altLang="zh-CN" dirty="0"/>
                  <a:t>(</a:t>
                </a:r>
                <a:r>
                  <a:rPr lang="zh-CN" altLang="en-US" dirty="0"/>
                  <a:t>确保系数可计算</a:t>
                </a:r>
                <a:r>
                  <a:rPr lang="en-US" altLang="zh-CN" dirty="0"/>
                  <a:t>N)</a:t>
                </a:r>
                <a:r>
                  <a:rPr lang="zh-CN" altLang="en-US" dirty="0"/>
                  <a:t>的椭圆曲线</a:t>
                </a:r>
                <a:endParaRPr lang="en-US" altLang="zh-CN" dirty="0"/>
              </a:p>
              <a:p>
                <a:r>
                  <a:rPr lang="zh-CN" altLang="en-US" dirty="0"/>
                  <a:t>则存在新形式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l-GR" altLang="zh-CN" dirty="0"/>
                              <m:t>Γ</m:t>
                            </m:r>
                          </m:e>
                          <m:sub>
                            <m:r>
                              <a:rPr lang="en-US" altLang="zh-CN" b="0" i="1" dirty="0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d>
                          <m:d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</m:d>
                      </m:e>
                    </m:d>
                  </m:oMath>
                </a14:m>
                <a:r>
                  <a:rPr lang="zh-CN" altLang="en-US" dirty="0"/>
                  <a:t>，使得以下式子成立</a:t>
                </a:r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m:rPr>
                          <m:nor/>
                        </m:rPr>
                        <a:rPr lang="en-US" altLang="zh-CN" dirty="0"/>
                        <m:t>(</m:t>
                      </m:r>
                      <m:r>
                        <m:rPr>
                          <m:nor/>
                        </m:rPr>
                        <a:rPr lang="en-US" altLang="zh-CN" b="0" i="0" dirty="0" smtClean="0"/>
                        <m:t>E</m:t>
                      </m:r>
                      <m:r>
                        <m:rPr>
                          <m:nor/>
                        </m:rPr>
                        <a:rPr lang="en-US" altLang="zh-CN" dirty="0"/>
                        <m:t>)</m:t>
                      </m:r>
                      <m:r>
                        <m:rPr>
                          <m:nor/>
                        </m:rPr>
                        <a:rPr lang="en-US" altLang="zh-CN" b="0" i="0" dirty="0" smtClean="0"/>
                        <m:t>=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d>
                        <m:d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∀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𝑖𝑠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𝑝𝑟𝑖𝑚𝑒</m:t>
                      </m:r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17" name="文本框 16">
                <a:extLst>
                  <a:ext uri="{FF2B5EF4-FFF2-40B4-BE49-F238E27FC236}">
                    <a16:creationId xmlns:a16="http://schemas.microsoft.com/office/drawing/2014/main" id="{E25DEA86-16F7-1B24-A320-9C40EF0A97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23024" y="3179357"/>
                <a:ext cx="5331909" cy="1258230"/>
              </a:xfrm>
              <a:prstGeom prst="rect">
                <a:avLst/>
              </a:prstGeom>
              <a:blipFill>
                <a:blip r:embed="rId8"/>
                <a:stretch>
                  <a:fillRect l="-1030" t="-2913" r="-343" b="-194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文本框 18">
            <a:extLst>
              <a:ext uri="{FF2B5EF4-FFF2-40B4-BE49-F238E27FC236}">
                <a16:creationId xmlns:a16="http://schemas.microsoft.com/office/drawing/2014/main" id="{E92103CC-5370-65A2-3E0C-99BAF9B3D56D}"/>
              </a:ext>
            </a:extLst>
          </p:cNvPr>
          <p:cNvSpPr txBox="1"/>
          <p:nvPr/>
        </p:nvSpPr>
        <p:spPr>
          <a:xfrm>
            <a:off x="6930904" y="4731406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一个实例</a:t>
            </a:r>
          </a:p>
        </p:txBody>
      </p:sp>
      <p:pic>
        <p:nvPicPr>
          <p:cNvPr id="21" name="图片 20">
            <a:extLst>
              <a:ext uri="{FF2B5EF4-FFF2-40B4-BE49-F238E27FC236}">
                <a16:creationId xmlns:a16="http://schemas.microsoft.com/office/drawing/2014/main" id="{3FACDF23-8057-14BD-5694-C41F176EDB5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3023" y="5192658"/>
            <a:ext cx="4576893" cy="1104254"/>
          </a:xfrm>
          <a:prstGeom prst="rect">
            <a:avLst/>
          </a:prstGeom>
        </p:spPr>
      </p:pic>
      <p:sp>
        <p:nvSpPr>
          <p:cNvPr id="22" name="文本框 21">
            <a:extLst>
              <a:ext uri="{FF2B5EF4-FFF2-40B4-BE49-F238E27FC236}">
                <a16:creationId xmlns:a16="http://schemas.microsoft.com/office/drawing/2014/main" id="{8CBC3FFB-A8F8-3803-45F8-60B582AFAAD9}"/>
              </a:ext>
            </a:extLst>
          </p:cNvPr>
          <p:cNvSpPr txBox="1"/>
          <p:nvPr/>
        </p:nvSpPr>
        <p:spPr>
          <a:xfrm>
            <a:off x="7505140" y="6344535"/>
            <a:ext cx="37240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rgbClr val="FF0000"/>
                </a:solidFill>
              </a:rPr>
              <a:t>联系两者的是群表示论，于是我们进入了新的篇章</a:t>
            </a:r>
            <a:endParaRPr lang="en-US" altLang="zh-CN" sz="1200" dirty="0">
              <a:solidFill>
                <a:srgbClr val="FF0000"/>
              </a:solidFill>
            </a:endParaRPr>
          </a:p>
          <a:p>
            <a:r>
              <a:rPr lang="zh-CN" altLang="en-US" sz="1200" dirty="0">
                <a:solidFill>
                  <a:srgbClr val="FF0000"/>
                </a:solidFill>
              </a:rPr>
              <a:t>而</a:t>
            </a:r>
            <a:r>
              <a:rPr lang="zh-CN" altLang="en-US" sz="1200" dirty="0"/>
              <a:t>模性定理的表示论形式</a:t>
            </a:r>
            <a:r>
              <a:rPr lang="zh-CN" altLang="en-US" sz="1200" dirty="0">
                <a:solidFill>
                  <a:srgbClr val="FF0000"/>
                </a:solidFill>
              </a:rPr>
              <a:t>，才是我们最终证明的东西</a:t>
            </a:r>
          </a:p>
        </p:txBody>
      </p:sp>
    </p:spTree>
    <p:extLst>
      <p:ext uri="{BB962C8B-B14F-4D97-AF65-F5344CB8AC3E}">
        <p14:creationId xmlns:p14="http://schemas.microsoft.com/office/powerpoint/2010/main" val="1603201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DAA2C216-29D6-9415-AA9D-0538F0D4BAD3}"/>
              </a:ext>
            </a:extLst>
          </p:cNvPr>
          <p:cNvSpPr txBox="1"/>
          <p:nvPr/>
        </p:nvSpPr>
        <p:spPr>
          <a:xfrm>
            <a:off x="319596" y="284085"/>
            <a:ext cx="48045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/>
              <a:t>Topic1</a:t>
            </a:r>
            <a:r>
              <a:rPr lang="zh-CN" altLang="en-US" sz="2800" dirty="0"/>
              <a:t>：从同余子群到模曲线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CA1129E4-A3E4-DC56-66AB-2BF467C63AF2}"/>
              </a:ext>
            </a:extLst>
          </p:cNvPr>
          <p:cNvSpPr/>
          <p:nvPr/>
        </p:nvSpPr>
        <p:spPr>
          <a:xfrm>
            <a:off x="594804" y="1358284"/>
            <a:ext cx="1642369" cy="7368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同余子群 </a:t>
            </a:r>
            <a:r>
              <a:rPr lang="el-GR" altLang="zh-CN" dirty="0"/>
              <a:t>Γ</a:t>
            </a:r>
            <a:endParaRPr lang="zh-CN" altLang="en-US" dirty="0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69709C6A-4A3E-F0F2-257B-E9D3F4DC3EEC}"/>
              </a:ext>
            </a:extLst>
          </p:cNvPr>
          <p:cNvSpPr/>
          <p:nvPr/>
        </p:nvSpPr>
        <p:spPr>
          <a:xfrm>
            <a:off x="4555724" y="1349406"/>
            <a:ext cx="1731146" cy="7368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黎曼面</a:t>
            </a:r>
            <a:r>
              <a:rPr lang="en-US" altLang="zh-CN" dirty="0"/>
              <a:t>Y(</a:t>
            </a:r>
            <a:r>
              <a:rPr lang="el-GR" altLang="zh-CN" dirty="0"/>
              <a:t>Γ</a:t>
            </a:r>
            <a:r>
              <a:rPr lang="en-US" altLang="zh-CN" dirty="0"/>
              <a:t>)</a:t>
            </a:r>
            <a:endParaRPr lang="zh-CN" altLang="en-US" dirty="0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21B9D0E1-F958-658C-106D-A1F13DC33E2F}"/>
              </a:ext>
            </a:extLst>
          </p:cNvPr>
          <p:cNvSpPr/>
          <p:nvPr/>
        </p:nvSpPr>
        <p:spPr>
          <a:xfrm>
            <a:off x="9108489" y="1349405"/>
            <a:ext cx="1491449" cy="7368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模曲线</a:t>
            </a:r>
            <a:r>
              <a:rPr lang="en-US" altLang="zh-CN" dirty="0"/>
              <a:t>X(</a:t>
            </a:r>
            <a:r>
              <a:rPr lang="el-GR" altLang="zh-CN" dirty="0"/>
              <a:t>Γ</a:t>
            </a:r>
            <a:r>
              <a:rPr lang="en-US" altLang="zh-CN" dirty="0"/>
              <a:t>)</a:t>
            </a:r>
            <a:endParaRPr lang="zh-CN" altLang="en-US" dirty="0"/>
          </a:p>
        </p:txBody>
      </p:sp>
      <p:cxnSp>
        <p:nvCxnSpPr>
          <p:cNvPr id="9" name="直接箭头连接符 8">
            <a:extLst>
              <a:ext uri="{FF2B5EF4-FFF2-40B4-BE49-F238E27FC236}">
                <a16:creationId xmlns:a16="http://schemas.microsoft.com/office/drawing/2014/main" id="{5AD04BE3-A8D5-3C0D-EEF8-2BFA17031B08}"/>
              </a:ext>
            </a:extLst>
          </p:cNvPr>
          <p:cNvCxnSpPr>
            <a:stCxn id="5" idx="3"/>
            <a:endCxn id="6" idx="1"/>
          </p:cNvCxnSpPr>
          <p:nvPr/>
        </p:nvCxnSpPr>
        <p:spPr>
          <a:xfrm flipV="1">
            <a:off x="2237173" y="1717830"/>
            <a:ext cx="2318551" cy="88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箭头连接符 10">
            <a:extLst>
              <a:ext uri="{FF2B5EF4-FFF2-40B4-BE49-F238E27FC236}">
                <a16:creationId xmlns:a16="http://schemas.microsoft.com/office/drawing/2014/main" id="{AF1EDFAA-BBD0-35DA-35A7-3281ECC4E476}"/>
              </a:ext>
            </a:extLst>
          </p:cNvPr>
          <p:cNvCxnSpPr>
            <a:stCxn id="6" idx="3"/>
            <a:endCxn id="7" idx="1"/>
          </p:cNvCxnSpPr>
          <p:nvPr/>
        </p:nvCxnSpPr>
        <p:spPr>
          <a:xfrm flipV="1">
            <a:off x="6286870" y="1717829"/>
            <a:ext cx="2821619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>
            <a:extLst>
              <a:ext uri="{FF2B5EF4-FFF2-40B4-BE49-F238E27FC236}">
                <a16:creationId xmlns:a16="http://schemas.microsoft.com/office/drawing/2014/main" id="{405876F3-6409-550A-506E-2E01F2FAF47A}"/>
              </a:ext>
            </a:extLst>
          </p:cNvPr>
          <p:cNvSpPr txBox="1"/>
          <p:nvPr/>
        </p:nvSpPr>
        <p:spPr>
          <a:xfrm>
            <a:off x="2627369" y="887739"/>
            <a:ext cx="149912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/>
              <a:t>群</a:t>
            </a:r>
            <a:r>
              <a:rPr lang="el-GR" altLang="zh-CN" dirty="0"/>
              <a:t>Γ</a:t>
            </a:r>
            <a:r>
              <a:rPr lang="zh-CN" altLang="en-US" dirty="0"/>
              <a:t>作用下</a:t>
            </a:r>
            <a:endParaRPr lang="en-US" altLang="zh-CN" dirty="0"/>
          </a:p>
          <a:p>
            <a:pPr algn="ctr"/>
            <a:r>
              <a:rPr lang="zh-CN" altLang="en-US" dirty="0"/>
              <a:t>复半平面</a:t>
            </a:r>
            <a:r>
              <a:rPr lang="en-US" altLang="zh-CN" dirty="0"/>
              <a:t>H</a:t>
            </a:r>
            <a:r>
              <a:rPr lang="zh-CN" altLang="en-US" dirty="0"/>
              <a:t>的</a:t>
            </a:r>
            <a:endParaRPr lang="en-US" altLang="zh-CN" dirty="0"/>
          </a:p>
          <a:p>
            <a:pPr algn="ctr"/>
            <a:r>
              <a:rPr lang="zh-CN" altLang="en-US" dirty="0"/>
              <a:t>等价类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4ABD15A1-8F8C-D406-63CD-E605E497E5FF}"/>
              </a:ext>
            </a:extLst>
          </p:cNvPr>
          <p:cNvSpPr txBox="1"/>
          <p:nvPr/>
        </p:nvSpPr>
        <p:spPr>
          <a:xfrm>
            <a:off x="6974564" y="1026239"/>
            <a:ext cx="14462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/>
              <a:t>添加</a:t>
            </a:r>
            <a:r>
              <a:rPr lang="el-GR" altLang="zh-CN" dirty="0"/>
              <a:t>Γ</a:t>
            </a:r>
            <a:r>
              <a:rPr lang="zh-CN" altLang="en-US" dirty="0"/>
              <a:t>的尖点</a:t>
            </a:r>
            <a:endParaRPr lang="en-US" altLang="zh-CN" dirty="0"/>
          </a:p>
          <a:p>
            <a:pPr algn="ctr"/>
            <a:r>
              <a:rPr lang="zh-CN" altLang="en-US" dirty="0"/>
              <a:t>紧化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01115AB9-CA6C-F62E-B975-173CE6F05634}"/>
              </a:ext>
            </a:extLst>
          </p:cNvPr>
          <p:cNvSpPr txBox="1"/>
          <p:nvPr/>
        </p:nvSpPr>
        <p:spPr>
          <a:xfrm>
            <a:off x="319596" y="2820990"/>
            <a:ext cx="19223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步骤</a:t>
            </a:r>
            <a:r>
              <a:rPr lang="en-US" altLang="zh-CN" dirty="0"/>
              <a:t>1</a:t>
            </a:r>
            <a:r>
              <a:rPr lang="zh-CN" altLang="en-US" dirty="0"/>
              <a:t>的几个因素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1561124F-92DC-431A-9DA6-096A4C8F552F}"/>
              </a:ext>
            </a:extLst>
          </p:cNvPr>
          <p:cNvSpPr txBox="1"/>
          <p:nvPr/>
        </p:nvSpPr>
        <p:spPr>
          <a:xfrm>
            <a:off x="5887375" y="2820990"/>
            <a:ext cx="19223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步骤</a:t>
            </a:r>
            <a:r>
              <a:rPr lang="en-US" altLang="zh-CN" dirty="0"/>
              <a:t>2</a:t>
            </a:r>
            <a:r>
              <a:rPr lang="zh-CN" altLang="en-US" dirty="0"/>
              <a:t>的几个因素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文本框 17">
                <a:extLst>
                  <a:ext uri="{FF2B5EF4-FFF2-40B4-BE49-F238E27FC236}">
                    <a16:creationId xmlns:a16="http://schemas.microsoft.com/office/drawing/2014/main" id="{CFAC0B69-2AFB-58D9-6F89-3C4922478164}"/>
                  </a:ext>
                </a:extLst>
              </p:cNvPr>
              <p:cNvSpPr txBox="1"/>
              <p:nvPr/>
            </p:nvSpPr>
            <p:spPr>
              <a:xfrm>
                <a:off x="319596" y="3546849"/>
                <a:ext cx="315227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复半平面 </a:t>
                </a:r>
                <a:r>
                  <a:rPr lang="en-US" altLang="zh-CN" dirty="0"/>
                  <a:t>H={z </a:t>
                </a:r>
                <a14:m>
                  <m:oMath xmlns:m="http://schemas.openxmlformats.org/officeDocument/2006/math">
                    <m:r>
                      <a:rPr lang="en-US" altLang="zh-CN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𝐶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| 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𝐼𝑚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𝑧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&gt;0</m:t>
                    </m:r>
                  </m:oMath>
                </a14:m>
                <a:r>
                  <a:rPr lang="en-US" altLang="zh-CN" dirty="0"/>
                  <a:t>}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18" name="文本框 17">
                <a:extLst>
                  <a:ext uri="{FF2B5EF4-FFF2-40B4-BE49-F238E27FC236}">
                    <a16:creationId xmlns:a16="http://schemas.microsoft.com/office/drawing/2014/main" id="{CFAC0B69-2AFB-58D9-6F89-3C49224781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9596" y="3546849"/>
                <a:ext cx="3152273" cy="369332"/>
              </a:xfrm>
              <a:prstGeom prst="rect">
                <a:avLst/>
              </a:prstGeom>
              <a:blipFill>
                <a:blip r:embed="rId2"/>
                <a:stretch>
                  <a:fillRect l="-1544" t="-10000" r="-579" b="-2666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文本框 18">
                <a:extLst>
                  <a:ext uri="{FF2B5EF4-FFF2-40B4-BE49-F238E27FC236}">
                    <a16:creationId xmlns:a16="http://schemas.microsoft.com/office/drawing/2014/main" id="{FDCEAC51-0242-3628-59B4-7C74FBB5409D}"/>
                  </a:ext>
                </a:extLst>
              </p:cNvPr>
              <p:cNvSpPr txBox="1"/>
              <p:nvPr/>
            </p:nvSpPr>
            <p:spPr>
              <a:xfrm>
                <a:off x="319596" y="4223624"/>
                <a:ext cx="4704621" cy="95878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=(</m:t>
                    </m:r>
                    <m:m>
                      <m:mPr>
                        <m:mcs>
                          <m:mc>
                            <m:mcPr>
                              <m:count m:val="2"/>
                              <m:mcJc m:val="center"/>
                            </m:mcPr>
                          </m:mc>
                        </m:mcs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r>
                            <m:rPr>
                              <m:brk m:alnAt="7"/>
                            </m:r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</m:mr>
                      <m:m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</m:mr>
                    </m:m>
                  </m:oMath>
                </a14:m>
                <a:r>
                  <a:rPr lang="en-US" altLang="zh-CN" dirty="0"/>
                  <a:t>), 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latin typeface="Cambria Math" panose="02040503050406030204" pitchFamily="18" charset="0"/>
                      </a:rPr>
                      <m:t>    </m:t>
                    </m:r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𝜏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 smtClean="0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 smtClean="0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∈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𝐻</m:t>
                    </m:r>
                  </m:oMath>
                </a14:m>
                <a:endParaRPr lang="en-US" altLang="zh-CN" b="0" dirty="0"/>
              </a:p>
              <a:p>
                <a14:m>
                  <m:oMath xmlns:m="http://schemas.openxmlformats.org/officeDocument/2006/math"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𝛼𝜏</m:t>
                    </m:r>
                  </m:oMath>
                </a14:m>
                <a:r>
                  <a:rPr lang="zh-CN" altLang="en-US" dirty="0"/>
                  <a:t> </a:t>
                </a:r>
                <a:r>
                  <a:rPr lang="en-US" altLang="zh-CN" dirty="0"/>
                  <a:t>:=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zh-CN" altLang="en-US" i="1" smtClean="0">
                            <a:latin typeface="Cambria Math" panose="02040503050406030204" pitchFamily="18" charset="0"/>
                          </a:rPr>
                          <m:t>𝜏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num>
                      <m:den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lang="zh-CN" altLang="en-US" i="1" smtClean="0">
                            <a:latin typeface="Cambria Math" panose="02040503050406030204" pitchFamily="18" charset="0"/>
                          </a:rPr>
                          <m:t>𝜏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den>
                    </m:f>
                  </m:oMath>
                </a14:m>
                <a:r>
                  <a:rPr lang="zh-CN" altLang="en-US" dirty="0"/>
                  <a:t> </a:t>
                </a:r>
                <a:r>
                  <a:rPr lang="en-US" altLang="zh-CN" dirty="0"/>
                  <a:t>,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 smtClean="0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zh-CN" altLang="en-US" i="1">
                        <a:latin typeface="Cambria Math" panose="02040503050406030204" pitchFamily="18" charset="0"/>
                      </a:rPr>
                      <m:t>与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 smtClean="0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zh-CN" altLang="en-US" i="1">
                        <a:latin typeface="Cambria Math" panose="02040503050406030204" pitchFamily="18" charset="0"/>
                      </a:rPr>
                      <m:t>等价</m:t>
                    </m:r>
                  </m:oMath>
                </a14:m>
                <a:r>
                  <a:rPr lang="zh-CN" altLang="en-US" dirty="0"/>
                  <a:t>即存在</a:t>
                </a:r>
                <a14:m>
                  <m:oMath xmlns:m="http://schemas.openxmlformats.org/officeDocument/2006/math"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zh-CN" altLang="en-US" i="1">
                        <a:latin typeface="Cambria Math" panose="02040503050406030204" pitchFamily="18" charset="0"/>
                      </a:rPr>
                      <m:t>有</m:t>
                    </m:r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𝛼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 smtClean="0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dirty="0"/>
                  <a:t>=</a:t>
                </a:r>
                <a:r>
                  <a:rPr lang="en-US" altLang="zh-CN" b="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 smtClean="0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19" name="文本框 18">
                <a:extLst>
                  <a:ext uri="{FF2B5EF4-FFF2-40B4-BE49-F238E27FC236}">
                    <a16:creationId xmlns:a16="http://schemas.microsoft.com/office/drawing/2014/main" id="{FDCEAC51-0242-3628-59B4-7C74FBB5409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9596" y="4223624"/>
                <a:ext cx="4704621" cy="958789"/>
              </a:xfrm>
              <a:prstGeom prst="rect">
                <a:avLst/>
              </a:prstGeom>
              <a:blipFill>
                <a:blip r:embed="rId3"/>
                <a:stretch>
                  <a:fillRect b="-382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文本框 19">
            <a:extLst>
              <a:ext uri="{FF2B5EF4-FFF2-40B4-BE49-F238E27FC236}">
                <a16:creationId xmlns:a16="http://schemas.microsoft.com/office/drawing/2014/main" id="{F2991365-C13F-EF43-E5C1-E19125A456B4}"/>
              </a:ext>
            </a:extLst>
          </p:cNvPr>
          <p:cNvSpPr txBox="1"/>
          <p:nvPr/>
        </p:nvSpPr>
        <p:spPr>
          <a:xfrm>
            <a:off x="300450" y="5499716"/>
            <a:ext cx="45704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每个等价类选取一个代表元素组成</a:t>
            </a:r>
            <a:r>
              <a:rPr lang="zh-CN" altLang="en-US" dirty="0">
                <a:solidFill>
                  <a:schemeClr val="tx2"/>
                </a:solidFill>
              </a:rPr>
              <a:t>基本区域</a:t>
            </a:r>
            <a:endParaRPr lang="en-US" altLang="zh-CN" dirty="0">
              <a:solidFill>
                <a:schemeClr val="tx2"/>
              </a:solidFill>
            </a:endParaRPr>
          </a:p>
          <a:p>
            <a:r>
              <a:rPr lang="zh-CN" altLang="en-US" dirty="0"/>
              <a:t>记为</a:t>
            </a:r>
            <a:r>
              <a:rPr lang="el-GR" altLang="zh-CN" dirty="0"/>
              <a:t>Γ</a:t>
            </a:r>
            <a:r>
              <a:rPr lang="en-US" altLang="zh-CN" dirty="0"/>
              <a:t>\H</a:t>
            </a:r>
            <a:r>
              <a:rPr lang="zh-CN" altLang="en-US" dirty="0"/>
              <a:t>，它是</a:t>
            </a:r>
            <a:r>
              <a:rPr lang="en-US" altLang="zh-CN" dirty="0"/>
              <a:t>H</a:t>
            </a:r>
            <a:r>
              <a:rPr lang="zh-CN" altLang="en-US" dirty="0"/>
              <a:t>的子集</a:t>
            </a:r>
            <a:endParaRPr lang="zh-CN" altLang="en-US" dirty="0">
              <a:solidFill>
                <a:schemeClr val="tx2"/>
              </a:solidFill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83D4DCA0-62E3-4D4A-9302-5873E7BCDF38}"/>
              </a:ext>
            </a:extLst>
          </p:cNvPr>
          <p:cNvSpPr txBox="1"/>
          <p:nvPr/>
        </p:nvSpPr>
        <p:spPr>
          <a:xfrm>
            <a:off x="228866" y="6503480"/>
            <a:ext cx="2492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由基本区域构造黎曼面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文本框 21">
                <a:extLst>
                  <a:ext uri="{FF2B5EF4-FFF2-40B4-BE49-F238E27FC236}">
                    <a16:creationId xmlns:a16="http://schemas.microsoft.com/office/drawing/2014/main" id="{6ABD71B9-E6EE-97E9-B7B5-104EBE0E8458}"/>
                  </a:ext>
                </a:extLst>
              </p:cNvPr>
              <p:cNvSpPr txBox="1"/>
              <p:nvPr/>
            </p:nvSpPr>
            <p:spPr>
              <a:xfrm>
                <a:off x="5887375" y="3546849"/>
                <a:ext cx="330494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尖点不在</a:t>
                </a:r>
                <a:r>
                  <a:rPr lang="en-US" altLang="zh-CN" dirty="0"/>
                  <a:t>H</a:t>
                </a:r>
                <a:r>
                  <a:rPr lang="zh-CN" altLang="en-US" dirty="0"/>
                  <a:t>内，位于</a:t>
                </a:r>
                <a:r>
                  <a:rPr lang="en-US" altLang="zh-CN" dirty="0"/>
                  <a:t>Q</a:t>
                </a:r>
                <a14:m>
                  <m:oMath xmlns:m="http://schemas.openxmlformats.org/officeDocument/2006/math">
                    <m:r>
                      <a:rPr lang="en-US" altLang="zh-CN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∪</m:t>
                    </m:r>
                    <m:d>
                      <m:dPr>
                        <m:begChr m:val="{"/>
                        <m:endChr m:val="}"/>
                        <m:ctrlP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∞</m:t>
                        </m:r>
                      </m:e>
                    </m:d>
                  </m:oMath>
                </a14:m>
                <a:r>
                  <a:rPr lang="zh-CN" altLang="en-US" dirty="0"/>
                  <a:t>上</a:t>
                </a:r>
              </a:p>
            </p:txBody>
          </p:sp>
        </mc:Choice>
        <mc:Fallback xmlns="">
          <p:sp>
            <p:nvSpPr>
              <p:cNvPr id="22" name="文本框 21">
                <a:extLst>
                  <a:ext uri="{FF2B5EF4-FFF2-40B4-BE49-F238E27FC236}">
                    <a16:creationId xmlns:a16="http://schemas.microsoft.com/office/drawing/2014/main" id="{6ABD71B9-E6EE-97E9-B7B5-104EBE0E84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87375" y="3546849"/>
                <a:ext cx="3304944" cy="369332"/>
              </a:xfrm>
              <a:prstGeom prst="rect">
                <a:avLst/>
              </a:prstGeom>
              <a:blipFill>
                <a:blip r:embed="rId4"/>
                <a:stretch>
                  <a:fillRect l="-1661" t="-10000" b="-2666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文本框 25">
            <a:extLst>
              <a:ext uri="{FF2B5EF4-FFF2-40B4-BE49-F238E27FC236}">
                <a16:creationId xmlns:a16="http://schemas.microsoft.com/office/drawing/2014/main" id="{FBBDF7F9-E2C2-1D5C-3AE0-00CFF178D2E1}"/>
              </a:ext>
            </a:extLst>
          </p:cNvPr>
          <p:cNvSpPr txBox="1"/>
          <p:nvPr/>
        </p:nvSpPr>
        <p:spPr>
          <a:xfrm>
            <a:off x="7809696" y="282099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 dirty="0"/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36D8204C-7118-5B4C-2468-511E5597BA5D}"/>
              </a:ext>
            </a:extLst>
          </p:cNvPr>
          <p:cNvSpPr txBox="1"/>
          <p:nvPr/>
        </p:nvSpPr>
        <p:spPr>
          <a:xfrm>
            <a:off x="5887375" y="4293482"/>
            <a:ext cx="4677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altLang="zh-CN" dirty="0"/>
              <a:t>Γ</a:t>
            </a:r>
            <a:r>
              <a:rPr lang="zh-CN" altLang="en-US" dirty="0"/>
              <a:t>的尖点有多种等价定义，且尖点又叫抛物点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文本框 28">
                <a:extLst>
                  <a:ext uri="{FF2B5EF4-FFF2-40B4-BE49-F238E27FC236}">
                    <a16:creationId xmlns:a16="http://schemas.microsoft.com/office/drawing/2014/main" id="{B865D1C8-CF91-1E00-B3B2-0E9F3E4876FA}"/>
                  </a:ext>
                </a:extLst>
              </p:cNvPr>
              <p:cNvSpPr txBox="1"/>
              <p:nvPr/>
            </p:nvSpPr>
            <p:spPr>
              <a:xfrm>
                <a:off x="5887375" y="5109539"/>
                <a:ext cx="418819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/>
                  <a:t>Y(</a:t>
                </a:r>
                <a:r>
                  <a:rPr lang="el-GR" altLang="zh-CN" dirty="0"/>
                  <a:t>Γ</a:t>
                </a:r>
                <a:r>
                  <a:rPr lang="en-US" altLang="zh-CN" dirty="0"/>
                  <a:t>)</a:t>
                </a:r>
                <a:r>
                  <a:rPr lang="zh-CN" altLang="en-US" dirty="0"/>
                  <a:t>的尖点是</a:t>
                </a:r>
                <a:r>
                  <a:rPr lang="en-US" altLang="zh-CN" dirty="0"/>
                  <a:t>Q</a:t>
                </a:r>
                <a14:m>
                  <m:oMath xmlns:m="http://schemas.openxmlformats.org/officeDocument/2006/math">
                    <m:r>
                      <a:rPr lang="en-US" altLang="zh-CN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∪</m:t>
                    </m:r>
                    <m:d>
                      <m:dPr>
                        <m:begChr m:val="{"/>
                        <m:endChr m:val="}"/>
                        <m:ctrlP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∞</m:t>
                        </m:r>
                      </m:e>
                    </m:d>
                    <m:r>
                      <a:rPr lang="zh-CN" alt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在</m:t>
                    </m:r>
                    <m:r>
                      <m:rPr>
                        <m:nor/>
                      </m:rPr>
                      <a:rPr lang="el-GR" altLang="zh-CN" dirty="0" smtClean="0"/>
                      <m:t>Γ</m:t>
                    </m:r>
                  </m:oMath>
                </a14:m>
                <a:r>
                  <a:rPr lang="zh-CN" altLang="en-US" dirty="0"/>
                  <a:t>作用下的等价类</a:t>
                </a:r>
              </a:p>
            </p:txBody>
          </p:sp>
        </mc:Choice>
        <mc:Fallback xmlns="">
          <p:sp>
            <p:nvSpPr>
              <p:cNvPr id="29" name="文本框 28">
                <a:extLst>
                  <a:ext uri="{FF2B5EF4-FFF2-40B4-BE49-F238E27FC236}">
                    <a16:creationId xmlns:a16="http://schemas.microsoft.com/office/drawing/2014/main" id="{B865D1C8-CF91-1E00-B3B2-0E9F3E4876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87375" y="5109539"/>
                <a:ext cx="4188198" cy="369332"/>
              </a:xfrm>
              <a:prstGeom prst="rect">
                <a:avLst/>
              </a:prstGeom>
              <a:blipFill>
                <a:blip r:embed="rId5"/>
                <a:stretch>
                  <a:fillRect l="-1310" t="-8197" r="-728" b="-2459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文本框 29">
            <a:extLst>
              <a:ext uri="{FF2B5EF4-FFF2-40B4-BE49-F238E27FC236}">
                <a16:creationId xmlns:a16="http://schemas.microsoft.com/office/drawing/2014/main" id="{A065CA71-57C0-A632-5F36-0416F0AD3E9E}"/>
              </a:ext>
            </a:extLst>
          </p:cNvPr>
          <p:cNvSpPr txBox="1"/>
          <p:nvPr/>
        </p:nvSpPr>
        <p:spPr>
          <a:xfrm>
            <a:off x="5887375" y="5961381"/>
            <a:ext cx="35301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Y(</a:t>
            </a:r>
            <a:r>
              <a:rPr lang="el-GR" altLang="zh-CN" dirty="0"/>
              <a:t>Γ</a:t>
            </a:r>
            <a:r>
              <a:rPr lang="en-US" altLang="zh-CN" dirty="0"/>
              <a:t>)</a:t>
            </a:r>
            <a:r>
              <a:rPr lang="zh-CN" altLang="en-US" dirty="0"/>
              <a:t>添加尖点后形成紧黎曼面</a:t>
            </a:r>
            <a:r>
              <a:rPr lang="en-US" altLang="zh-CN" dirty="0"/>
              <a:t>X(</a:t>
            </a:r>
            <a:r>
              <a:rPr lang="el-GR" altLang="zh-CN" dirty="0"/>
              <a:t>Γ</a:t>
            </a:r>
            <a:r>
              <a:rPr lang="en-US" altLang="zh-CN" dirty="0"/>
              <a:t>)</a:t>
            </a:r>
            <a:endParaRPr lang="zh-CN" altLang="en-US" dirty="0"/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id="{924A4160-F3E6-4AE9-521D-6A94331FB13A}"/>
              </a:ext>
            </a:extLst>
          </p:cNvPr>
          <p:cNvSpPr txBox="1"/>
          <p:nvPr/>
        </p:nvSpPr>
        <p:spPr>
          <a:xfrm>
            <a:off x="5637320" y="3027285"/>
            <a:ext cx="9144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39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文本框 1">
                <a:extLst>
                  <a:ext uri="{FF2B5EF4-FFF2-40B4-BE49-F238E27FC236}">
                    <a16:creationId xmlns:a16="http://schemas.microsoft.com/office/drawing/2014/main" id="{2AB24961-F35D-78D9-29B1-3F12F4B02969}"/>
                  </a:ext>
                </a:extLst>
              </p:cNvPr>
              <p:cNvSpPr txBox="1"/>
              <p:nvPr/>
            </p:nvSpPr>
            <p:spPr>
              <a:xfrm>
                <a:off x="443884" y="346229"/>
                <a:ext cx="11289052" cy="7157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dirty="0"/>
                  <a:t>例</a:t>
                </a:r>
                <a:r>
                  <a:rPr lang="en-US" altLang="zh-CN" sz="2400" dirty="0"/>
                  <a:t>1</a:t>
                </a:r>
                <a:r>
                  <a:rPr lang="zh-CN" altLang="en-US" sz="2400" dirty="0"/>
                  <a:t>：完全模群</a:t>
                </a:r>
                <a:r>
                  <a:rPr lang="en-US" altLang="zh-CN" sz="2400" dirty="0"/>
                  <a:t>SL(2, Z)={(</a:t>
                </a:r>
                <a14:m>
                  <m:oMath xmlns:m="http://schemas.openxmlformats.org/officeDocument/2006/math">
                    <m:m>
                      <m:mPr>
                        <m:mcs>
                          <m:mc>
                            <m:mcPr>
                              <m:count m:val="2"/>
                              <m:mcJc m:val="center"/>
                            </m:mcPr>
                          </m:mc>
                        </m:mcs>
                        <m:ctrlPr>
                          <a:rPr lang="en-US" altLang="zh-CN" sz="2400" i="1" smtClean="0"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r>
                            <m:rPr>
                              <m:brk m:alnAt="7"/>
                            </m:rP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e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</m:mr>
                      <m:mr>
                        <m:e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e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</m:mr>
                    </m:m>
                  </m:oMath>
                </a14:m>
                <a:r>
                  <a:rPr lang="en-US" altLang="zh-CN" sz="2400" dirty="0"/>
                  <a:t>) |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a</m:t>
                    </m:r>
                    <m:r>
                      <a:rPr lang="en-US" altLang="zh-CN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m:rPr>
                        <m:sty m:val="p"/>
                      </m:rPr>
                      <a:rPr lang="en-US" altLang="zh-CN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b</m:t>
                    </m:r>
                    <m:r>
                      <a:rPr lang="en-US" altLang="zh-CN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m:rPr>
                        <m:sty m:val="p"/>
                      </m:rPr>
                      <a:rPr lang="en-US" altLang="zh-CN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c</m:t>
                    </m:r>
                    <m:r>
                      <a:rPr lang="en-US" altLang="zh-CN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m:rPr>
                        <m:sty m:val="p"/>
                      </m:rPr>
                      <a:rPr lang="en-US" altLang="zh-CN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d</m:t>
                    </m:r>
                    <m:r>
                      <a:rPr lang="en-US" altLang="zh-CN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r>
                      <a:rPr lang="en-US" altLang="zh-CN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𝑍</m:t>
                    </m:r>
                    <m:r>
                      <a:rPr lang="en-US" altLang="zh-CN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en-US" altLang="zh-CN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𝑎𝑑</m:t>
                    </m:r>
                    <m:r>
                      <a:rPr lang="en-US" altLang="zh-CN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en-US" altLang="zh-CN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𝑏𝑐</m:t>
                    </m:r>
                    <m:r>
                      <a:rPr lang="en-US" altLang="zh-CN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US" altLang="zh-CN" sz="2400" dirty="0"/>
                  <a:t>}</a:t>
                </a:r>
                <a:r>
                  <a:rPr lang="zh-CN" altLang="en-US" sz="2400" dirty="0"/>
                  <a:t>构成的模曲线</a:t>
                </a:r>
                <a:r>
                  <a:rPr lang="en-US" altLang="zh-CN" sz="2400" dirty="0"/>
                  <a:t>X(SL(2, Z))</a:t>
                </a:r>
                <a:r>
                  <a:rPr lang="zh-CN" altLang="en-US" sz="2400" dirty="0"/>
                  <a:t>。</a:t>
                </a:r>
              </a:p>
            </p:txBody>
          </p:sp>
        </mc:Choice>
        <mc:Fallback xmlns="">
          <p:sp>
            <p:nvSpPr>
              <p:cNvPr id="2" name="文本框 1">
                <a:extLst>
                  <a:ext uri="{FF2B5EF4-FFF2-40B4-BE49-F238E27FC236}">
                    <a16:creationId xmlns:a16="http://schemas.microsoft.com/office/drawing/2014/main" id="{2AB24961-F35D-78D9-29B1-3F12F4B029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3884" y="346229"/>
                <a:ext cx="11289052" cy="715709"/>
              </a:xfrm>
              <a:prstGeom prst="rect">
                <a:avLst/>
              </a:prstGeom>
              <a:blipFill>
                <a:blip r:embed="rId2"/>
                <a:stretch>
                  <a:fillRect l="-864" b="-34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文本框 2">
            <a:extLst>
              <a:ext uri="{FF2B5EF4-FFF2-40B4-BE49-F238E27FC236}">
                <a16:creationId xmlns:a16="http://schemas.microsoft.com/office/drawing/2014/main" id="{1C52608A-F9CA-85A8-6183-D87F3CA932F1}"/>
              </a:ext>
            </a:extLst>
          </p:cNvPr>
          <p:cNvSpPr txBox="1"/>
          <p:nvPr/>
        </p:nvSpPr>
        <p:spPr>
          <a:xfrm>
            <a:off x="443884" y="1429305"/>
            <a:ext cx="2467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步骤</a:t>
            </a:r>
            <a:r>
              <a:rPr lang="en-US" altLang="zh-CN" dirty="0"/>
              <a:t>1</a:t>
            </a:r>
            <a:r>
              <a:rPr lang="zh-CN" altLang="en-US" dirty="0"/>
              <a:t>：寻找基本区域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E99821AE-4288-7A4B-EF16-98244C0F7976}"/>
                  </a:ext>
                </a:extLst>
              </p:cNvPr>
              <p:cNvSpPr txBox="1"/>
              <p:nvPr/>
            </p:nvSpPr>
            <p:spPr>
              <a:xfrm>
                <a:off x="443884" y="1924271"/>
                <a:ext cx="10185289" cy="4834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容易得到一个基本区域为</a:t>
                </a:r>
                <a:r>
                  <a:rPr lang="en-US" altLang="zh-CN" sz="1800" dirty="0"/>
                  <a:t>SL(2, Z)\H={</a:t>
                </a:r>
                <a14:m>
                  <m:oMath xmlns:m="http://schemas.openxmlformats.org/officeDocument/2006/math">
                    <m:r>
                      <a:rPr lang="en-US" altLang="zh-CN" sz="180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altLang="zh-CN" sz="18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altLang="zh-CN" sz="1800" b="0" i="1" smtClean="0">
                        <a:latin typeface="Cambria Math" panose="02040503050406030204" pitchFamily="18" charset="0"/>
                      </a:rPr>
                      <m:t>𝑦𝑖</m:t>
                    </m:r>
                    <m:r>
                      <a:rPr lang="en-US" altLang="zh-CN" sz="1800" b="0" i="1" smtClean="0">
                        <a:latin typeface="Cambria Math" panose="02040503050406030204" pitchFamily="18" charset="0"/>
                      </a:rPr>
                      <m:t> | −</m:t>
                    </m:r>
                    <m:f>
                      <m:fPr>
                        <m:ctrlPr>
                          <a:rPr lang="en-US" altLang="zh-CN" sz="1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1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altLang="zh-CN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r>
                      <a:rPr lang="en-US" altLang="zh-CN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  <m:r>
                      <a:rPr lang="en-US" altLang="zh-CN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f>
                      <m:fPr>
                        <m:ctrlPr>
                          <a:rPr lang="en-US" altLang="zh-CN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altLang="zh-CN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sSup>
                      <m:sSupPr>
                        <m:ctrlPr>
                          <a:rPr lang="en-US" altLang="zh-CN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altLang="zh-CN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e>
                      <m:sup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altLang="zh-CN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  <m:r>
                      <a:rPr lang="zh-CN" alt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若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  <m:r>
                      <a:rPr lang="en-US" altLang="zh-CN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0;</m:t>
                    </m:r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e>
                      <m:sup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  <m:r>
                      <a:rPr lang="zh-CN" alt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若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altLang="zh-CN" sz="1800" dirty="0"/>
                  <a:t>}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E99821AE-4288-7A4B-EF16-98244C0F79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3884" y="1924271"/>
                <a:ext cx="10185289" cy="483466"/>
              </a:xfrm>
              <a:prstGeom prst="rect">
                <a:avLst/>
              </a:prstGeom>
              <a:blipFill>
                <a:blip r:embed="rId3"/>
                <a:stretch>
                  <a:fillRect l="-539" b="-886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图片 5">
            <a:extLst>
              <a:ext uri="{FF2B5EF4-FFF2-40B4-BE49-F238E27FC236}">
                <a16:creationId xmlns:a16="http://schemas.microsoft.com/office/drawing/2014/main" id="{9AA257D9-4EA6-84D1-65B7-FD7E703E2F7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8988" y="3022441"/>
            <a:ext cx="4860834" cy="3555912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BE7AA86D-8A4B-9998-FE61-7CFB0023E1D6}"/>
              </a:ext>
            </a:extLst>
          </p:cNvPr>
          <p:cNvSpPr txBox="1"/>
          <p:nvPr/>
        </p:nvSpPr>
        <p:spPr>
          <a:xfrm>
            <a:off x="443884" y="2837775"/>
            <a:ext cx="1989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步骤</a:t>
            </a:r>
            <a:r>
              <a:rPr lang="en-US" altLang="zh-CN" dirty="0"/>
              <a:t>2</a:t>
            </a:r>
            <a:r>
              <a:rPr lang="zh-CN" altLang="en-US" dirty="0"/>
              <a:t>：寻找尖点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12DD921C-43B7-060D-29FE-45FA474A4C02}"/>
                  </a:ext>
                </a:extLst>
              </p:cNvPr>
              <p:cNvSpPr txBox="1"/>
              <p:nvPr/>
            </p:nvSpPr>
            <p:spPr>
              <a:xfrm>
                <a:off x="443884" y="3429000"/>
                <a:ext cx="490153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/>
                  <a:t>Q</a:t>
                </a:r>
                <a14:m>
                  <m:oMath xmlns:m="http://schemas.openxmlformats.org/officeDocument/2006/math">
                    <m:r>
                      <a:rPr lang="en-US" altLang="zh-CN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∪</m:t>
                    </m:r>
                    <m:d>
                      <m:dPr>
                        <m:begChr m:val="{"/>
                        <m:endChr m:val="}"/>
                        <m:ctrlP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∞</m:t>
                        </m:r>
                      </m:e>
                    </m:d>
                  </m:oMath>
                </a14:m>
                <a:r>
                  <a:rPr lang="zh-CN" altLang="en-US" dirty="0"/>
                  <a:t>均是</a:t>
                </a:r>
                <a:r>
                  <a:rPr lang="en-US" altLang="zh-CN" dirty="0"/>
                  <a:t>SL(2, Z)</a:t>
                </a:r>
                <a:r>
                  <a:rPr lang="zh-CN" altLang="en-US" dirty="0"/>
                  <a:t>的尖点，且构成唯一等价类</a:t>
                </a:r>
              </a:p>
            </p:txBody>
          </p:sp>
        </mc:Choice>
        <mc:Fallback xmlns=""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12DD921C-43B7-060D-29FE-45FA474A4C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3884" y="3429000"/>
                <a:ext cx="4901535" cy="369332"/>
              </a:xfrm>
              <a:prstGeom prst="rect">
                <a:avLst/>
              </a:prstGeom>
              <a:blipFill>
                <a:blip r:embed="rId5"/>
                <a:stretch>
                  <a:fillRect l="-1119" t="-10000" r="-498" b="-250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文本框 8">
            <a:extLst>
              <a:ext uri="{FF2B5EF4-FFF2-40B4-BE49-F238E27FC236}">
                <a16:creationId xmlns:a16="http://schemas.microsoft.com/office/drawing/2014/main" id="{ACFCA53F-BB09-35B9-2FB5-6F1AE8DE776A}"/>
              </a:ext>
            </a:extLst>
          </p:cNvPr>
          <p:cNvSpPr txBox="1"/>
          <p:nvPr/>
        </p:nvSpPr>
        <p:spPr>
          <a:xfrm>
            <a:off x="443884" y="4367813"/>
            <a:ext cx="21531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步骤</a:t>
            </a:r>
            <a:r>
              <a:rPr lang="en-US" altLang="zh-CN" dirty="0"/>
              <a:t>3</a:t>
            </a:r>
            <a:r>
              <a:rPr lang="zh-CN" altLang="en-US" dirty="0"/>
              <a:t>：构造模曲线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FB7223BB-EE70-E39E-AE98-6DE74CA29B0D}"/>
                  </a:ext>
                </a:extLst>
              </p:cNvPr>
              <p:cNvSpPr txBox="1"/>
              <p:nvPr/>
            </p:nvSpPr>
            <p:spPr>
              <a:xfrm>
                <a:off x="443884" y="5059363"/>
                <a:ext cx="628652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选取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∞</m:t>
                    </m:r>
                  </m:oMath>
                </a14:m>
                <a:r>
                  <a:rPr lang="zh-CN" altLang="en-US" dirty="0"/>
                  <a:t>作为代表元素，则</a:t>
                </a:r>
                <a:r>
                  <a:rPr lang="en-US" altLang="zh-CN" dirty="0"/>
                  <a:t>X(SL(2, Z))=Y(SL(2, Z))</a:t>
                </a:r>
                <a:r>
                  <a:rPr lang="en-US" altLang="zh-CN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∪</m:t>
                    </m:r>
                    <m:r>
                      <m:rPr>
                        <m:nor/>
                      </m:rPr>
                      <a:rPr lang="en-US" altLang="zh-CN" dirty="0"/>
                      <m:t>SL</m:t>
                    </m:r>
                    <m:r>
                      <m:rPr>
                        <m:nor/>
                      </m:rPr>
                      <a:rPr lang="en-US" altLang="zh-CN" dirty="0"/>
                      <m:t>(2, </m:t>
                    </m:r>
                    <m:r>
                      <m:rPr>
                        <m:nor/>
                      </m:rPr>
                      <a:rPr lang="en-US" altLang="zh-CN" dirty="0"/>
                      <m:t>Z</m:t>
                    </m:r>
                    <m:r>
                      <m:rPr>
                        <m:nor/>
                      </m:rPr>
                      <a:rPr lang="en-US" altLang="zh-CN" dirty="0"/>
                      <m:t>)\</m:t>
                    </m:r>
                    <m:d>
                      <m:dPr>
                        <m:begChr m:val="{"/>
                        <m:endChr m:val="}"/>
                        <m:ctrlP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∞</m:t>
                        </m:r>
                      </m:e>
                    </m:d>
                  </m:oMath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FB7223BB-EE70-E39E-AE98-6DE74CA29B0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3884" y="5059363"/>
                <a:ext cx="6286529" cy="369332"/>
              </a:xfrm>
              <a:prstGeom prst="rect">
                <a:avLst/>
              </a:prstGeom>
              <a:blipFill>
                <a:blip r:embed="rId6"/>
                <a:stretch>
                  <a:fillRect l="-873" t="-9836" b="-2459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文本框 10">
            <a:extLst>
              <a:ext uri="{FF2B5EF4-FFF2-40B4-BE49-F238E27FC236}">
                <a16:creationId xmlns:a16="http://schemas.microsoft.com/office/drawing/2014/main" id="{948498B7-FB7D-3324-1B5B-BB985B61CB7A}"/>
              </a:ext>
            </a:extLst>
          </p:cNvPr>
          <p:cNvSpPr txBox="1"/>
          <p:nvPr/>
        </p:nvSpPr>
        <p:spPr>
          <a:xfrm>
            <a:off x="443884" y="5998176"/>
            <a:ext cx="4203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性质：</a:t>
            </a:r>
            <a:r>
              <a:rPr lang="en-US" altLang="zh-CN" dirty="0"/>
              <a:t>X(SL(2, Z))</a:t>
            </a:r>
            <a:r>
              <a:rPr lang="zh-CN" altLang="en-US" dirty="0"/>
              <a:t>是亏格为</a:t>
            </a:r>
            <a:r>
              <a:rPr lang="en-US" altLang="zh-CN" dirty="0"/>
              <a:t>0</a:t>
            </a:r>
            <a:r>
              <a:rPr lang="zh-CN" altLang="en-US" dirty="0"/>
              <a:t>的紧黎曼面</a:t>
            </a:r>
          </a:p>
        </p:txBody>
      </p:sp>
    </p:spTree>
    <p:extLst>
      <p:ext uri="{BB962C8B-B14F-4D97-AF65-F5344CB8AC3E}">
        <p14:creationId xmlns:p14="http://schemas.microsoft.com/office/powerpoint/2010/main" val="392359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F13E1A99-A248-4410-8CA4-6BB38BDC53B3}"/>
              </a:ext>
            </a:extLst>
          </p:cNvPr>
          <p:cNvSpPr txBox="1"/>
          <p:nvPr/>
        </p:nvSpPr>
        <p:spPr>
          <a:xfrm>
            <a:off x="426128" y="319596"/>
            <a:ext cx="17700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/>
              <a:t>理解</a:t>
            </a:r>
            <a:r>
              <a:rPr lang="en-US" altLang="zh-CN" sz="2400" dirty="0"/>
              <a:t>SL(2, Z)</a:t>
            </a:r>
            <a:endParaRPr lang="zh-CN" altLang="en-US" sz="2400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314E3977-3FCF-A344-76A2-96CFC7B6B6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128" y="1615577"/>
            <a:ext cx="7199061" cy="477016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5B813630-D18A-CC0F-340E-E0D57A57D592}"/>
                  </a:ext>
                </a:extLst>
              </p:cNvPr>
              <p:cNvSpPr txBox="1"/>
              <p:nvPr/>
            </p:nvSpPr>
            <p:spPr>
              <a:xfrm>
                <a:off x="8575830" y="420806"/>
                <a:ext cx="2932085" cy="40687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800" dirty="0"/>
                  <a:t>定理：群</a:t>
                </a:r>
                <a:r>
                  <a:rPr lang="en-US" altLang="zh-CN" sz="1800" dirty="0"/>
                  <a:t>SL(2, Z)</a:t>
                </a:r>
                <a:r>
                  <a:rPr lang="zh-CN" altLang="en-US" sz="1800" dirty="0"/>
                  <a:t>由矩阵</a:t>
                </a:r>
                <a:endParaRPr lang="en-US" altLang="zh-CN" sz="1800" dirty="0"/>
              </a:p>
              <a:p>
                <a:endParaRPr lang="en-US" altLang="zh-CN" sz="1800" dirty="0"/>
              </a:p>
              <a:p>
                <a:r>
                  <a:rPr lang="en-US" altLang="zh-CN" dirty="0"/>
                  <a:t>T=</a:t>
                </a:r>
                <a:r>
                  <a:rPr lang="zh-CN" altLang="en-US" dirty="0"/>
                  <a:t>（</a:t>
                </a:r>
                <a14:m>
                  <m:oMath xmlns:m="http://schemas.openxmlformats.org/officeDocument/2006/math">
                    <m:m>
                      <m:mPr>
                        <m:mcs>
                          <m:mc>
                            <m:mcPr>
                              <m:count m:val="2"/>
                              <m:mcJc m:val="center"/>
                            </m:mcPr>
                          </m:mc>
                        </m:mcs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r>
                            <m:rPr>
                              <m:brk m:alnAt="7"/>
                            </m:r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</m:mr>
                      <m:m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</m:mr>
                    </m:m>
                  </m:oMath>
                </a14:m>
                <a:r>
                  <a:rPr lang="zh-CN" altLang="en-US" dirty="0"/>
                  <a:t>），</a:t>
                </a:r>
                <a:r>
                  <a:rPr lang="en-US" altLang="zh-CN" dirty="0"/>
                  <a:t>S=(</a:t>
                </a:r>
                <a14:m>
                  <m:oMath xmlns:m="http://schemas.openxmlformats.org/officeDocument/2006/math">
                    <m:m>
                      <m:mPr>
                        <m:mcs>
                          <m:mc>
                            <m:mcPr>
                              <m:count m:val="2"/>
                              <m:mcJc m:val="center"/>
                            </m:mcPr>
                          </m:mc>
                        </m:mcs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r>
                            <m:rPr>
                              <m:brk m:alnAt="7"/>
                            </m:r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e>
                      </m:mr>
                      <m:m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mr>
                    </m:m>
                  </m:oMath>
                </a14:m>
                <a:r>
                  <a:rPr lang="en-US" altLang="zh-CN" dirty="0"/>
                  <a:t>)</a:t>
                </a:r>
              </a:p>
              <a:p>
                <a:endParaRPr lang="en-US" altLang="zh-CN" dirty="0"/>
              </a:p>
              <a:p>
                <a:r>
                  <a:rPr lang="zh-CN" altLang="en-US" dirty="0"/>
                  <a:t>生成，且每个</a:t>
                </a:r>
                <a:endParaRPr lang="en-US" altLang="zh-CN" dirty="0"/>
              </a:p>
              <a:p>
                <a:endParaRPr lang="en-US" altLang="zh-CN" dirty="0"/>
              </a:p>
              <a:p>
                <a14:m>
                  <m:oMath xmlns:m="http://schemas.openxmlformats.org/officeDocument/2006/math"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=(</m:t>
                    </m:r>
                    <m:m>
                      <m:mPr>
                        <m:mcs>
                          <m:mc>
                            <m:mcPr>
                              <m:count m:val="2"/>
                              <m:mcJc m:val="center"/>
                            </m:mcPr>
                          </m:mc>
                        </m:mcs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r>
                            <m:rPr>
                              <m:brk m:alnAt="7"/>
                            </m:r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</m:mr>
                      <m:m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</m:mr>
                    </m:m>
                  </m:oMath>
                </a14:m>
                <a:r>
                  <a:rPr lang="en-US" altLang="zh-CN" dirty="0"/>
                  <a:t>)</a:t>
                </a:r>
                <a14:m>
                  <m:oMath xmlns:m="http://schemas.openxmlformats.org/officeDocument/2006/math">
                    <m:r>
                      <a:rPr lang="en-US" altLang="zh-CN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lang="en-US" altLang="zh-CN" dirty="0"/>
                  <a:t> SL(2, Z)</a:t>
                </a:r>
              </a:p>
              <a:p>
                <a:endParaRPr lang="en-US" altLang="zh-CN" dirty="0"/>
              </a:p>
              <a:p>
                <a:r>
                  <a:rPr lang="zh-CN" altLang="en-US" dirty="0"/>
                  <a:t>可以表示为</a:t>
                </a:r>
                <a:endParaRPr lang="en-US" altLang="zh-CN" dirty="0"/>
              </a:p>
              <a:p>
                <a:endParaRPr lang="en-US" altLang="zh-CN" dirty="0"/>
              </a:p>
              <a:p>
                <a14:m>
                  <m:oMath xmlns:m="http://schemas.openxmlformats.org/officeDocument/2006/math"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US" altLang="zh-CN" dirty="0"/>
                  <a:t>=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p>
                        <m:sSub>
                          <m:sSubPr>
                            <m:ctrlPr>
                              <a:rPr lang="en-US" altLang="zh-CN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0" i="1" dirty="0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en-US" altLang="zh-CN" b="0" i="1" dirty="0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sup>
                    </m:sSup>
                    <m:r>
                      <a:rPr lang="en-US" altLang="zh-CN" b="0" i="1" dirty="0" smtClean="0">
                        <a:latin typeface="Cambria Math" panose="02040503050406030204" pitchFamily="18" charset="0"/>
                      </a:rPr>
                      <m:t>𝑆</m:t>
                    </m:r>
                  </m:oMath>
                </a14:m>
                <a:r>
                  <a:rPr lang="en-US" altLang="zh-CN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p>
                        <m:sSub>
                          <m:sSubPr>
                            <m:ctrlPr>
                              <a:rPr lang="en-US" altLang="zh-CN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0" i="1" dirty="0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en-US" altLang="zh-CN" b="0" i="1" dirty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sup>
                    </m:sSup>
                    <m:r>
                      <a:rPr lang="en-US" altLang="zh-CN" b="0" i="1" dirty="0" smtClean="0">
                        <a:latin typeface="Cambria Math" panose="02040503050406030204" pitchFamily="18" charset="0"/>
                      </a:rPr>
                      <m:t>𝑆</m:t>
                    </m:r>
                  </m:oMath>
                </a14:m>
                <a:r>
                  <a:rPr lang="en-US" altLang="zh-CN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  <m:t>…</m:t>
                        </m:r>
                        <m: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p>
                        <m:sSub>
                          <m:sSubPr>
                            <m:ctrlPr>
                              <a:rPr lang="en-US" altLang="zh-CN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0" i="1" dirty="0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en-US" altLang="zh-CN" b="0" i="1" dirty="0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  <m:r>
                              <a:rPr lang="en-US" altLang="zh-CN" b="0" i="1" dirty="0" smtClean="0"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b>
                        </m:sSub>
                      </m:sup>
                    </m:sSup>
                    <m:r>
                      <a:rPr lang="en-US" altLang="zh-CN" b="0" i="1" dirty="0" smtClean="0">
                        <a:latin typeface="Cambria Math" panose="02040503050406030204" pitchFamily="18" charset="0"/>
                      </a:rPr>
                      <m:t>𝑆</m:t>
                    </m:r>
                  </m:oMath>
                </a14:m>
                <a:r>
                  <a:rPr lang="en-US" altLang="zh-CN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p>
                        <m:sSub>
                          <m:sSubPr>
                            <m:ctrlPr>
                              <a:rPr lang="en-US" altLang="zh-CN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0" i="1" dirty="0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en-US" altLang="zh-CN" b="0" i="1" dirty="0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</m:sup>
                    </m:sSup>
                  </m:oMath>
                </a14:m>
                <a:endParaRPr lang="en-US" altLang="zh-CN" b="0" dirty="0"/>
              </a:p>
              <a:p>
                <a:endParaRPr lang="en-US" altLang="zh-CN" b="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  <m:t>2…</m:t>
                        </m:r>
                      </m:sub>
                    </m:sSub>
                  </m:oMath>
                </a14:m>
                <a:r>
                  <a:rPr lang="en-US" altLang="zh-CN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  <m:t>−1</m:t>
                        </m:r>
                      </m:sub>
                    </m:sSub>
                    <m:r>
                      <a:rPr lang="en-US" altLang="zh-CN" b="0" i="1" dirty="0" smtClean="0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altLang="zh-CN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lang="en-US" altLang="zh-CN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r>
                      <a:rPr lang="en-US" altLang="zh-CN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𝑍</m:t>
                    </m:r>
                  </m:oMath>
                </a14:m>
                <a:endParaRPr lang="en-US" altLang="zh-CN" dirty="0"/>
              </a:p>
            </p:txBody>
          </p:sp>
        </mc:Choice>
        <mc:Fallback xmlns="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5B813630-D18A-CC0F-340E-E0D57A57D5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75830" y="420806"/>
                <a:ext cx="2932085" cy="4068743"/>
              </a:xfrm>
              <a:prstGeom prst="rect">
                <a:avLst/>
              </a:prstGeom>
              <a:blipFill>
                <a:blip r:embed="rId3"/>
                <a:stretch>
                  <a:fillRect l="-1871" t="-75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88189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文本框 1">
                <a:extLst>
                  <a:ext uri="{FF2B5EF4-FFF2-40B4-BE49-F238E27FC236}">
                    <a16:creationId xmlns:a16="http://schemas.microsoft.com/office/drawing/2014/main" id="{2D905E55-AFDC-4D22-5BD6-8C19D1CB7C1B}"/>
                  </a:ext>
                </a:extLst>
              </p:cNvPr>
              <p:cNvSpPr txBox="1"/>
              <p:nvPr/>
            </p:nvSpPr>
            <p:spPr>
              <a:xfrm>
                <a:off x="390616" y="399495"/>
                <a:ext cx="612225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dirty="0"/>
                  <a:t>例</a:t>
                </a:r>
                <a:r>
                  <a:rPr lang="en-US" altLang="zh-CN" sz="2400" dirty="0"/>
                  <a:t>2</a:t>
                </a:r>
                <a:r>
                  <a:rPr lang="zh-CN" altLang="en-US" sz="2400" dirty="0"/>
                  <a:t>：几个特殊的同余子群</a:t>
                </a:r>
                <a:r>
                  <a:rPr lang="el-GR" altLang="zh-CN" sz="2400" dirty="0"/>
                  <a:t>Γ</a:t>
                </a:r>
                <a:r>
                  <a:rPr lang="en-US" altLang="zh-CN" sz="2400" dirty="0"/>
                  <a:t>(N),</a:t>
                </a:r>
                <a:r>
                  <a:rPr lang="zh-CN" altLang="en-US" sz="24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altLang="zh-CN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l-GR" altLang="zh-CN" sz="2400" dirty="0" smtClean="0"/>
                          <m:t>Γ</m:t>
                        </m:r>
                      </m:e>
                      <m:sub>
                        <m:r>
                          <a:rPr lang="en-US" altLang="zh-CN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400" dirty="0"/>
                  <a:t>(N),</a:t>
                </a:r>
                <a:r>
                  <a:rPr lang="zh-CN" altLang="en-US" sz="24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altLang="zh-CN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l-GR" altLang="zh-CN" sz="2400" dirty="0" smtClean="0"/>
                          <m:t>Γ</m:t>
                        </m:r>
                      </m:e>
                      <m:sub>
                        <m:r>
                          <a:rPr lang="en-US" altLang="zh-CN" sz="2400" b="0" i="1" dirty="0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400" dirty="0"/>
                  <a:t>(N)</a:t>
                </a:r>
                <a:endParaRPr lang="zh-CN" altLang="en-US" sz="2400" dirty="0"/>
              </a:p>
            </p:txBody>
          </p:sp>
        </mc:Choice>
        <mc:Fallback xmlns="">
          <p:sp>
            <p:nvSpPr>
              <p:cNvPr id="2" name="文本框 1">
                <a:extLst>
                  <a:ext uri="{FF2B5EF4-FFF2-40B4-BE49-F238E27FC236}">
                    <a16:creationId xmlns:a16="http://schemas.microsoft.com/office/drawing/2014/main" id="{2D905E55-AFDC-4D22-5BD6-8C19D1CB7C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0616" y="399495"/>
                <a:ext cx="6122253" cy="461665"/>
              </a:xfrm>
              <a:prstGeom prst="rect">
                <a:avLst/>
              </a:prstGeom>
              <a:blipFill>
                <a:blip r:embed="rId2"/>
                <a:stretch>
                  <a:fillRect l="-1494" t="-9333" b="-320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332C75BC-1074-B867-6E4B-2B70EFA7AAB1}"/>
                  </a:ext>
                </a:extLst>
              </p:cNvPr>
              <p:cNvSpPr txBox="1"/>
              <p:nvPr/>
            </p:nvSpPr>
            <p:spPr>
              <a:xfrm>
                <a:off x="390616" y="1393793"/>
                <a:ext cx="4077014" cy="5598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altLang="zh-CN" sz="1800" dirty="0"/>
                  <a:t>Γ</a:t>
                </a:r>
                <a:r>
                  <a:rPr lang="en-US" altLang="zh-CN" sz="1800" dirty="0"/>
                  <a:t>(N)={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dirty="0" smtClean="0"/>
                      <m:t>(</m:t>
                    </m:r>
                    <m:m>
                      <m:mPr>
                        <m:mcs>
                          <m:mc>
                            <m:mcPr>
                              <m:count m:val="2"/>
                              <m:mcJc m:val="center"/>
                            </m:mcPr>
                          </m:mc>
                        </m:mcs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r>
                            <m:rPr>
                              <m:brk m:alnAt="7"/>
                            </m:r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</m:mr>
                      <m:m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</m:mr>
                    </m:m>
                    <m:r>
                      <m:rPr>
                        <m:nor/>
                      </m:rPr>
                      <a:rPr lang="en-US" altLang="zh-CN" dirty="0"/>
                      <m:t>) |</m:t>
                    </m:r>
                    <m:r>
                      <m:rPr>
                        <m:nor/>
                      </m:rPr>
                      <a:rPr lang="en-US" altLang="zh-CN" b="0" i="0" dirty="0" smtClean="0"/>
                      <m:t> </m:t>
                    </m:r>
                    <m:r>
                      <a:rPr lang="en-US" altLang="zh-CN" b="0" i="1" dirty="0" smtClean="0">
                        <a:latin typeface="Cambria Math" panose="02040503050406030204" pitchFamily="18" charset="0"/>
                      </a:rPr>
                      <m:t>(</m:t>
                    </m:r>
                    <m:m>
                      <m:mPr>
                        <m:mcs>
                          <m:mc>
                            <m:mcPr>
                              <m:count m:val="2"/>
                              <m:mcJc m:val="center"/>
                            </m:mcPr>
                          </m:mc>
                        </m:mcs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r>
                            <m:rPr>
                              <m:brk m:alnAt="7"/>
                            </m:r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</m:mr>
                      <m:m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</m:mr>
                    </m:m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)</m:t>
                    </m:r>
                    <m:r>
                      <m:rPr>
                        <m:nor/>
                      </m:rPr>
                      <a:rPr lang="en-US" altLang="zh-CN" dirty="0">
                        <a:ea typeface="Cambria Math" panose="02040503050406030204" pitchFamily="18" charset="0"/>
                      </a:rPr>
                      <m:t>≡</m:t>
                    </m:r>
                    <m:r>
                      <m:rPr>
                        <m:nor/>
                      </m:rPr>
                      <a:rPr lang="en-US" altLang="zh-CN" b="0" i="0" dirty="0" smtClean="0">
                        <a:ea typeface="Cambria Math" panose="02040503050406030204" pitchFamily="18" charset="0"/>
                      </a:rPr>
                      <m:t>(</m:t>
                    </m:r>
                    <m:m>
                      <m:mPr>
                        <m:mcs>
                          <m:mc>
                            <m:mcPr>
                              <m:count m:val="2"/>
                              <m:mcJc m:val="center"/>
                            </m:mcPr>
                          </m:mc>
                        </m:mcs>
                        <m:ctrlPr>
                          <a:rPr lang="en-US" altLang="zh-CN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mPr>
                      <m:mr>
                        <m:e>
                          <m:r>
                            <m:rPr>
                              <m:brk m:alnAt="7"/>
                            </m:rPr>
                            <a:rPr lang="en-US" altLang="zh-CN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e>
                        <m:e>
                          <m:r>
                            <a:rPr lang="en-US" altLang="zh-CN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e>
                      </m:mr>
                      <m:mr>
                        <m:e>
                          <m:r>
                            <a:rPr lang="en-US" altLang="zh-CN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e>
                        <m:e>
                          <m:r>
                            <a:rPr lang="en-US" altLang="zh-CN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e>
                      </m:mr>
                    </m:m>
                    <m:r>
                      <m:rPr>
                        <m:nor/>
                      </m:rPr>
                      <a:rPr lang="en-US" altLang="zh-CN" b="0" i="0" dirty="0" smtClean="0">
                        <a:ea typeface="Cambria Math" panose="02040503050406030204" pitchFamily="18" charset="0"/>
                      </a:rPr>
                      <m:t>)(</m:t>
                    </m:r>
                    <m:r>
                      <m:rPr>
                        <m:nor/>
                      </m:rPr>
                      <a:rPr lang="en-US" altLang="zh-CN" b="0" i="0" dirty="0" smtClean="0">
                        <a:ea typeface="Cambria Math" panose="02040503050406030204" pitchFamily="18" charset="0"/>
                      </a:rPr>
                      <m:t>mod</m:t>
                    </m:r>
                    <m:r>
                      <m:rPr>
                        <m:nor/>
                      </m:rPr>
                      <a:rPr lang="en-US" altLang="zh-CN" b="0" i="0" dirty="0" smtClean="0"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altLang="zh-CN" b="0" i="0" dirty="0" smtClean="0">
                        <a:ea typeface="Cambria Math" panose="02040503050406030204" pitchFamily="18" charset="0"/>
                      </a:rPr>
                      <m:t>N</m:t>
                    </m:r>
                    <m:r>
                      <m:rPr>
                        <m:nor/>
                      </m:rPr>
                      <a:rPr lang="en-US" altLang="zh-CN" b="0" i="0" dirty="0" smtClean="0"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altLang="zh-CN" sz="1800" dirty="0"/>
                  <a:t>}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332C75BC-1074-B867-6E4B-2B70EFA7AA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0616" y="1393793"/>
                <a:ext cx="4077014" cy="559833"/>
              </a:xfrm>
              <a:prstGeom prst="rect">
                <a:avLst/>
              </a:prstGeom>
              <a:blipFill>
                <a:blip r:embed="rId3"/>
                <a:stretch>
                  <a:fillRect l="-1196" r="-598" b="-109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6DFD94D9-14AB-3E50-F022-45DD405611D2}"/>
                  </a:ext>
                </a:extLst>
              </p:cNvPr>
              <p:cNvSpPr txBox="1"/>
              <p:nvPr/>
            </p:nvSpPr>
            <p:spPr>
              <a:xfrm>
                <a:off x="390616" y="2262301"/>
                <a:ext cx="4262385" cy="5781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l-GR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l-GR" altLang="zh-CN" dirty="0"/>
                          <m:t>Γ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dirty="0"/>
                  <a:t>(N)={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dirty="0" smtClean="0"/>
                      <m:t>(</m:t>
                    </m:r>
                    <m:m>
                      <m:mPr>
                        <m:mcs>
                          <m:mc>
                            <m:mcPr>
                              <m:count m:val="2"/>
                              <m:mcJc m:val="center"/>
                            </m:mcPr>
                          </m:mc>
                        </m:mcs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r>
                            <m:rPr>
                              <m:brk m:alnAt="7"/>
                            </m:r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</m:mr>
                      <m:m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</m:mr>
                    </m:m>
                    <m:r>
                      <m:rPr>
                        <m:nor/>
                      </m:rPr>
                      <a:rPr lang="en-US" altLang="zh-CN" dirty="0"/>
                      <m:t>) |</m:t>
                    </m:r>
                    <m:r>
                      <m:rPr>
                        <m:nor/>
                      </m:rPr>
                      <a:rPr lang="en-US" altLang="zh-CN" b="0" i="0" dirty="0" smtClean="0"/>
                      <m:t> </m:t>
                    </m:r>
                    <m:r>
                      <a:rPr lang="en-US" altLang="zh-CN" b="0" i="1" dirty="0" smtClean="0">
                        <a:latin typeface="Cambria Math" panose="02040503050406030204" pitchFamily="18" charset="0"/>
                      </a:rPr>
                      <m:t>(</m:t>
                    </m:r>
                    <m:m>
                      <m:mPr>
                        <m:mcs>
                          <m:mc>
                            <m:mcPr>
                              <m:count m:val="2"/>
                              <m:mcJc m:val="center"/>
                            </m:mcPr>
                          </m:mc>
                        </m:mcs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r>
                            <m:rPr>
                              <m:brk m:alnAt="7"/>
                            </m:r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</m:mr>
                      <m:m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</m:mr>
                    </m:m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)</m:t>
                    </m:r>
                    <m:r>
                      <m:rPr>
                        <m:nor/>
                      </m:rPr>
                      <a:rPr lang="en-US" altLang="zh-CN" dirty="0">
                        <a:ea typeface="Cambria Math" panose="02040503050406030204" pitchFamily="18" charset="0"/>
                      </a:rPr>
                      <m:t>≡</m:t>
                    </m:r>
                    <m:r>
                      <m:rPr>
                        <m:nor/>
                      </m:rPr>
                      <a:rPr lang="en-US" altLang="zh-CN" b="0" i="0" dirty="0" smtClean="0">
                        <a:ea typeface="Cambria Math" panose="02040503050406030204" pitchFamily="18" charset="0"/>
                      </a:rPr>
                      <m:t>(</m:t>
                    </m:r>
                    <m:m>
                      <m:mPr>
                        <m:mcs>
                          <m:mc>
                            <m:mcPr>
                              <m:count m:val="2"/>
                              <m:mcJc m:val="center"/>
                            </m:mcPr>
                          </m:mc>
                        </m:mcs>
                        <m:ctrlPr>
                          <a:rPr lang="en-US" altLang="zh-CN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mPr>
                      <m:mr>
                        <m:e>
                          <m:r>
                            <m:rPr>
                              <m:brk m:alnAt="7"/>
                            </m:rPr>
                            <a:rPr lang="en-US" altLang="zh-CN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e>
                        <m:e>
                          <m:r>
                            <a:rPr lang="en-US" altLang="zh-CN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∗</m:t>
                          </m:r>
                        </m:e>
                      </m:mr>
                      <m:mr>
                        <m:e>
                          <m:r>
                            <a:rPr lang="en-US" altLang="zh-CN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e>
                        <m:e>
                          <m:r>
                            <a:rPr lang="en-US" altLang="zh-CN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e>
                      </m:mr>
                    </m:m>
                    <m:r>
                      <m:rPr>
                        <m:nor/>
                      </m:rPr>
                      <a:rPr lang="en-US" altLang="zh-CN" b="0" i="0" dirty="0" smtClean="0">
                        <a:ea typeface="Cambria Math" panose="02040503050406030204" pitchFamily="18" charset="0"/>
                      </a:rPr>
                      <m:t>)(</m:t>
                    </m:r>
                    <m:r>
                      <m:rPr>
                        <m:nor/>
                      </m:rPr>
                      <a:rPr lang="en-US" altLang="zh-CN" b="0" i="0" dirty="0" smtClean="0">
                        <a:ea typeface="Cambria Math" panose="02040503050406030204" pitchFamily="18" charset="0"/>
                      </a:rPr>
                      <m:t>mod</m:t>
                    </m:r>
                    <m:r>
                      <m:rPr>
                        <m:nor/>
                      </m:rPr>
                      <a:rPr lang="en-US" altLang="zh-CN" b="0" i="0" dirty="0" smtClean="0"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altLang="zh-CN" b="0" i="0" dirty="0" smtClean="0">
                        <a:ea typeface="Cambria Math" panose="02040503050406030204" pitchFamily="18" charset="0"/>
                      </a:rPr>
                      <m:t>N</m:t>
                    </m:r>
                    <m:r>
                      <m:rPr>
                        <m:nor/>
                      </m:rPr>
                      <a:rPr lang="en-US" altLang="zh-CN" b="0" i="0" dirty="0" smtClean="0"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altLang="zh-CN" sz="1800" dirty="0"/>
                  <a:t>}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6DFD94D9-14AB-3E50-F022-45DD405611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0616" y="2262301"/>
                <a:ext cx="4262385" cy="57810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659D5EF4-11C9-5D29-FC9E-C89DEC36300F}"/>
                  </a:ext>
                </a:extLst>
              </p:cNvPr>
              <p:cNvSpPr txBox="1"/>
              <p:nvPr/>
            </p:nvSpPr>
            <p:spPr>
              <a:xfrm>
                <a:off x="390616" y="3149083"/>
                <a:ext cx="4330224" cy="5781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l-GR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l-GR" altLang="zh-CN" dirty="0"/>
                          <m:t>Γ</m:t>
                        </m:r>
                      </m:e>
                      <m:sub>
                        <m:r>
                          <a:rPr lang="en-US" altLang="zh-CN" i="1" dirty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dirty="0"/>
                  <a:t>(N) ={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dirty="0" smtClean="0"/>
                      <m:t>(</m:t>
                    </m:r>
                    <m:m>
                      <m:mPr>
                        <m:mcs>
                          <m:mc>
                            <m:mcPr>
                              <m:count m:val="2"/>
                              <m:mcJc m:val="center"/>
                            </m:mcPr>
                          </m:mc>
                        </m:mcs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r>
                            <m:rPr>
                              <m:brk m:alnAt="7"/>
                            </m:r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</m:mr>
                      <m:m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</m:mr>
                    </m:m>
                    <m:r>
                      <m:rPr>
                        <m:nor/>
                      </m:rPr>
                      <a:rPr lang="en-US" altLang="zh-CN" dirty="0"/>
                      <m:t>) |</m:t>
                    </m:r>
                    <m:r>
                      <m:rPr>
                        <m:nor/>
                      </m:rPr>
                      <a:rPr lang="en-US" altLang="zh-CN" b="0" i="0" dirty="0" smtClean="0"/>
                      <m:t> </m:t>
                    </m:r>
                    <m:r>
                      <a:rPr lang="en-US" altLang="zh-CN" b="0" i="1" dirty="0" smtClean="0">
                        <a:latin typeface="Cambria Math" panose="02040503050406030204" pitchFamily="18" charset="0"/>
                      </a:rPr>
                      <m:t>(</m:t>
                    </m:r>
                    <m:m>
                      <m:mPr>
                        <m:mcs>
                          <m:mc>
                            <m:mcPr>
                              <m:count m:val="2"/>
                              <m:mcJc m:val="center"/>
                            </m:mcPr>
                          </m:mc>
                        </m:mcs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r>
                            <m:rPr>
                              <m:brk m:alnAt="7"/>
                            </m:r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</m:mr>
                      <m:m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</m:mr>
                    </m:m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)</m:t>
                    </m:r>
                    <m:r>
                      <m:rPr>
                        <m:nor/>
                      </m:rPr>
                      <a:rPr lang="en-US" altLang="zh-CN" dirty="0">
                        <a:ea typeface="Cambria Math" panose="02040503050406030204" pitchFamily="18" charset="0"/>
                      </a:rPr>
                      <m:t>≡</m:t>
                    </m:r>
                    <m:r>
                      <m:rPr>
                        <m:nor/>
                      </m:rPr>
                      <a:rPr lang="en-US" altLang="zh-CN" b="0" i="0" dirty="0" smtClean="0">
                        <a:ea typeface="Cambria Math" panose="02040503050406030204" pitchFamily="18" charset="0"/>
                      </a:rPr>
                      <m:t>(</m:t>
                    </m:r>
                    <m:m>
                      <m:mPr>
                        <m:mcs>
                          <m:mc>
                            <m:mcPr>
                              <m:count m:val="2"/>
                              <m:mcJc m:val="center"/>
                            </m:mcPr>
                          </m:mc>
                        </m:mcs>
                        <m:ctrlPr>
                          <a:rPr lang="en-US" altLang="zh-CN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mPr>
                      <m:mr>
                        <m:e>
                          <m:r>
                            <m:rPr>
                              <m:brk m:alnAt="7"/>
                            </m:rPr>
                            <a:rPr lang="en-US" altLang="zh-CN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∗</m:t>
                          </m:r>
                        </m:e>
                        <m:e>
                          <m:r>
                            <a:rPr lang="en-US" altLang="zh-CN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∗</m:t>
                          </m:r>
                        </m:e>
                      </m:mr>
                      <m:mr>
                        <m:e>
                          <m:r>
                            <a:rPr lang="en-US" altLang="zh-CN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e>
                        <m:e>
                          <m:r>
                            <a:rPr lang="en-US" altLang="zh-CN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∗</m:t>
                          </m:r>
                        </m:e>
                      </m:mr>
                    </m:m>
                    <m:r>
                      <m:rPr>
                        <m:nor/>
                      </m:rPr>
                      <a:rPr lang="en-US" altLang="zh-CN" b="0" i="0" dirty="0" smtClean="0">
                        <a:ea typeface="Cambria Math" panose="02040503050406030204" pitchFamily="18" charset="0"/>
                      </a:rPr>
                      <m:t>)(</m:t>
                    </m:r>
                    <m:r>
                      <m:rPr>
                        <m:nor/>
                      </m:rPr>
                      <a:rPr lang="en-US" altLang="zh-CN" b="0" i="0" dirty="0" smtClean="0">
                        <a:ea typeface="Cambria Math" panose="02040503050406030204" pitchFamily="18" charset="0"/>
                      </a:rPr>
                      <m:t>mod</m:t>
                    </m:r>
                    <m:r>
                      <m:rPr>
                        <m:nor/>
                      </m:rPr>
                      <a:rPr lang="en-US" altLang="zh-CN" b="0" i="0" dirty="0" smtClean="0"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altLang="zh-CN" b="0" i="0" dirty="0" smtClean="0">
                        <a:ea typeface="Cambria Math" panose="02040503050406030204" pitchFamily="18" charset="0"/>
                      </a:rPr>
                      <m:t>N</m:t>
                    </m:r>
                    <m:r>
                      <m:rPr>
                        <m:nor/>
                      </m:rPr>
                      <a:rPr lang="en-US" altLang="zh-CN" b="0" i="0" dirty="0" smtClean="0"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altLang="zh-CN" sz="1800" dirty="0"/>
                  <a:t>}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659D5EF4-11C9-5D29-FC9E-C89DEC3630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0616" y="3149083"/>
                <a:ext cx="4330224" cy="57810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9FAF6795-FDF3-FFEB-A453-14CB3D0BAFEE}"/>
                  </a:ext>
                </a:extLst>
              </p:cNvPr>
              <p:cNvSpPr txBox="1"/>
              <p:nvPr/>
            </p:nvSpPr>
            <p:spPr>
              <a:xfrm>
                <a:off x="6512869" y="1284603"/>
                <a:ext cx="4620176" cy="5542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例如，</a:t>
                </a:r>
                <a:r>
                  <a:rPr lang="en-US" altLang="zh-CN" dirty="0"/>
                  <a:t>S=(</a:t>
                </a:r>
                <a14:m>
                  <m:oMath xmlns:m="http://schemas.openxmlformats.org/officeDocument/2006/math">
                    <m:m>
                      <m:mPr>
                        <m:mcs>
                          <m:mc>
                            <m:mcPr>
                              <m:count m:val="2"/>
                              <m:mcJc m:val="center"/>
                            </m:mcPr>
                          </m:mc>
                        </m:mcs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r>
                            <m:rPr>
                              <m:brk m:alnAt="7"/>
                            </m:r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e>
                      </m:mr>
                      <m:m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mr>
                    </m:m>
                  </m:oMath>
                </a14:m>
                <a:r>
                  <a:rPr lang="en-US" altLang="zh-CN" dirty="0"/>
                  <a:t>)</a:t>
                </a:r>
                <a:r>
                  <a:rPr lang="zh-CN" altLang="en-US" dirty="0"/>
                  <a:t>不属于任何一个子群</a:t>
                </a:r>
                <a:r>
                  <a:rPr lang="en-US" altLang="zh-CN" dirty="0"/>
                  <a:t>(N</a:t>
                </a:r>
                <a14:m>
                  <m:oMath xmlns:m="http://schemas.openxmlformats.org/officeDocument/2006/math">
                    <m:r>
                      <a:rPr lang="en-US" altLang="zh-CN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</m:t>
                    </m:r>
                  </m:oMath>
                </a14:m>
                <a:r>
                  <a:rPr lang="en-US" altLang="zh-CN" dirty="0"/>
                  <a:t>1)</a:t>
                </a:r>
              </a:p>
            </p:txBody>
          </p:sp>
        </mc:Choice>
        <mc:Fallback xmlns=""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9FAF6795-FDF3-FFEB-A453-14CB3D0BAF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12869" y="1284603"/>
                <a:ext cx="4620176" cy="554254"/>
              </a:xfrm>
              <a:prstGeom prst="rect">
                <a:avLst/>
              </a:prstGeom>
              <a:blipFill>
                <a:blip r:embed="rId6"/>
                <a:stretch>
                  <a:fillRect l="-1055" r="-528" b="-109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D5B9F14C-9742-6A28-1F6E-6DBCC0719B1D}"/>
                  </a:ext>
                </a:extLst>
              </p:cNvPr>
              <p:cNvSpPr txBox="1"/>
              <p:nvPr/>
            </p:nvSpPr>
            <p:spPr>
              <a:xfrm>
                <a:off x="6512869" y="1892968"/>
                <a:ext cx="363593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因为此时</a:t>
                </a:r>
                <a:r>
                  <a:rPr lang="en-US" altLang="zh-CN" dirty="0"/>
                  <a:t>c=1</a:t>
                </a:r>
                <a:r>
                  <a:rPr lang="zh-CN" altLang="en-US" dirty="0"/>
                  <a:t>，</a:t>
                </a:r>
                <a:r>
                  <a:rPr lang="en-US" altLang="zh-CN" dirty="0"/>
                  <a:t>c</a:t>
                </a:r>
                <a14:m>
                  <m:oMath xmlns:m="http://schemas.openxmlformats.org/officeDocument/2006/math"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≡</m:t>
                    </m:r>
                  </m:oMath>
                </a14:m>
                <a:r>
                  <a:rPr lang="en-US" altLang="zh-CN" dirty="0"/>
                  <a:t>0(mod N)</a:t>
                </a:r>
                <a:r>
                  <a:rPr lang="zh-CN" altLang="en-US" dirty="0"/>
                  <a:t>不成立</a:t>
                </a:r>
              </a:p>
            </p:txBody>
          </p:sp>
        </mc:Choice>
        <mc:Fallback xmlns="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D5B9F14C-9742-6A28-1F6E-6DBCC0719B1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12869" y="1892968"/>
                <a:ext cx="3635932" cy="369332"/>
              </a:xfrm>
              <a:prstGeom prst="rect">
                <a:avLst/>
              </a:prstGeom>
              <a:blipFill>
                <a:blip r:embed="rId7"/>
                <a:stretch>
                  <a:fillRect l="-1340" t="-10000" r="-838" b="-2666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5F095EC8-68C9-4659-0C2E-6CCB97259B12}"/>
                  </a:ext>
                </a:extLst>
              </p:cNvPr>
              <p:cNvSpPr txBox="1"/>
              <p:nvPr/>
            </p:nvSpPr>
            <p:spPr>
              <a:xfrm>
                <a:off x="6512869" y="3009083"/>
                <a:ext cx="3936527" cy="5598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b="0" i="0" dirty="0" smtClean="0">
                        <a:ea typeface="Cambria Math" panose="02040503050406030204" pitchFamily="18" charset="0"/>
                      </a:rPr>
                      <m:t>(</m:t>
                    </m:r>
                    <m:m>
                      <m:mPr>
                        <m:mcs>
                          <m:mc>
                            <m:mcPr>
                              <m:count m:val="2"/>
                              <m:mcJc m:val="center"/>
                            </m:mcPr>
                          </m:mc>
                        </m:mcs>
                        <m:ctrlPr>
                          <a:rPr lang="en-US" altLang="zh-CN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mPr>
                      <m:mr>
                        <m:e>
                          <m:r>
                            <m:rPr>
                              <m:brk m:alnAt="7"/>
                            </m:rPr>
                            <a:rPr lang="en-US" altLang="zh-CN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e>
                        <m:e>
                          <m:r>
                            <m:rPr>
                              <m:sty m:val="p"/>
                            </m:rPr>
                            <a:rPr lang="en-US" altLang="zh-CN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k</m:t>
                          </m:r>
                          <m:r>
                            <a:rPr lang="en-US" altLang="zh-CN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</m:e>
                      </m:mr>
                      <m:mr>
                        <m:e>
                          <m:r>
                            <a:rPr lang="en-US" altLang="zh-CN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e>
                        <m:e>
                          <m:r>
                            <a:rPr lang="en-US" altLang="zh-CN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e>
                      </m:mr>
                    </m:m>
                    <m:r>
                      <m:rPr>
                        <m:nor/>
                      </m:rPr>
                      <a:rPr lang="en-US" altLang="zh-CN" b="0" i="0" dirty="0" smtClean="0"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dirty="0"/>
                  <a:t>属于</a:t>
                </a:r>
                <a:r>
                  <a:rPr lang="el-GR" altLang="zh-CN" dirty="0"/>
                  <a:t>Γ</a:t>
                </a:r>
                <a:r>
                  <a:rPr lang="en-US" altLang="zh-CN" dirty="0"/>
                  <a:t>(N)</a:t>
                </a:r>
                <a:r>
                  <a:rPr lang="zh-CN" altLang="en-US" dirty="0"/>
                  <a:t>，因为</a:t>
                </a:r>
                <a:r>
                  <a:rPr lang="en-US" altLang="zh-CN" dirty="0" err="1"/>
                  <a:t>kN</a:t>
                </a:r>
                <a14:m>
                  <m:oMath xmlns:m="http://schemas.openxmlformats.org/officeDocument/2006/math"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≡</m:t>
                    </m:r>
                  </m:oMath>
                </a14:m>
                <a:r>
                  <a:rPr lang="en-US" altLang="zh-CN" dirty="0"/>
                  <a:t>0(mod N)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5F095EC8-68C9-4659-0C2E-6CCB97259B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12869" y="3009083"/>
                <a:ext cx="3936527" cy="559833"/>
              </a:xfrm>
              <a:prstGeom prst="rect">
                <a:avLst/>
              </a:prstGeom>
              <a:blipFill>
                <a:blip r:embed="rId8"/>
                <a:stretch>
                  <a:fillRect r="-464" b="-109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63459A7B-97E4-FA5C-E5BB-22ED01BBDAAA}"/>
              </a:ext>
            </a:extLst>
          </p:cNvPr>
          <p:cNvCxnSpPr/>
          <p:nvPr/>
        </p:nvCxnSpPr>
        <p:spPr>
          <a:xfrm>
            <a:off x="390616" y="4350058"/>
            <a:ext cx="112391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>
            <a:extLst>
              <a:ext uri="{FF2B5EF4-FFF2-40B4-BE49-F238E27FC236}">
                <a16:creationId xmlns:a16="http://schemas.microsoft.com/office/drawing/2014/main" id="{206F780D-E6F2-C09F-55B2-A0697107CC80}"/>
              </a:ext>
            </a:extLst>
          </p:cNvPr>
          <p:cNvSpPr txBox="1"/>
          <p:nvPr/>
        </p:nvSpPr>
        <p:spPr>
          <a:xfrm>
            <a:off x="390616" y="4743500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简单性质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182BBA71-27AE-C9E5-E0F4-3F9DAD2DD45A}"/>
              </a:ext>
            </a:extLst>
          </p:cNvPr>
          <p:cNvSpPr txBox="1"/>
          <p:nvPr/>
        </p:nvSpPr>
        <p:spPr>
          <a:xfrm>
            <a:off x="390616" y="5406028"/>
            <a:ext cx="85058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每个同余子群至少有一个</a:t>
            </a:r>
            <a:r>
              <a:rPr lang="el-GR" altLang="zh-CN" sz="1800" dirty="0"/>
              <a:t>Γ</a:t>
            </a:r>
            <a:r>
              <a:rPr lang="en-US" altLang="zh-CN" sz="1800" dirty="0"/>
              <a:t>(N)</a:t>
            </a:r>
            <a:r>
              <a:rPr lang="zh-CN" altLang="en-US" sz="1800" dirty="0"/>
              <a:t>作为子群，其中最小的</a:t>
            </a:r>
            <a:r>
              <a:rPr lang="en-US" altLang="zh-CN" sz="1800" dirty="0"/>
              <a:t>N</a:t>
            </a:r>
            <a:r>
              <a:rPr lang="zh-CN" altLang="en-US" sz="1800" dirty="0"/>
              <a:t>称为此同余子群的</a:t>
            </a:r>
            <a:r>
              <a:rPr lang="zh-CN" altLang="en-US" sz="1800" dirty="0">
                <a:highlight>
                  <a:srgbClr val="00FFFF"/>
                </a:highlight>
              </a:rPr>
              <a:t>级</a:t>
            </a:r>
            <a:r>
              <a:rPr lang="en-US" altLang="zh-CN" sz="1800" dirty="0">
                <a:highlight>
                  <a:srgbClr val="00FFFF"/>
                </a:highlight>
              </a:rPr>
              <a:t>(Level)</a:t>
            </a:r>
            <a:r>
              <a:rPr lang="zh-CN" altLang="en-US" sz="1800" dirty="0"/>
              <a:t>。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文本框 15">
                <a:extLst>
                  <a:ext uri="{FF2B5EF4-FFF2-40B4-BE49-F238E27FC236}">
                    <a16:creationId xmlns:a16="http://schemas.microsoft.com/office/drawing/2014/main" id="{0EC675B0-EDE9-47C3-B8FA-CC2AAF388212}"/>
                  </a:ext>
                </a:extLst>
              </p:cNvPr>
              <p:cNvSpPr txBox="1"/>
              <p:nvPr/>
            </p:nvSpPr>
            <p:spPr>
              <a:xfrm>
                <a:off x="390616" y="6089173"/>
                <a:ext cx="186563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/>
                  <a:t>[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l-GR" altLang="zh-CN" dirty="0"/>
                          <m:t>Γ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dirty="0"/>
                  <a:t>(N) : </a:t>
                </a:r>
                <a:r>
                  <a:rPr lang="el-GR" altLang="zh-CN" dirty="0"/>
                  <a:t>Γ</a:t>
                </a:r>
                <a:r>
                  <a:rPr lang="en-US" altLang="zh-CN" dirty="0"/>
                  <a:t>(N)] = N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16" name="文本框 15">
                <a:extLst>
                  <a:ext uri="{FF2B5EF4-FFF2-40B4-BE49-F238E27FC236}">
                    <a16:creationId xmlns:a16="http://schemas.microsoft.com/office/drawing/2014/main" id="{0EC675B0-EDE9-47C3-B8FA-CC2AAF3882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0616" y="6089173"/>
                <a:ext cx="1865639" cy="369332"/>
              </a:xfrm>
              <a:prstGeom prst="rect">
                <a:avLst/>
              </a:prstGeom>
              <a:blipFill>
                <a:blip r:embed="rId9"/>
                <a:stretch>
                  <a:fillRect l="-2614" t="-10000" r="-2288" b="-2666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文本框 17">
                <a:extLst>
                  <a:ext uri="{FF2B5EF4-FFF2-40B4-BE49-F238E27FC236}">
                    <a16:creationId xmlns:a16="http://schemas.microsoft.com/office/drawing/2014/main" id="{BD7271BB-3666-1F3E-7CC4-3B80C4C0269E}"/>
                  </a:ext>
                </a:extLst>
              </p:cNvPr>
              <p:cNvSpPr txBox="1"/>
              <p:nvPr/>
            </p:nvSpPr>
            <p:spPr>
              <a:xfrm>
                <a:off x="4935105" y="6052575"/>
                <a:ext cx="232178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/>
                  <a:t>[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l-GR" altLang="zh-CN" dirty="0"/>
                          <m:t>Γ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dirty="0"/>
                  <a:t>(N) 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l-GR" altLang="zh-CN" dirty="0"/>
                          <m:t>Γ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dirty="0"/>
                  <a:t>(N)] =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𝜑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18" name="文本框 17">
                <a:extLst>
                  <a:ext uri="{FF2B5EF4-FFF2-40B4-BE49-F238E27FC236}">
                    <a16:creationId xmlns:a16="http://schemas.microsoft.com/office/drawing/2014/main" id="{BD7271BB-3666-1F3E-7CC4-3B80C4C026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5105" y="6052575"/>
                <a:ext cx="2321789" cy="369332"/>
              </a:xfrm>
              <a:prstGeom prst="rect">
                <a:avLst/>
              </a:prstGeom>
              <a:blipFill>
                <a:blip r:embed="rId10"/>
                <a:stretch>
                  <a:fillRect l="-2368" t="-10000" r="-263" b="-2666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23594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B2628D4B-E146-9018-9E99-7413E8088D7A}"/>
                  </a:ext>
                </a:extLst>
              </p:cNvPr>
              <p:cNvSpPr txBox="1"/>
              <p:nvPr/>
            </p:nvSpPr>
            <p:spPr>
              <a:xfrm>
                <a:off x="443884" y="346229"/>
                <a:ext cx="986513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dirty="0"/>
                  <a:t>例</a:t>
                </a:r>
                <a:r>
                  <a:rPr lang="en-US" altLang="zh-CN" sz="2400" dirty="0"/>
                  <a:t>3</a:t>
                </a:r>
                <a:r>
                  <a:rPr lang="zh-CN" altLang="en-US" sz="2400" dirty="0"/>
                  <a:t>：同余子群</a:t>
                </a:r>
                <a:r>
                  <a:rPr lang="el-GR" altLang="zh-CN" sz="2400" dirty="0"/>
                  <a:t>Γ</a:t>
                </a:r>
                <a:r>
                  <a:rPr lang="en-US" altLang="zh-CN" sz="2400" dirty="0"/>
                  <a:t>(N),</a:t>
                </a:r>
                <a:r>
                  <a:rPr lang="zh-CN" altLang="en-US" sz="24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altLang="zh-CN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l-GR" altLang="zh-CN" sz="2400" dirty="0" smtClean="0"/>
                          <m:t>Γ</m:t>
                        </m:r>
                      </m:e>
                      <m:sub>
                        <m:r>
                          <a:rPr lang="en-US" altLang="zh-CN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400" dirty="0"/>
                  <a:t>(N),</a:t>
                </a:r>
                <a:r>
                  <a:rPr lang="zh-CN" altLang="en-US" sz="24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altLang="zh-CN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l-GR" altLang="zh-CN" sz="2400" dirty="0" smtClean="0"/>
                          <m:t>Γ</m:t>
                        </m:r>
                      </m:e>
                      <m:sub>
                        <m:r>
                          <a:rPr lang="en-US" altLang="zh-CN" sz="2400" b="0" i="1" dirty="0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400" dirty="0"/>
                  <a:t>(N)</a:t>
                </a:r>
                <a:r>
                  <a:rPr lang="zh-CN" altLang="en-US" sz="2400" dirty="0"/>
                  <a:t>构成的模曲线</a:t>
                </a:r>
                <a:r>
                  <a:rPr lang="en-US" altLang="zh-CN" sz="2400" dirty="0"/>
                  <a:t>X(</a:t>
                </a:r>
                <a:r>
                  <a:rPr lang="el-GR" altLang="zh-CN" sz="2400" dirty="0"/>
                  <a:t>Γ</a:t>
                </a:r>
                <a:r>
                  <a:rPr lang="en-US" altLang="zh-CN" sz="2400" dirty="0"/>
                  <a:t>(N)), X(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altLang="zh-CN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l-GR" altLang="zh-CN" sz="2400" dirty="0" smtClean="0"/>
                          <m:t>Γ</m:t>
                        </m:r>
                      </m:e>
                      <m:sub>
                        <m:r>
                          <a:rPr lang="en-US" altLang="zh-CN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400" dirty="0"/>
                  <a:t>(N)), X(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altLang="zh-CN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l-GR" altLang="zh-CN" sz="2400" dirty="0" smtClean="0"/>
                          <m:t>Γ</m:t>
                        </m:r>
                      </m:e>
                      <m:sub>
                        <m:r>
                          <a:rPr lang="en-US" altLang="zh-CN" sz="2400" b="0" i="1" dirty="0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400" dirty="0"/>
                  <a:t>(N))</a:t>
                </a:r>
                <a:r>
                  <a:rPr lang="zh-CN" altLang="en-US" sz="2400" dirty="0"/>
                  <a:t>。</a:t>
                </a:r>
              </a:p>
            </p:txBody>
          </p:sp>
        </mc:Choice>
        <mc:Fallback xmlns="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B2628D4B-E146-9018-9E99-7413E8088D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3884" y="346229"/>
                <a:ext cx="9865137" cy="461665"/>
              </a:xfrm>
              <a:prstGeom prst="rect">
                <a:avLst/>
              </a:prstGeom>
              <a:blipFill>
                <a:blip r:embed="rId2"/>
                <a:stretch>
                  <a:fillRect l="-989" t="-9211" b="-3026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文本框 4">
            <a:extLst>
              <a:ext uri="{FF2B5EF4-FFF2-40B4-BE49-F238E27FC236}">
                <a16:creationId xmlns:a16="http://schemas.microsoft.com/office/drawing/2014/main" id="{100EBC74-93E5-2C86-FB42-EF8EE7060855}"/>
              </a:ext>
            </a:extLst>
          </p:cNvPr>
          <p:cNvSpPr txBox="1"/>
          <p:nvPr/>
        </p:nvSpPr>
        <p:spPr>
          <a:xfrm>
            <a:off x="443884" y="1180730"/>
            <a:ext cx="2467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步骤</a:t>
            </a:r>
            <a:r>
              <a:rPr lang="en-US" altLang="zh-CN" dirty="0"/>
              <a:t>1</a:t>
            </a:r>
            <a:r>
              <a:rPr lang="zh-CN" altLang="en-US" dirty="0"/>
              <a:t>：寻找基本区域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EACC6BF1-C277-545D-295A-7021E1D5CA18}"/>
              </a:ext>
            </a:extLst>
          </p:cNvPr>
          <p:cNvSpPr txBox="1"/>
          <p:nvPr/>
        </p:nvSpPr>
        <p:spPr>
          <a:xfrm>
            <a:off x="443884" y="1738232"/>
            <a:ext cx="97353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SL(2, Z)</a:t>
            </a:r>
            <a:r>
              <a:rPr lang="zh-CN" altLang="en-US" dirty="0"/>
              <a:t>对同余子群进行陪集分解，选取代表元素，作用于</a:t>
            </a:r>
            <a:r>
              <a:rPr lang="en-US" altLang="zh-CN" sz="1800" dirty="0"/>
              <a:t>SL(2, Z)\H</a:t>
            </a:r>
            <a:r>
              <a:rPr lang="zh-CN" altLang="en-US" sz="1800" dirty="0"/>
              <a:t>，得到区域的并即是所求</a:t>
            </a:r>
            <a:endParaRPr lang="zh-CN" altLang="en-US" dirty="0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88BD700D-DA0A-CA7A-DE1C-50645DDD189F}"/>
              </a:ext>
            </a:extLst>
          </p:cNvPr>
          <p:cNvSpPr txBox="1"/>
          <p:nvPr/>
        </p:nvSpPr>
        <p:spPr>
          <a:xfrm>
            <a:off x="443884" y="2553690"/>
            <a:ext cx="1989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步骤</a:t>
            </a:r>
            <a:r>
              <a:rPr lang="en-US" altLang="zh-CN" dirty="0"/>
              <a:t>2</a:t>
            </a:r>
            <a:r>
              <a:rPr lang="zh-CN" altLang="en-US" dirty="0"/>
              <a:t>：寻找尖点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9A192355-0539-973D-A391-7692AF941198}"/>
              </a:ext>
            </a:extLst>
          </p:cNvPr>
          <p:cNvSpPr txBox="1"/>
          <p:nvPr/>
        </p:nvSpPr>
        <p:spPr>
          <a:xfrm>
            <a:off x="443884" y="3059668"/>
            <a:ext cx="39917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同上面步骤</a:t>
            </a:r>
            <a:r>
              <a:rPr lang="en-US" altLang="zh-CN" dirty="0"/>
              <a:t>, </a:t>
            </a:r>
            <a:r>
              <a:rPr lang="zh-CN" altLang="en-US" dirty="0"/>
              <a:t>并对∞进行一遍作用即可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D1D38C68-6DAC-4424-AECC-402ACBD62235}"/>
              </a:ext>
            </a:extLst>
          </p:cNvPr>
          <p:cNvSpPr txBox="1"/>
          <p:nvPr/>
        </p:nvSpPr>
        <p:spPr>
          <a:xfrm>
            <a:off x="443884" y="3875126"/>
            <a:ext cx="21531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步骤</a:t>
            </a:r>
            <a:r>
              <a:rPr lang="en-US" altLang="zh-CN" dirty="0"/>
              <a:t>3</a:t>
            </a:r>
            <a:r>
              <a:rPr lang="zh-CN" altLang="en-US" dirty="0"/>
              <a:t>：直接摆烂了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文本框 13">
                <a:extLst>
                  <a:ext uri="{FF2B5EF4-FFF2-40B4-BE49-F238E27FC236}">
                    <a16:creationId xmlns:a16="http://schemas.microsoft.com/office/drawing/2014/main" id="{D4546621-D8C4-C291-4121-B487C87B2015}"/>
                  </a:ext>
                </a:extLst>
              </p:cNvPr>
              <p:cNvSpPr txBox="1"/>
              <p:nvPr/>
            </p:nvSpPr>
            <p:spPr>
              <a:xfrm>
                <a:off x="443884" y="4381104"/>
                <a:ext cx="265649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/>
                  <a:t>X(</a:t>
                </a:r>
                <a:r>
                  <a:rPr lang="el-GR" altLang="zh-CN" sz="1800" dirty="0"/>
                  <a:t>Γ</a:t>
                </a:r>
                <a:r>
                  <a:rPr lang="en-US" altLang="zh-CN" dirty="0"/>
                  <a:t>) = Y(</a:t>
                </a:r>
                <a:r>
                  <a:rPr lang="el-GR" altLang="zh-CN" sz="1800" dirty="0"/>
                  <a:t>Γ</a:t>
                </a:r>
                <a:r>
                  <a:rPr lang="en-US" altLang="zh-CN" dirty="0"/>
                  <a:t>)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altLang="zh-CN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∪</m:t>
                    </m:r>
                    <m:r>
                      <m:rPr>
                        <m:nor/>
                      </m:rPr>
                      <a:rPr lang="en-US" altLang="zh-CN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l-GR" altLang="zh-CN" dirty="0"/>
                      <m:t>Γ</m:t>
                    </m:r>
                    <m:r>
                      <m:rPr>
                        <m:nor/>
                      </m:rPr>
                      <a:rPr lang="en-US" altLang="zh-CN" b="0" i="0" dirty="0" smtClean="0"/>
                      <m:t>\(</m:t>
                    </m:r>
                    <m:r>
                      <m:rPr>
                        <m:nor/>
                      </m:rPr>
                      <a:rPr lang="en-US" altLang="zh-CN" b="0" i="0" dirty="0" smtClean="0"/>
                      <m:t>Q</m:t>
                    </m:r>
                    <m:r>
                      <a:rPr lang="en-US" altLang="zh-CN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∪</m:t>
                    </m:r>
                    <m:r>
                      <m:rPr>
                        <m:nor/>
                      </m:rPr>
                      <a:rPr lang="en-US" altLang="zh-CN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{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∞</m:t>
                    </m:r>
                    <m:r>
                      <m:rPr>
                        <m:nor/>
                      </m:rPr>
                      <a:rPr lang="en-US" altLang="zh-CN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}</m:t>
                    </m:r>
                    <m:r>
                      <m:rPr>
                        <m:nor/>
                      </m:rPr>
                      <a:rPr lang="en-US" altLang="zh-CN" b="0" i="0" dirty="0" smtClean="0"/>
                      <m:t>)</m:t>
                    </m:r>
                  </m:oMath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14" name="文本框 13">
                <a:extLst>
                  <a:ext uri="{FF2B5EF4-FFF2-40B4-BE49-F238E27FC236}">
                    <a16:creationId xmlns:a16="http://schemas.microsoft.com/office/drawing/2014/main" id="{D4546621-D8C4-C291-4121-B487C87B20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3884" y="4381104"/>
                <a:ext cx="2656496" cy="369332"/>
              </a:xfrm>
              <a:prstGeom prst="rect">
                <a:avLst/>
              </a:prstGeom>
              <a:blipFill>
                <a:blip r:embed="rId3"/>
                <a:stretch>
                  <a:fillRect l="-2064" t="-10000" b="-2666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文本框 14">
            <a:extLst>
              <a:ext uri="{FF2B5EF4-FFF2-40B4-BE49-F238E27FC236}">
                <a16:creationId xmlns:a16="http://schemas.microsoft.com/office/drawing/2014/main" id="{D390B89C-507D-1AEE-1000-4B0E29A3A6F1}"/>
              </a:ext>
            </a:extLst>
          </p:cNvPr>
          <p:cNvSpPr txBox="1"/>
          <p:nvPr/>
        </p:nvSpPr>
        <p:spPr>
          <a:xfrm>
            <a:off x="6471821" y="2923022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不等价尖点个数：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文本框 15">
                <a:extLst>
                  <a:ext uri="{FF2B5EF4-FFF2-40B4-BE49-F238E27FC236}">
                    <a16:creationId xmlns:a16="http://schemas.microsoft.com/office/drawing/2014/main" id="{31A2E479-1B67-A36D-8FFF-569DDFB146CC}"/>
                  </a:ext>
                </a:extLst>
              </p:cNvPr>
              <p:cNvSpPr txBox="1"/>
              <p:nvPr/>
            </p:nvSpPr>
            <p:spPr>
              <a:xfrm>
                <a:off x="6471821" y="3413461"/>
                <a:ext cx="3569567" cy="79239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altLang="zh-CN" sz="1800" dirty="0"/>
                  <a:t>Γ</a:t>
                </a:r>
                <a:r>
                  <a:rPr lang="en-US" altLang="zh-CN" sz="1800" dirty="0"/>
                  <a:t>(n)</a:t>
                </a:r>
                <a:r>
                  <a:rPr lang="zh-CN" altLang="en-US" sz="1800" dirty="0"/>
                  <a:t>：</a:t>
                </a:r>
                <a:endParaRPr lang="en-US" altLang="zh-CN" sz="1800" dirty="0"/>
              </a:p>
              <a:p>
                <a:r>
                  <a:rPr lang="en-US" altLang="zh-CN" dirty="0"/>
                  <a:t>3,</a:t>
                </a:r>
                <a:r>
                  <a:rPr lang="zh-CN" altLang="en-US" dirty="0"/>
                  <a:t>当</a:t>
                </a:r>
                <a:r>
                  <a:rPr lang="en-US" altLang="zh-CN" dirty="0"/>
                  <a:t>n=2</a:t>
                </a:r>
                <a:r>
                  <a:rPr lang="zh-CN" altLang="en-US" dirty="0"/>
                  <a:t>；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i="1">
                            <a:latin typeface="Cambria Math" panose="02040503050406030204" pitchFamily="18" charset="0"/>
                          </a:rPr>
                          <m:t>n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nary>
                      <m:naryPr>
                        <m:chr m:val="∏"/>
                        <m:supHide m:val="on"/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  <m:sup/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(1−</m:t>
                        </m:r>
                        <m:f>
                          <m:fPr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p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)</m:t>
                        </m:r>
                        <m:r>
                          <m:rPr>
                            <m:nor/>
                          </m:rPr>
                          <a:rPr lang="en-US" altLang="zh-CN" dirty="0" smtClean="0"/>
                          <m:t>,</m:t>
                        </m:r>
                        <m:r>
                          <m:rPr>
                            <m:nor/>
                          </m:rPr>
                          <a:rPr lang="zh-CN" altLang="en-US" dirty="0" smtClean="0"/>
                          <m:t>当</m:t>
                        </m:r>
                        <m:r>
                          <m:rPr>
                            <m:nor/>
                          </m:rPr>
                          <a:rPr lang="en-US" altLang="zh-CN" dirty="0" smtClean="0"/>
                          <m:t>n</m:t>
                        </m:r>
                        <m:r>
                          <m:rPr>
                            <m:nor/>
                          </m:rPr>
                          <a:rPr lang="en-US" altLang="zh-CN" b="0" i="0" dirty="0" smtClean="0"/>
                          <m:t>&gt;</m:t>
                        </m:r>
                        <m:r>
                          <m:rPr>
                            <m:nor/>
                          </m:rPr>
                          <a:rPr lang="en-US" altLang="zh-CN" dirty="0" smtClean="0"/>
                          <m:t>2</m:t>
                        </m:r>
                      </m:e>
                    </m:nary>
                  </m:oMath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16" name="文本框 15">
                <a:extLst>
                  <a:ext uri="{FF2B5EF4-FFF2-40B4-BE49-F238E27FC236}">
                    <a16:creationId xmlns:a16="http://schemas.microsoft.com/office/drawing/2014/main" id="{31A2E479-1B67-A36D-8FFF-569DDFB146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71821" y="3413461"/>
                <a:ext cx="3569567" cy="792396"/>
              </a:xfrm>
              <a:prstGeom prst="rect">
                <a:avLst/>
              </a:prstGeom>
              <a:blipFill>
                <a:blip r:embed="rId4"/>
                <a:stretch>
                  <a:fillRect l="-1538" t="-13846" b="-7538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文本框 17">
                <a:extLst>
                  <a:ext uri="{FF2B5EF4-FFF2-40B4-BE49-F238E27FC236}">
                    <a16:creationId xmlns:a16="http://schemas.microsoft.com/office/drawing/2014/main" id="{11C67F7E-0587-36D1-4898-204BF71075F1}"/>
                  </a:ext>
                </a:extLst>
              </p:cNvPr>
              <p:cNvSpPr txBox="1"/>
              <p:nvPr/>
            </p:nvSpPr>
            <p:spPr>
              <a:xfrm>
                <a:off x="6471820" y="4326964"/>
                <a:ext cx="4076372" cy="78553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l-GR" altLang="zh-CN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l-GR" altLang="zh-CN" sz="1800" dirty="0" smtClean="0"/>
                          <m:t>Γ</m:t>
                        </m:r>
                      </m:e>
                      <m:sub>
                        <m:r>
                          <a:rPr lang="en-US" altLang="zh-CN" sz="1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dirty="0"/>
                  <a:t>(</a:t>
                </a:r>
                <a:r>
                  <a:rPr lang="en-US" altLang="zh-CN" dirty="0"/>
                  <a:t>n</a:t>
                </a:r>
                <a:r>
                  <a:rPr lang="en-US" altLang="zh-CN" sz="1800" dirty="0"/>
                  <a:t>)</a:t>
                </a:r>
                <a:r>
                  <a:rPr lang="zh-CN" altLang="en-US" sz="1800" dirty="0"/>
                  <a:t>：</a:t>
                </a:r>
                <a:endParaRPr lang="en-US" altLang="zh-CN" sz="1800" dirty="0"/>
              </a:p>
              <a:p>
                <a:r>
                  <a:rPr lang="en-US" altLang="zh-CN" dirty="0"/>
                  <a:t>2,</a:t>
                </a:r>
                <a:r>
                  <a:rPr lang="zh-CN" altLang="en-US" dirty="0"/>
                  <a:t>当</a:t>
                </a:r>
                <a:r>
                  <a:rPr lang="en-US" altLang="zh-CN" dirty="0"/>
                  <a:t>n=2,3</a:t>
                </a:r>
                <a:r>
                  <a:rPr lang="zh-CN" altLang="en-US" dirty="0"/>
                  <a:t>；</a:t>
                </a:r>
                <a:r>
                  <a:rPr lang="en-US" altLang="zh-CN" dirty="0"/>
                  <a:t>3,</a:t>
                </a:r>
                <a:r>
                  <a:rPr lang="zh-CN" altLang="en-US" dirty="0"/>
                  <a:t>当</a:t>
                </a:r>
                <a:r>
                  <a:rPr lang="en-US" altLang="zh-CN" dirty="0"/>
                  <a:t>n=4</a:t>
                </a:r>
                <a:r>
                  <a:rPr lang="zh-CN" altLang="en-US" dirty="0"/>
                  <a:t>；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nary>
                      <m:naryPr>
                        <m:chr m:val="∏"/>
                        <m:supHide m:val="on"/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  <m:sup/>
                      <m:e>
                        <m:r>
                          <a:rPr lang="zh-CN" altLang="en-US" b="0" i="1" smtClean="0">
                            <a:latin typeface="Cambria Math" panose="02040503050406030204" pitchFamily="18" charset="0"/>
                          </a:rPr>
                          <m:t>𝜑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)</m:t>
                        </m:r>
                        <m:r>
                          <a:rPr lang="zh-CN" altLang="en-US" b="0" i="1" smtClean="0">
                            <a:latin typeface="Cambria Math" panose="02040503050406030204" pitchFamily="18" charset="0"/>
                          </a:rPr>
                          <m:t>𝜑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f>
                          <m:fPr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num>
                          <m:den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</m:den>
                        </m:f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nary>
                  </m:oMath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18" name="文本框 17">
                <a:extLst>
                  <a:ext uri="{FF2B5EF4-FFF2-40B4-BE49-F238E27FC236}">
                    <a16:creationId xmlns:a16="http://schemas.microsoft.com/office/drawing/2014/main" id="{11C67F7E-0587-36D1-4898-204BF71075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71820" y="4326964"/>
                <a:ext cx="4076372" cy="785536"/>
              </a:xfrm>
              <a:prstGeom prst="rect">
                <a:avLst/>
              </a:prstGeom>
              <a:blipFill>
                <a:blip r:embed="rId5"/>
                <a:stretch>
                  <a:fillRect l="-1347" t="-13953" b="-7674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文本框 19">
                <a:extLst>
                  <a:ext uri="{FF2B5EF4-FFF2-40B4-BE49-F238E27FC236}">
                    <a16:creationId xmlns:a16="http://schemas.microsoft.com/office/drawing/2014/main" id="{95DEEEEE-F1A4-A193-7C32-53271BBCABA2}"/>
                  </a:ext>
                </a:extLst>
              </p:cNvPr>
              <p:cNvSpPr txBox="1"/>
              <p:nvPr/>
            </p:nvSpPr>
            <p:spPr>
              <a:xfrm>
                <a:off x="6471820" y="5240467"/>
                <a:ext cx="1728358" cy="73994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l-GR" altLang="zh-CN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l-GR" altLang="zh-CN" sz="1800" dirty="0" smtClean="0"/>
                          <m:t>Γ</m:t>
                        </m:r>
                      </m:e>
                      <m:sub>
                        <m:r>
                          <a:rPr lang="en-US" altLang="zh-CN" sz="1800" b="0" i="1" dirty="0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800" dirty="0"/>
                  <a:t>(n)</a:t>
                </a:r>
                <a:r>
                  <a:rPr lang="zh-CN" altLang="en-US" sz="1800" dirty="0"/>
                  <a:t>：</a:t>
                </a:r>
                <a:endParaRPr lang="en-US" altLang="zh-CN" dirty="0"/>
              </a:p>
              <a:p>
                <a:r>
                  <a:rPr lang="en-US" altLang="zh-CN" b="0" dirty="0"/>
                  <a:t>=</a:t>
                </a:r>
                <a14:m>
                  <m:oMath xmlns:m="http://schemas.openxmlformats.org/officeDocument/2006/math">
                    <m:nary>
                      <m:naryPr>
                        <m:chr m:val="∏"/>
                        <m:supHide m:val="on"/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  <m:sup/>
                      <m:e>
                        <m:r>
                          <a:rPr lang="zh-CN" altLang="en-US" b="0" i="1" smtClean="0">
                            <a:latin typeface="Cambria Math" panose="02040503050406030204" pitchFamily="18" charset="0"/>
                          </a:rPr>
                          <m:t>𝜑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((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f>
                          <m:fPr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num>
                          <m:den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</m:den>
                        </m:f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))</m:t>
                        </m:r>
                      </m:e>
                    </m:nary>
                  </m:oMath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20" name="文本框 19">
                <a:extLst>
                  <a:ext uri="{FF2B5EF4-FFF2-40B4-BE49-F238E27FC236}">
                    <a16:creationId xmlns:a16="http://schemas.microsoft.com/office/drawing/2014/main" id="{95DEEEEE-F1A4-A193-7C32-53271BBCAB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71820" y="5240467"/>
                <a:ext cx="1728358" cy="739946"/>
              </a:xfrm>
              <a:prstGeom prst="rect">
                <a:avLst/>
              </a:prstGeom>
              <a:blipFill>
                <a:blip r:embed="rId6"/>
                <a:stretch>
                  <a:fillRect l="-10954" t="-18182" r="-707" b="-851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文本框 20">
            <a:extLst>
              <a:ext uri="{FF2B5EF4-FFF2-40B4-BE49-F238E27FC236}">
                <a16:creationId xmlns:a16="http://schemas.microsoft.com/office/drawing/2014/main" id="{DA633FEE-D00C-61B0-0BD0-C4B5FA4463C4}"/>
              </a:ext>
            </a:extLst>
          </p:cNvPr>
          <p:cNvSpPr txBox="1"/>
          <p:nvPr/>
        </p:nvSpPr>
        <p:spPr>
          <a:xfrm>
            <a:off x="381740" y="5677270"/>
            <a:ext cx="45704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具体计算都比较复杂，我们举个具体的例子</a:t>
            </a:r>
          </a:p>
        </p:txBody>
      </p:sp>
    </p:spTree>
    <p:extLst>
      <p:ext uri="{BB962C8B-B14F-4D97-AF65-F5344CB8AC3E}">
        <p14:creationId xmlns:p14="http://schemas.microsoft.com/office/powerpoint/2010/main" val="3988891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636F13A2-338E-5A49-CC7C-EB7BAB9AD0AB}"/>
                  </a:ext>
                </a:extLst>
              </p:cNvPr>
              <p:cNvSpPr txBox="1"/>
              <p:nvPr/>
            </p:nvSpPr>
            <p:spPr>
              <a:xfrm>
                <a:off x="292963" y="248576"/>
                <a:ext cx="163615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l-GR" altLang="zh-CN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l-GR" altLang="zh-CN" sz="2400" dirty="0" smtClean="0"/>
                          <m:t>Γ</m:t>
                        </m:r>
                      </m:e>
                      <m:sub>
                        <m:r>
                          <a:rPr lang="en-US" altLang="zh-CN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400" dirty="0"/>
                  <a:t>(2)=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altLang="zh-CN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l-GR" altLang="zh-CN" sz="2400" dirty="0" smtClean="0"/>
                          <m:t>Γ</m:t>
                        </m:r>
                      </m:e>
                      <m:sub>
                        <m:r>
                          <a:rPr lang="en-US" altLang="zh-CN" sz="2400" b="0" i="1" dirty="0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400" dirty="0"/>
                  <a:t>(2)</a:t>
                </a:r>
                <a:endParaRPr lang="zh-CN" altLang="en-US" sz="2400" dirty="0"/>
              </a:p>
            </p:txBody>
          </p:sp>
        </mc:Choice>
        <mc:Fallback xmlns="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636F13A2-338E-5A49-CC7C-EB7BAB9AD0A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2963" y="248576"/>
                <a:ext cx="1636154" cy="461665"/>
              </a:xfrm>
              <a:prstGeom prst="rect">
                <a:avLst/>
              </a:prstGeom>
              <a:blipFill>
                <a:blip r:embed="rId2"/>
                <a:stretch>
                  <a:fillRect l="-746" t="-9211" r="-5224" b="-3026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文本框 3">
            <a:extLst>
              <a:ext uri="{FF2B5EF4-FFF2-40B4-BE49-F238E27FC236}">
                <a16:creationId xmlns:a16="http://schemas.microsoft.com/office/drawing/2014/main" id="{6F297E55-049F-85EC-62D2-2F2A9E4DFB1A}"/>
              </a:ext>
            </a:extLst>
          </p:cNvPr>
          <p:cNvSpPr txBox="1"/>
          <p:nvPr/>
        </p:nvSpPr>
        <p:spPr>
          <a:xfrm>
            <a:off x="7227416" y="4478506"/>
            <a:ext cx="4754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highlight>
                  <a:srgbClr val="FFFF00"/>
                </a:highlight>
              </a:rPr>
              <a:t>Frey</a:t>
            </a:r>
            <a:r>
              <a:rPr lang="zh-CN" altLang="en-US" dirty="0">
                <a:highlight>
                  <a:srgbClr val="FFFF00"/>
                </a:highlight>
              </a:rPr>
              <a:t>曲线与上述同余子群下不存在尖形式矛盾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65C7D578-8B81-0B20-607F-77381D71C28C}"/>
                  </a:ext>
                </a:extLst>
              </p:cNvPr>
              <p:cNvSpPr txBox="1"/>
              <p:nvPr/>
            </p:nvSpPr>
            <p:spPr>
              <a:xfrm>
                <a:off x="292963" y="1083075"/>
                <a:ext cx="8633902" cy="5542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l-GR" altLang="zh-CN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l-GR" altLang="zh-CN" sz="1800" dirty="0" smtClean="0"/>
                          <m:t>Γ</m:t>
                        </m:r>
                      </m:e>
                      <m:sub>
                        <m:r>
                          <a:rPr lang="en-US" altLang="zh-CN" sz="1800" b="0" i="1" dirty="0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800" dirty="0"/>
                  <a:t>(2)</a:t>
                </a:r>
                <a:r>
                  <a:rPr lang="zh-CN" altLang="en-US" sz="1800" dirty="0"/>
                  <a:t>在</a:t>
                </a:r>
                <a:r>
                  <a:rPr lang="en-US" altLang="zh-CN" sz="1800" dirty="0"/>
                  <a:t>SL(2,Z)</a:t>
                </a:r>
                <a:r>
                  <a:rPr lang="zh-CN" altLang="en-US" sz="1800" dirty="0"/>
                  <a:t>的右陪集分解下的代表元为</a:t>
                </a:r>
                <a:r>
                  <a:rPr lang="en-US" altLang="zh-CN" sz="1800" dirty="0"/>
                  <a:t>{</a:t>
                </a:r>
                <a14:m>
                  <m:oMath xmlns:m="http://schemas.openxmlformats.org/officeDocument/2006/math">
                    <m:r>
                      <a:rPr lang="en-US" altLang="zh-CN" sz="1800" b="0" i="1" smtClean="0">
                        <a:latin typeface="Cambria Math" panose="02040503050406030204" pitchFamily="18" charset="0"/>
                      </a:rPr>
                      <m:t>𝐼</m:t>
                    </m:r>
                    <m:r>
                      <a:rPr lang="en-US" altLang="zh-CN" sz="18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altLang="zh-CN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altLang="zh-CN" sz="1800" b="0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altLang="zh-CN" sz="18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altLang="zh-CN" sz="18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altLang="zh-CN" sz="18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altLang="zh-CN" sz="18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mr>
                        </m:m>
                      </m:e>
                    </m:d>
                    <m:r>
                      <a:rPr lang="en-US" altLang="zh-CN" sz="1800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altLang="zh-CN" sz="1800" b="0" i="1" smtClean="0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altLang="zh-CN" sz="18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altLang="zh-CN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altLang="zh-CN" sz="1800" b="0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altLang="zh-CN" sz="18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altLang="zh-CN" sz="1800" b="0" i="1" smtClean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e>
                          </m:mr>
                          <m:mr>
                            <m:e>
                              <m:r>
                                <a:rPr lang="en-US" altLang="zh-CN" sz="18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altLang="zh-CN" sz="18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</m:m>
                      </m:e>
                    </m:d>
                    <m:r>
                      <a:rPr lang="en-US" altLang="zh-CN" sz="1800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altLang="zh-CN" sz="1800" b="0" i="1" smtClean="0">
                        <a:latin typeface="Cambria Math" panose="02040503050406030204" pitchFamily="18" charset="0"/>
                      </a:rPr>
                      <m:t>𝑆𝑇</m:t>
                    </m:r>
                    <m:r>
                      <a:rPr lang="en-US" altLang="zh-CN" sz="1800" b="0" i="1" smtClean="0">
                        <a:latin typeface="Cambria Math" panose="02040503050406030204" pitchFamily="18" charset="0"/>
                      </a:rPr>
                      <m:t>=(</m:t>
                    </m:r>
                    <m:m>
                      <m:mPr>
                        <m:mcs>
                          <m:mc>
                            <m:mcPr>
                              <m:count m:val="2"/>
                              <m:mcJc m:val="center"/>
                            </m:mcPr>
                          </m:mc>
                        </m:mcs>
                        <m:ctrlPr>
                          <a:rPr lang="en-US" altLang="zh-CN" sz="1800" b="0" i="1" smtClean="0"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r>
                            <m:rPr>
                              <m:brk m:alnAt="7"/>
                            </m:rPr>
                            <a:rPr lang="en-US" altLang="zh-CN" sz="1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  <m:e>
                          <m:r>
                            <a:rPr lang="en-US" altLang="zh-CN" sz="1800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e>
                      </m:mr>
                      <m:mr>
                        <m:e>
                          <m:r>
                            <a:rPr lang="en-US" altLang="zh-CN" sz="1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  <m:e>
                          <m:r>
                            <a:rPr lang="en-US" altLang="zh-CN" sz="1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</m:mr>
                    </m:m>
                    <m:r>
                      <a:rPr lang="en-US" altLang="zh-CN" sz="18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altLang="zh-CN" sz="1800" dirty="0"/>
                  <a:t>}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65C7D578-8B81-0B20-607F-77381D71C2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2963" y="1083075"/>
                <a:ext cx="8633902" cy="554254"/>
              </a:xfrm>
              <a:prstGeom prst="rect">
                <a:avLst/>
              </a:prstGeom>
              <a:blipFill>
                <a:blip r:embed="rId3"/>
                <a:stretch>
                  <a:fillRect b="-109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图片 6">
            <a:extLst>
              <a:ext uri="{FF2B5EF4-FFF2-40B4-BE49-F238E27FC236}">
                <a16:creationId xmlns:a16="http://schemas.microsoft.com/office/drawing/2014/main" id="{A38BC4DF-D1ED-0618-D076-19600F2F734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263" y="1908699"/>
            <a:ext cx="6823496" cy="445405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B8A1C03B-07D9-0670-17AC-2068190D50B2}"/>
                  </a:ext>
                </a:extLst>
              </p:cNvPr>
              <p:cNvSpPr txBox="1"/>
              <p:nvPr/>
            </p:nvSpPr>
            <p:spPr>
              <a:xfrm>
                <a:off x="8043377" y="2010163"/>
                <a:ext cx="2210862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dirty="0"/>
                  <a:t>不等价尖点有</a:t>
                </a:r>
                <a:r>
                  <a:rPr lang="en-US" altLang="zh-CN" dirty="0"/>
                  <a:t>:0</a:t>
                </a:r>
                <a:r>
                  <a:rPr lang="zh-CN" altLang="en-US" dirty="0"/>
                  <a:t>和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∞</m:t>
                    </m:r>
                  </m:oMath>
                </a14:m>
                <a:endParaRPr lang="en-US" altLang="zh-CN" b="0" dirty="0">
                  <a:ea typeface="Cambria Math" panose="02040503050406030204" pitchFamily="18" charset="0"/>
                </a:endParaRPr>
              </a:p>
              <a:p>
                <a:pPr algn="ctr"/>
                <a:r>
                  <a:rPr lang="zh-CN" altLang="en-US" dirty="0">
                    <a:solidFill>
                      <a:schemeClr val="accent2"/>
                    </a:solidFill>
                  </a:rPr>
                  <a:t>注</a:t>
                </a:r>
                <a:r>
                  <a:rPr lang="en-US" altLang="zh-CN" dirty="0">
                    <a:solidFill>
                      <a:schemeClr val="accent2"/>
                    </a:solidFill>
                  </a:rPr>
                  <a:t>:0</a:t>
                </a:r>
                <a:r>
                  <a:rPr lang="zh-CN" altLang="en-US" dirty="0">
                    <a:solidFill>
                      <a:schemeClr val="accent2"/>
                    </a:solidFill>
                  </a:rPr>
                  <a:t>和</a:t>
                </a:r>
                <a:r>
                  <a:rPr lang="en-US" altLang="zh-CN" dirty="0">
                    <a:solidFill>
                      <a:schemeClr val="accent2"/>
                    </a:solidFill>
                  </a:rPr>
                  <a:t>-1</a:t>
                </a:r>
                <a:r>
                  <a:rPr lang="zh-CN" altLang="en-US" dirty="0">
                    <a:solidFill>
                      <a:schemeClr val="accent2"/>
                    </a:solidFill>
                  </a:rPr>
                  <a:t>是等价尖点</a:t>
                </a:r>
              </a:p>
            </p:txBody>
          </p:sp>
        </mc:Choice>
        <mc:Fallback xmlns=""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B8A1C03B-07D9-0670-17AC-2068190D50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43377" y="2010163"/>
                <a:ext cx="2210862" cy="646331"/>
              </a:xfrm>
              <a:prstGeom prst="rect">
                <a:avLst/>
              </a:prstGeom>
              <a:blipFill>
                <a:blip r:embed="rId5"/>
                <a:stretch>
                  <a:fillRect l="-2204" t="-5660" r="-2204" b="-1415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2CB6FD62-3280-1D7E-4DD6-3AF7E5EAB8CA}"/>
                  </a:ext>
                </a:extLst>
              </p:cNvPr>
              <p:cNvSpPr txBox="1"/>
              <p:nvPr/>
            </p:nvSpPr>
            <p:spPr>
              <a:xfrm>
                <a:off x="8043377" y="2873251"/>
                <a:ext cx="31229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/>
                  <a:t>X(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altLang="zh-CN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l-GR" altLang="zh-CN" sz="1800" dirty="0" smtClean="0"/>
                          <m:t>Γ</m:t>
                        </m:r>
                      </m:e>
                      <m:sub>
                        <m:r>
                          <a:rPr lang="en-US" altLang="zh-CN" sz="1800" b="0" i="1" dirty="0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800" dirty="0"/>
                  <a:t>(2)</a:t>
                </a:r>
                <a:r>
                  <a:rPr lang="en-US" altLang="zh-CN" dirty="0"/>
                  <a:t>)</a:t>
                </a:r>
                <a:r>
                  <a:rPr lang="zh-CN" altLang="en-US" dirty="0"/>
                  <a:t>是亏格为</a:t>
                </a:r>
                <a:r>
                  <a:rPr lang="en-US" altLang="zh-CN" dirty="0"/>
                  <a:t>0</a:t>
                </a:r>
                <a:r>
                  <a:rPr lang="zh-CN" altLang="en-US" dirty="0"/>
                  <a:t>的紧黎曼面</a:t>
                </a:r>
              </a:p>
            </p:txBody>
          </p:sp>
        </mc:Choice>
        <mc:Fallback xmlns="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2CB6FD62-3280-1D7E-4DD6-3AF7E5EAB8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43377" y="2873251"/>
                <a:ext cx="3122906" cy="369332"/>
              </a:xfrm>
              <a:prstGeom prst="rect">
                <a:avLst/>
              </a:prstGeom>
              <a:blipFill>
                <a:blip r:embed="rId6"/>
                <a:stretch>
                  <a:fillRect l="-1559" t="-8197" r="-1170" b="-2459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8770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3FB601B5-4600-AD2B-CDE4-8659875D917B}"/>
              </a:ext>
            </a:extLst>
          </p:cNvPr>
          <p:cNvSpPr txBox="1"/>
          <p:nvPr/>
        </p:nvSpPr>
        <p:spPr>
          <a:xfrm>
            <a:off x="292963" y="248576"/>
            <a:ext cx="6687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altLang="zh-CN" sz="2400" dirty="0"/>
              <a:t>Γ</a:t>
            </a:r>
            <a:r>
              <a:rPr lang="en-US" altLang="zh-CN" sz="2400" dirty="0"/>
              <a:t>(2)</a:t>
            </a:r>
            <a:endParaRPr lang="zh-CN" altLang="en-US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48A5CF57-15EB-B037-3524-EF88B0079460}"/>
                  </a:ext>
                </a:extLst>
              </p:cNvPr>
              <p:cNvSpPr txBox="1"/>
              <p:nvPr/>
            </p:nvSpPr>
            <p:spPr>
              <a:xfrm>
                <a:off x="292963" y="834500"/>
                <a:ext cx="607833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altLang="zh-CN" dirty="0"/>
                  <a:t>Γ</a:t>
                </a:r>
                <a:r>
                  <a:rPr lang="en-US" altLang="zh-CN" dirty="0"/>
                  <a:t>(2)</a:t>
                </a:r>
                <a:r>
                  <a:rPr lang="zh-CN" altLang="en-US" sz="1800" dirty="0"/>
                  <a:t>在</a:t>
                </a:r>
                <a:r>
                  <a:rPr lang="en-US" altLang="zh-CN" sz="1800" dirty="0"/>
                  <a:t>SL(2,Z)</a:t>
                </a:r>
                <a:r>
                  <a:rPr lang="zh-CN" altLang="en-US" sz="1800" dirty="0"/>
                  <a:t>的右陪集分解下的代表元为</a:t>
                </a:r>
                <a:r>
                  <a:rPr lang="en-US" altLang="zh-CN" sz="1800" dirty="0"/>
                  <a:t>{</a:t>
                </a:r>
                <a14:m>
                  <m:oMath xmlns:m="http://schemas.openxmlformats.org/officeDocument/2006/math">
                    <m:r>
                      <a:rPr lang="en-US" altLang="zh-CN" sz="1800" b="0" i="1" smtClean="0">
                        <a:latin typeface="Cambria Math" panose="02040503050406030204" pitchFamily="18" charset="0"/>
                      </a:rPr>
                      <m:t>𝐼</m:t>
                    </m:r>
                    <m:r>
                      <a:rPr lang="en-US" altLang="zh-CN" sz="1800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altLang="zh-CN" sz="1800" b="0" i="1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altLang="zh-CN" sz="1800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altLang="zh-CN" sz="1800" b="0" i="1" smtClean="0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altLang="zh-CN" sz="1800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altLang="zh-CN" sz="1800" b="0" i="1" smtClean="0">
                        <a:latin typeface="Cambria Math" panose="02040503050406030204" pitchFamily="18" charset="0"/>
                      </a:rPr>
                      <m:t>𝑆𝑇</m:t>
                    </m:r>
                    <m:r>
                      <a:rPr lang="en-US" altLang="zh-CN" sz="1800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altLang="zh-CN" sz="1800" b="0" i="1" smtClean="0">
                        <a:latin typeface="Cambria Math" panose="02040503050406030204" pitchFamily="18" charset="0"/>
                      </a:rPr>
                      <m:t>𝑇𝑆</m:t>
                    </m:r>
                    <m:r>
                      <a:rPr lang="en-US" altLang="zh-CN" sz="1800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altLang="zh-CN" sz="1800" b="0" i="1" smtClean="0">
                        <a:latin typeface="Cambria Math" panose="02040503050406030204" pitchFamily="18" charset="0"/>
                      </a:rPr>
                      <m:t>𝑇𝑆𝑇</m:t>
                    </m:r>
                  </m:oMath>
                </a14:m>
                <a:r>
                  <a:rPr lang="en-US" altLang="zh-CN" sz="1800" dirty="0"/>
                  <a:t>}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48A5CF57-15EB-B037-3524-EF88B00794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2963" y="834500"/>
                <a:ext cx="6078331" cy="369332"/>
              </a:xfrm>
              <a:prstGeom prst="rect">
                <a:avLst/>
              </a:prstGeom>
              <a:blipFill>
                <a:blip r:embed="rId2"/>
                <a:stretch>
                  <a:fillRect l="-802" t="-10000" r="-301" b="-2666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图片 6">
            <a:extLst>
              <a:ext uri="{FF2B5EF4-FFF2-40B4-BE49-F238E27FC236}">
                <a16:creationId xmlns:a16="http://schemas.microsoft.com/office/drawing/2014/main" id="{3FC92291-B493-D396-DBD8-214518993E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963" y="1685872"/>
            <a:ext cx="8504657" cy="421422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EF56FDF1-D9EF-7787-A598-D7D2B1BA2A03}"/>
                  </a:ext>
                </a:extLst>
              </p:cNvPr>
              <p:cNvSpPr txBox="1"/>
              <p:nvPr/>
            </p:nvSpPr>
            <p:spPr>
              <a:xfrm>
                <a:off x="9176139" y="1501206"/>
                <a:ext cx="234230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dirty="0"/>
                  <a:t>不等价尖点有</a:t>
                </a:r>
                <a:r>
                  <a:rPr lang="en-US" altLang="zh-CN" dirty="0"/>
                  <a:t>:0,1</a:t>
                </a:r>
                <a:r>
                  <a:rPr lang="zh-CN" altLang="en-US" dirty="0"/>
                  <a:t>和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∞</m:t>
                    </m:r>
                  </m:oMath>
                </a14:m>
                <a:endParaRPr lang="en-US" altLang="zh-CN" b="0" dirty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EF56FDF1-D9EF-7787-A598-D7D2B1BA2A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76139" y="1501206"/>
                <a:ext cx="2342308" cy="369332"/>
              </a:xfrm>
              <a:prstGeom prst="rect">
                <a:avLst/>
              </a:prstGeom>
              <a:blipFill>
                <a:blip r:embed="rId4"/>
                <a:stretch>
                  <a:fillRect l="-2078" t="-8197" b="-2459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文本框 10">
            <a:extLst>
              <a:ext uri="{FF2B5EF4-FFF2-40B4-BE49-F238E27FC236}">
                <a16:creationId xmlns:a16="http://schemas.microsoft.com/office/drawing/2014/main" id="{3CB7CEB1-A445-EB0E-518D-29A58A024406}"/>
              </a:ext>
            </a:extLst>
          </p:cNvPr>
          <p:cNvSpPr txBox="1"/>
          <p:nvPr/>
        </p:nvSpPr>
        <p:spPr>
          <a:xfrm>
            <a:off x="8973359" y="2277763"/>
            <a:ext cx="30155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X(</a:t>
            </a:r>
            <a:r>
              <a:rPr lang="el-GR" altLang="zh-CN" dirty="0"/>
              <a:t>Γ</a:t>
            </a:r>
            <a:r>
              <a:rPr lang="en-US" altLang="zh-CN" dirty="0"/>
              <a:t>(2))</a:t>
            </a:r>
            <a:r>
              <a:rPr lang="zh-CN" altLang="en-US" dirty="0"/>
              <a:t>是亏格为</a:t>
            </a:r>
            <a:r>
              <a:rPr lang="en-US" altLang="zh-CN" dirty="0"/>
              <a:t>0</a:t>
            </a:r>
            <a:r>
              <a:rPr lang="zh-CN" altLang="en-US" dirty="0"/>
              <a:t>的紧黎曼面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68F82494-6991-8609-8A4E-C20123DD2D1C}"/>
              </a:ext>
            </a:extLst>
          </p:cNvPr>
          <p:cNvSpPr txBox="1"/>
          <p:nvPr/>
        </p:nvSpPr>
        <p:spPr>
          <a:xfrm>
            <a:off x="8973359" y="3792984"/>
            <a:ext cx="26901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/>
              <a:t>更多实例请参见</a:t>
            </a:r>
            <a:endParaRPr lang="en-US" altLang="zh-CN" dirty="0"/>
          </a:p>
          <a:p>
            <a:pPr algn="ctr"/>
            <a:r>
              <a:rPr lang="en-US" altLang="zh-CN" dirty="0"/>
              <a:t>《</a:t>
            </a:r>
            <a:r>
              <a:rPr lang="zh-CN" altLang="en-US" dirty="0"/>
              <a:t>模形式导引</a:t>
            </a:r>
            <a:r>
              <a:rPr lang="en-US" altLang="zh-CN" dirty="0"/>
              <a:t>(</a:t>
            </a:r>
            <a:r>
              <a:rPr lang="zh-CN" altLang="en-US" dirty="0"/>
              <a:t>潘承洞</a:t>
            </a:r>
            <a:r>
              <a:rPr lang="en-US" altLang="zh-CN" dirty="0"/>
              <a:t>) 》</a:t>
            </a:r>
          </a:p>
          <a:p>
            <a:pPr algn="ctr"/>
            <a:r>
              <a:rPr lang="en-US" altLang="zh-CN" dirty="0"/>
              <a:t>P125-P137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18556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1629</TotalTime>
  <Words>4300</Words>
  <Application>Microsoft Office PowerPoint</Application>
  <PresentationFormat>宽屏</PresentationFormat>
  <Paragraphs>426</Paragraphs>
  <Slides>25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0" baseType="lpstr">
      <vt:lpstr>等线</vt:lpstr>
      <vt:lpstr>等线 Light</vt:lpstr>
      <vt:lpstr>Arial</vt:lpstr>
      <vt:lpstr>Cambria Math</vt:lpstr>
      <vt:lpstr>Office 主题​​</vt:lpstr>
      <vt:lpstr>Modularity Theorem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Modularity Theorem</dc:title>
  <dc:creator>Xing Li</dc:creator>
  <cp:lastModifiedBy>Xing Li</cp:lastModifiedBy>
  <cp:revision>31</cp:revision>
  <dcterms:created xsi:type="dcterms:W3CDTF">2022-08-06T09:40:19Z</dcterms:created>
  <dcterms:modified xsi:type="dcterms:W3CDTF">2023-01-13T10:46:13Z</dcterms:modified>
</cp:coreProperties>
</file>