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60886D-90B4-108F-C1AF-26585CC8BA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A6C84DC-2C3C-623C-6ACB-38F3F8E473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A43A8D8-1A7B-0BF8-67C6-62DFBAC22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D7AB-67AD-4CC6-AD43-53A07AE55548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50626F7-778A-0890-E706-F08937AF8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5EBEECD-2D9C-18AF-E2EC-3EE930899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9698-5F4C-4376-AB5D-5246710908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819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692175-4B1C-1F58-4550-9496EB3D6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B9D7D3F-3E86-96EF-AE01-79E9D7EA5D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2C807E5-223D-53DC-C88A-F3D06EB2A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D7AB-67AD-4CC6-AD43-53A07AE55548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BF612C3-002B-0615-8E97-4434ABEC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EEDBEC6-60B2-7EDE-0B8C-BA7D43409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9698-5F4C-4376-AB5D-5246710908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229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3A34021-AEC9-F7D5-36DA-4F3E63DC8D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7C5A071-CD60-EAEA-788F-8CB4FB3977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4486F4E-E725-36E1-04FC-C65223292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D7AB-67AD-4CC6-AD43-53A07AE55548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5DB3FA-6330-82D9-306D-991EFDB04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089FFFE-47CB-66B0-94F6-AA486E55E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9698-5F4C-4376-AB5D-5246710908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269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ED4C77-2FC6-2791-81B9-FD3615067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725398D-DD0D-900D-E47E-BD8012404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2335DC-9E5D-A762-41A8-D7EF347F0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D7AB-67AD-4CC6-AD43-53A07AE55548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EE081C9-EBA6-904C-BDAA-7A3364028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A0E1CC1-6756-D5E8-DBB2-906AA5234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9698-5F4C-4376-AB5D-5246710908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26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9D35E0-185B-71F4-E40A-0347AD66D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2912261-D922-C482-BCC2-72470FC9F8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9666820-370B-2EB4-DC02-4085DDFAB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D7AB-67AD-4CC6-AD43-53A07AE55548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F7FB42-79D4-C171-9478-1973F5F2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A4FC984-7C57-4495-C64E-CB0B4FCC6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9698-5F4C-4376-AB5D-5246710908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198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D3B8970-B300-6712-C813-F3647DBD0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494B764-7C35-12E9-AC92-E0980CCFB3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3A2D25D-366E-FA0B-8591-8BB07D7F99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4D48499-2964-9B52-4C07-0968E03BF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D7AB-67AD-4CC6-AD43-53A07AE55548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5F91E64-AF91-69A7-A989-B73AE18CD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36E3B2F-4312-C22E-9A52-61BDEB08A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9698-5F4C-4376-AB5D-5246710908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163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24E0EF-0FAA-1FC3-3DC1-AA6E03E57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25BD07C-EF01-E417-C572-4FA36FDFA4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318012B-F482-BF9C-1D78-45043031A7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A8BFF37-4813-ECCF-6C63-3854A50F3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1E6740D-CC9E-6F19-D910-95A579DC49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6A05121-767C-7D6A-4A78-E43B161F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D7AB-67AD-4CC6-AD43-53A07AE55548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1F62D8B-FBF2-3278-3404-7B801C820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44E49E5-A724-F4D8-390A-B8339A0D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9698-5F4C-4376-AB5D-5246710908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942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00A49E-D28A-DD75-F122-C81DC9395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F54D387-040A-836F-42B9-3777F348A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D7AB-67AD-4CC6-AD43-53A07AE55548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5D299CA-3758-0710-8BB2-8A4A47DF9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1738DE2-C9B9-7700-A4E6-38E20959D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9698-5F4C-4376-AB5D-5246710908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962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3C6150D-2359-3D57-81F3-268ECE387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D7AB-67AD-4CC6-AD43-53A07AE55548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1BE6542-A8DF-26AA-3D82-C674D8A93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08B8B90-E7D8-3B6E-0EBD-3DE43BBB3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9698-5F4C-4376-AB5D-5246710908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3842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8B6765-81A9-37D6-26A7-ED446CA49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3C5975-BA93-6D7C-70D8-F2B2196DFD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499C47C-B0DE-DA15-45F9-50EAB268B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82D7BBB-7F96-3700-AC80-C1AFD4C02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D7AB-67AD-4CC6-AD43-53A07AE55548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052019D-3591-8443-3DF5-7BF34F041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E82FC76-3748-219A-A1DE-6F616202D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9698-5F4C-4376-AB5D-5246710908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90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0F6899-3513-12D6-67FF-C6E42BD91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9D598EF-28E5-3051-13A8-56DE458F47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8AA700E-21C3-33CB-50FC-BC109413BC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D60A2AA-9648-8119-84E0-ED6705BB2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D7AB-67AD-4CC6-AD43-53A07AE55548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7D8F606-F583-10FE-F943-A4D54207E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03D0A98-9BCD-94F2-1D30-73994EBF1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9698-5F4C-4376-AB5D-5246710908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591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3D0A9AA-BFC1-3B9A-6D64-85FED1424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2282088-31EB-B400-F8D5-D538D054C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03A7401-2B12-F8CB-C9A1-C74B5D6ED8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2D7AB-67AD-4CC6-AD43-53A07AE55548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DA15C68-EC41-6CC5-06AA-E69D1A19D6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BFEF6FA-A58C-2372-66C6-228BD2F155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29698-5F4C-4376-AB5D-5246710908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0577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54A988-D9A6-D23B-C396-281147CF13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黎曼曲面概述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D0A0AC5-2AD3-3AB4-A857-68FC5C4CFB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以讲述</a:t>
            </a:r>
            <a:r>
              <a:rPr lang="en-US" altLang="zh-CN" dirty="0"/>
              <a:t>Riemann-</a:t>
            </a:r>
            <a:r>
              <a:rPr lang="en-US" altLang="zh-CN" dirty="0" err="1"/>
              <a:t>Roch</a:t>
            </a:r>
            <a:r>
              <a:rPr lang="zh-CN" altLang="en-US" dirty="0"/>
              <a:t>定理为例</a:t>
            </a:r>
          </a:p>
        </p:txBody>
      </p:sp>
    </p:spTree>
    <p:extLst>
      <p:ext uri="{BB962C8B-B14F-4D97-AF65-F5344CB8AC3E}">
        <p14:creationId xmlns:p14="http://schemas.microsoft.com/office/powerpoint/2010/main" val="2290493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C7AAF709-BA3E-D1D7-509C-3641A2C8AA25}"/>
              </a:ext>
            </a:extLst>
          </p:cNvPr>
          <p:cNvSpPr txBox="1"/>
          <p:nvPr/>
        </p:nvSpPr>
        <p:spPr>
          <a:xfrm>
            <a:off x="310720" y="292963"/>
            <a:ext cx="2015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/>
              <a:t>曲面上的分析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2BD09B8-B147-DE3B-CA7F-122D8BC143F1}"/>
                  </a:ext>
                </a:extLst>
              </p:cNvPr>
              <p:cNvSpPr txBox="1"/>
              <p:nvPr/>
            </p:nvSpPr>
            <p:spPr>
              <a:xfrm>
                <a:off x="310720" y="1020931"/>
                <a:ext cx="6296019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设黎曼面</a:t>
                </a:r>
                <a:r>
                  <a:rPr lang="en-US" altLang="zh-CN" dirty="0"/>
                  <a:t>S</a:t>
                </a:r>
                <a:r>
                  <a:rPr lang="zh-CN" altLang="en-US" dirty="0"/>
                  <a:t>，及其坐标卡为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}</m:t>
                        </m:r>
                      </m:e>
                      <m:sub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zh-CN" altLang="en-US" dirty="0"/>
                  <a:t>。若对每个局部坐标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，都在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上定义了两个全纯函数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zh-CN" altLang="en-US" i="1">
                        <a:latin typeface="Cambria Math" panose="02040503050406030204" pitchFamily="18" charset="0"/>
                      </a:rPr>
                      <m:t>和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zh-CN" altLang="en-US" dirty="0"/>
                  <a:t>使得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zh-CN" alt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𝑑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zh-CN" altLang="en-US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</m:e>
                    </m:acc>
                  </m:oMath>
                </a14:m>
                <a:r>
                  <a:rPr lang="zh-CN" altLang="en-US" dirty="0">
                    <a:solidFill>
                      <a:schemeClr val="accent4"/>
                    </a:solidFill>
                  </a:rPr>
                  <a:t>在坐标转换下形式不变</a:t>
                </a:r>
                <a:r>
                  <a:rPr lang="zh-CN" altLang="en-US" dirty="0"/>
                  <a:t>，则称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zh-CN" altLang="en-US" dirty="0"/>
                  <a:t>为</a:t>
                </a:r>
                <a:r>
                  <a:rPr lang="en-US" altLang="zh-CN" dirty="0"/>
                  <a:t>S</a:t>
                </a:r>
                <a:r>
                  <a:rPr lang="zh-CN" altLang="en-US" dirty="0"/>
                  <a:t>上的</a:t>
                </a:r>
                <a:endParaRPr lang="en-US" altLang="zh-CN" dirty="0"/>
              </a:p>
              <a:p>
                <a:r>
                  <a:rPr lang="zh-CN" altLang="en-US" dirty="0"/>
                  <a:t>一个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一阶全纯微分形式</a:t>
                </a:r>
                <a:r>
                  <a:rPr lang="zh-CN" altLang="en-US" dirty="0"/>
                  <a:t>。</a:t>
                </a: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2BD09B8-B147-DE3B-CA7F-122D8BC143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1020931"/>
                <a:ext cx="6296019" cy="1200329"/>
              </a:xfrm>
              <a:prstGeom prst="rect">
                <a:avLst/>
              </a:prstGeom>
              <a:blipFill>
                <a:blip r:embed="rId2"/>
                <a:stretch>
                  <a:fillRect l="-871" t="-2538" b="-71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9282D9D0-0DF6-EDF6-00E8-BD3567705B8F}"/>
              </a:ext>
            </a:extLst>
          </p:cNvPr>
          <p:cNvSpPr txBox="1"/>
          <p:nvPr/>
        </p:nvSpPr>
        <p:spPr>
          <a:xfrm>
            <a:off x="310720" y="2487563"/>
            <a:ext cx="4458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类似的</a:t>
            </a:r>
            <a:r>
              <a:rPr lang="en-US" altLang="zh-CN" dirty="0"/>
              <a:t>S</a:t>
            </a:r>
            <a:r>
              <a:rPr lang="zh-CN" altLang="en-US" dirty="0"/>
              <a:t>上的全纯函数定义为</a:t>
            </a:r>
            <a:r>
              <a:rPr lang="zh-CN" altLang="en-US" dirty="0">
                <a:solidFill>
                  <a:schemeClr val="accent1"/>
                </a:solidFill>
              </a:rPr>
              <a:t>零阶微分形式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303288B-5F28-F0B2-241B-78EC723FAE5C}"/>
              </a:ext>
            </a:extLst>
          </p:cNvPr>
          <p:cNvSpPr txBox="1"/>
          <p:nvPr/>
        </p:nvSpPr>
        <p:spPr>
          <a:xfrm>
            <a:off x="310720" y="3059668"/>
            <a:ext cx="4536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一阶微分形式的外微分定义为</a:t>
            </a:r>
            <a:r>
              <a:rPr lang="zh-CN" altLang="en-US" dirty="0">
                <a:solidFill>
                  <a:schemeClr val="accent1"/>
                </a:solidFill>
              </a:rPr>
              <a:t>二阶微分形式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BDD4CAD-B9D7-36FD-3F16-A93A1FAFCFA5}"/>
              </a:ext>
            </a:extLst>
          </p:cNvPr>
          <p:cNvSpPr txBox="1"/>
          <p:nvPr/>
        </p:nvSpPr>
        <p:spPr>
          <a:xfrm>
            <a:off x="310720" y="3695303"/>
            <a:ext cx="618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黎曼曲面是实二维流形，故没有二阶以上的非平凡微分形式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8BE3A4C5-E943-A25C-7422-021677359A85}"/>
                  </a:ext>
                </a:extLst>
              </p:cNvPr>
              <p:cNvSpPr txBox="1"/>
              <p:nvPr/>
            </p:nvSpPr>
            <p:spPr>
              <a:xfrm>
                <a:off x="310720" y="4330938"/>
                <a:ext cx="41125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若微分形式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zh-CN" altLang="en-US" dirty="0"/>
                  <a:t>满足</a:t>
                </a:r>
                <a14:m>
                  <m:oMath xmlns:m="http://schemas.openxmlformats.org/officeDocument/2006/math"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zh-CN" altLang="en-US" b="0" i="1" dirty="0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altLang="zh-CN" b="0" i="0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zh-CN" altLang="en-US" dirty="0"/>
                  <a:t>则称其为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闭的</a:t>
                </a: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8BE3A4C5-E943-A25C-7422-021677359A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4330938"/>
                <a:ext cx="4112536" cy="369332"/>
              </a:xfrm>
              <a:prstGeom prst="rect">
                <a:avLst/>
              </a:prstGeom>
              <a:blipFill>
                <a:blip r:embed="rId3"/>
                <a:stretch>
                  <a:fillRect l="-1333" t="-8197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D1F24A39-82F8-38F3-8E31-6B832FCA1F0C}"/>
                  </a:ext>
                </a:extLst>
              </p:cNvPr>
              <p:cNvSpPr txBox="1"/>
              <p:nvPr/>
            </p:nvSpPr>
            <p:spPr>
              <a:xfrm>
                <a:off x="310720" y="4668715"/>
                <a:ext cx="46959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若存在微分形式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使得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zh-CN" altLang="en-US" dirty="0"/>
                  <a:t>则称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𝜔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是</m:t>
                    </m:r>
                  </m:oMath>
                </a14:m>
                <a:r>
                  <a:rPr lang="zh-CN" altLang="en-US" dirty="0">
                    <a:solidFill>
                      <a:schemeClr val="accent1"/>
                    </a:solidFill>
                  </a:rPr>
                  <a:t>恰当的</a:t>
                </a:r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D1F24A39-82F8-38F3-8E31-6B832FCA1F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4668715"/>
                <a:ext cx="4695901" cy="369332"/>
              </a:xfrm>
              <a:prstGeom prst="rect">
                <a:avLst/>
              </a:prstGeom>
              <a:blipFill>
                <a:blip r:embed="rId4"/>
                <a:stretch>
                  <a:fillRect l="-1169" t="-10000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0BA14B58-1FCE-B29C-0E43-D7D6434C4902}"/>
                  </a:ext>
                </a:extLst>
              </p:cNvPr>
              <p:cNvSpPr txBox="1"/>
              <p:nvPr/>
            </p:nvSpPr>
            <p:spPr>
              <a:xfrm>
                <a:off x="310720" y="5038047"/>
                <a:ext cx="30798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zh-CN" altLang="en-US" dirty="0"/>
                  <a:t>是外微分运算，满足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0BA14B58-1FCE-B29C-0E43-D7D6434C49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5038047"/>
                <a:ext cx="3079817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2">
            <a:extLst>
              <a:ext uri="{FF2B5EF4-FFF2-40B4-BE49-F238E27FC236}">
                <a16:creationId xmlns:a16="http://schemas.microsoft.com/office/drawing/2014/main" id="{6F7B04A7-2EEA-608E-C1EB-1BF0B83DDE26}"/>
              </a:ext>
            </a:extLst>
          </p:cNvPr>
          <p:cNvSpPr txBox="1"/>
          <p:nvPr/>
        </p:nvSpPr>
        <p:spPr>
          <a:xfrm>
            <a:off x="310720" y="5638056"/>
            <a:ext cx="4982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积分的对象是微分形式和曲面上的一个几何形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960AD7EA-9D29-4651-AE00-CA7AF0914AE3}"/>
                  </a:ext>
                </a:extLst>
              </p:cNvPr>
              <p:cNvSpPr txBox="1"/>
              <p:nvPr/>
            </p:nvSpPr>
            <p:spPr>
              <a:xfrm>
                <a:off x="310720" y="6252999"/>
                <a:ext cx="3013967" cy="4135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Stockes</a:t>
                </a:r>
                <a:r>
                  <a:rPr lang="zh-CN" altLang="en-US" dirty="0"/>
                  <a:t>公式：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zh-CN" altLang="en-US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nary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nary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960AD7EA-9D29-4651-AE00-CA7AF0914A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6252999"/>
                <a:ext cx="3013967" cy="413575"/>
              </a:xfrm>
              <a:prstGeom prst="rect">
                <a:avLst/>
              </a:prstGeom>
              <a:blipFill>
                <a:blip r:embed="rId6"/>
                <a:stretch>
                  <a:fillRect l="-1822" t="-132353" r="-11134" b="-1911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D57FD1C1-20C7-BC20-0394-121E6C7F03B5}"/>
              </a:ext>
            </a:extLst>
          </p:cNvPr>
          <p:cNvSpPr txBox="1"/>
          <p:nvPr/>
        </p:nvSpPr>
        <p:spPr>
          <a:xfrm>
            <a:off x="310720" y="292963"/>
            <a:ext cx="9410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/>
              <a:t>同伦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E53210B-414F-7312-930C-DD94420F4E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306" y="0"/>
            <a:ext cx="4289692" cy="36194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A6D0EC16-47FB-6DD5-5D3C-774AE31E3625}"/>
                  </a:ext>
                </a:extLst>
              </p:cNvPr>
              <p:cNvSpPr txBox="1"/>
              <p:nvPr/>
            </p:nvSpPr>
            <p:spPr>
              <a:xfrm>
                <a:off x="310720" y="1038687"/>
                <a:ext cx="4315605" cy="23083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en-US" dirty="0"/>
                  <a:t>是紧黎曼面</a:t>
                </a:r>
                <a:r>
                  <a:rPr lang="en-US" altLang="zh-CN" dirty="0"/>
                  <a:t>S</a:t>
                </a:r>
                <a:r>
                  <a:rPr lang="zh-CN" altLang="en-US" dirty="0"/>
                  <a:t>上的两个定点，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en-US" dirty="0"/>
                  <a:t>是连接两点的</a:t>
                </a:r>
                <a:r>
                  <a:rPr lang="en-US" altLang="zh-CN" dirty="0"/>
                  <a:t>S</a:t>
                </a:r>
                <a:r>
                  <a:rPr lang="zh-CN" altLang="en-US" dirty="0"/>
                  <a:t>上的曲线，</a:t>
                </a:r>
                <a:endParaRPr lang="en-US" altLang="zh-CN" dirty="0"/>
              </a:p>
              <a:p>
                <a:r>
                  <a:rPr lang="zh-CN" altLang="en-US" dirty="0"/>
                  <a:t>我们称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dirty="0"/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en-US" dirty="0">
                    <a:solidFill>
                      <a:schemeClr val="accent1"/>
                    </a:solidFill>
                  </a:rPr>
                  <a:t>同伦</a:t>
                </a:r>
                <a:r>
                  <a:rPr lang="zh-CN" altLang="en-US" dirty="0"/>
                  <a:t>，如果有一个连续映射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0,1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×[0, 1]→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使得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1,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,0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,1</m:t>
                          </m:r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A6D0EC16-47FB-6DD5-5D3C-774AE31E36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1038687"/>
                <a:ext cx="4315605" cy="2308324"/>
              </a:xfrm>
              <a:prstGeom prst="rect">
                <a:avLst/>
              </a:prstGeom>
              <a:blipFill>
                <a:blip r:embed="rId3"/>
                <a:stretch>
                  <a:fillRect l="-1271" t="-1319" r="-565" b="-2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5824E043-3C1E-9C88-0863-2B8C4645F6B3}"/>
                  </a:ext>
                </a:extLst>
              </p:cNvPr>
              <p:cNvSpPr txBox="1"/>
              <p:nvPr/>
            </p:nvSpPr>
            <p:spPr>
              <a:xfrm>
                <a:off x="310720" y="3592897"/>
                <a:ext cx="363548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我们考虑过一点的闭曲线的同伦</a:t>
                </a:r>
                <a:endParaRPr lang="en-US" altLang="zh-CN" dirty="0"/>
              </a:p>
              <a:p>
                <a:r>
                  <a:rPr lang="zh-CN" altLang="en-US" dirty="0"/>
                  <a:t>将与闭曲线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zh-CN" altLang="en-US" dirty="0"/>
                  <a:t>同伦的等价类记为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5824E043-3C1E-9C88-0863-2B8C4645F6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3592897"/>
                <a:ext cx="3635482" cy="646331"/>
              </a:xfrm>
              <a:prstGeom prst="rect">
                <a:avLst/>
              </a:prstGeom>
              <a:blipFill>
                <a:blip r:embed="rId4"/>
                <a:stretch>
                  <a:fillRect l="-1510" t="-4717" r="-168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DBFC8EC9-D618-C565-71BE-DBE98DCF40DF}"/>
              </a:ext>
            </a:extLst>
          </p:cNvPr>
          <p:cNvSpPr txBox="1"/>
          <p:nvPr/>
        </p:nvSpPr>
        <p:spPr>
          <a:xfrm>
            <a:off x="310720" y="4485114"/>
            <a:ext cx="4570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我们把只有一个同伦类的曲面称为单连通的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A184112-668B-927D-EC0A-FE3B8EDB70FD}"/>
              </a:ext>
            </a:extLst>
          </p:cNvPr>
          <p:cNvSpPr txBox="1"/>
          <p:nvPr/>
        </p:nvSpPr>
        <p:spPr>
          <a:xfrm>
            <a:off x="310720" y="5192665"/>
            <a:ext cx="4495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亏格为</a:t>
            </a:r>
            <a:r>
              <a:rPr lang="en-US" altLang="zh-CN" dirty="0"/>
              <a:t>g</a:t>
            </a:r>
            <a:r>
              <a:rPr lang="zh-CN" altLang="en-US" dirty="0"/>
              <a:t>的紧黎曼曲面有</a:t>
            </a:r>
            <a:r>
              <a:rPr lang="en-US" altLang="zh-CN" dirty="0"/>
              <a:t>2g</a:t>
            </a:r>
            <a:r>
              <a:rPr lang="zh-CN" altLang="en-US" dirty="0"/>
              <a:t>的闭曲线同伦类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D1461C42-001B-775B-861E-4FAE5ACC16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166" y="3008368"/>
            <a:ext cx="3746114" cy="3322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805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67611FF8-6052-0EC2-2C76-976739E552D8}"/>
              </a:ext>
            </a:extLst>
          </p:cNvPr>
          <p:cNvSpPr txBox="1"/>
          <p:nvPr/>
        </p:nvSpPr>
        <p:spPr>
          <a:xfrm>
            <a:off x="310720" y="292963"/>
            <a:ext cx="2388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/>
              <a:t>同调与链上微分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8B205602-5F25-6921-33D6-6EED5207874C}"/>
                  </a:ext>
                </a:extLst>
              </p:cNvPr>
              <p:cNvSpPr txBox="1"/>
              <p:nvPr/>
            </p:nvSpPr>
            <p:spPr>
              <a:xfrm>
                <a:off x="310720" y="1038687"/>
                <a:ext cx="5262979" cy="48336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紧黎曼面</a:t>
                </a:r>
                <a:r>
                  <a:rPr lang="en-US" altLang="zh-CN" dirty="0"/>
                  <a:t>S</a:t>
                </a:r>
                <a:r>
                  <a:rPr lang="zh-CN" altLang="en-US" dirty="0"/>
                  <a:t>可三角剖分，我们将它的</a:t>
                </a:r>
                <a:endParaRPr lang="en-US" altLang="zh-CN" dirty="0"/>
              </a:p>
              <a:p>
                <a:r>
                  <a:rPr lang="zh-CN" altLang="en-US" dirty="0"/>
                  <a:t>顶点称为零维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单形</a:t>
                </a:r>
                <a:endParaRPr lang="en-US" altLang="zh-CN" dirty="0">
                  <a:solidFill>
                    <a:schemeClr val="accent1"/>
                  </a:solidFill>
                </a:endParaRPr>
              </a:p>
              <a:p>
                <a:r>
                  <a:rPr lang="zh-CN" altLang="en-US" dirty="0"/>
                  <a:t>边称为一维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单形</a:t>
                </a:r>
                <a:endParaRPr lang="en-US" altLang="zh-CN" dirty="0">
                  <a:solidFill>
                    <a:schemeClr val="accent1"/>
                  </a:solidFill>
                </a:endParaRPr>
              </a:p>
              <a:p>
                <a:r>
                  <a:rPr lang="zh-CN" altLang="en-US" dirty="0"/>
                  <a:t>面称为二维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单形</a:t>
                </a:r>
                <a:endParaRPr lang="en-US" altLang="zh-CN" dirty="0">
                  <a:solidFill>
                    <a:schemeClr val="accent1"/>
                  </a:solidFill>
                </a:endParaRPr>
              </a:p>
              <a:p>
                <a:endParaRPr lang="en-US" altLang="zh-CN" dirty="0"/>
              </a:p>
              <a:p>
                <a:r>
                  <a:rPr lang="en-US" altLang="zh-CN" dirty="0"/>
                  <a:t>n(=1,2)</a:t>
                </a:r>
                <a:r>
                  <a:rPr lang="zh-CN" altLang="en-US" dirty="0"/>
                  <a:t>维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链</a:t>
                </a:r>
                <a:r>
                  <a:rPr lang="zh-CN" altLang="en-US" dirty="0"/>
                  <a:t>指的是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维单形关于整数的线性组合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zh-CN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为</m:t>
                    </m:r>
                  </m:oMath>
                </a14:m>
                <a:r>
                  <a:rPr lang="zh-CN" altLang="en-US" dirty="0"/>
                  <a:t>整数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同</m:t>
                    </m:r>
                  </m:oMath>
                </a14:m>
                <a:r>
                  <a:rPr lang="zh-CN" altLang="en-US" dirty="0"/>
                  <a:t>维单形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链上的积分定义为，对每个线性部分进行积分求和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一维单形的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边缘</a:t>
                </a:r>
                <a:r>
                  <a:rPr lang="zh-CN" altLang="en-US" dirty="0"/>
                  <a:t>定义为终点减起点</a:t>
                </a:r>
                <a:endParaRPr lang="en-US" altLang="zh-CN" dirty="0"/>
              </a:p>
              <a:p>
                <a:r>
                  <a:rPr lang="zh-CN" altLang="en-US" dirty="0"/>
                  <a:t>二维单形的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边缘</a:t>
                </a:r>
                <a:r>
                  <a:rPr lang="zh-CN" altLang="en-US" dirty="0"/>
                  <a:t>定义为三条边的和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定义都是形式的，可以把单形看成互不相同的变量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边缘为零的链称为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闭的</a:t>
                </a:r>
                <a:endParaRPr lang="en-US" altLang="zh-CN" dirty="0">
                  <a:solidFill>
                    <a:schemeClr val="accent1"/>
                  </a:solidFill>
                </a:endParaRPr>
              </a:p>
              <a:p>
                <a:r>
                  <a:rPr lang="zh-CN" altLang="en-US" dirty="0"/>
                  <a:t>可以作为另一条链的边缘的链称为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恰当的</a:t>
                </a:r>
                <a:endParaRPr lang="en-US" altLang="zh-CN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8B205602-5F25-6921-33D6-6EED520787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1038687"/>
                <a:ext cx="5262979" cy="4833631"/>
              </a:xfrm>
              <a:prstGeom prst="rect">
                <a:avLst/>
              </a:prstGeom>
              <a:blipFill>
                <a:blip r:embed="rId2"/>
                <a:stretch>
                  <a:fillRect l="-1043" t="-631" r="-348" b="-10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437267C-BACA-690A-2810-5349634B7ABE}"/>
                  </a:ext>
                </a:extLst>
              </p:cNvPr>
              <p:cNvSpPr txBox="1"/>
              <p:nvPr/>
            </p:nvSpPr>
            <p:spPr>
              <a:xfrm>
                <a:off x="310720" y="6156377"/>
                <a:ext cx="46058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称两条链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和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zh-CN" altLang="en-US" dirty="0">
                    <a:solidFill>
                      <a:schemeClr val="accent1"/>
                    </a:solidFill>
                  </a:rPr>
                  <a:t>同调</a:t>
                </a:r>
                <a:r>
                  <a:rPr lang="zh-CN" altLang="en-US" dirty="0"/>
                  <a:t>，若满足</a:t>
                </a:r>
                <a14:m>
                  <m:oMath xmlns:m="http://schemas.openxmlformats.org/officeDocument/2006/math">
                    <m:r>
                      <a:rPr lang="zh-CN" altLang="en-US" i="1" dirty="0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zh-CN" altLang="en-US" i="1" dirty="0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zh-CN" altLang="en-US" dirty="0"/>
                  <a:t>是恰当的</a:t>
                </a: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437267C-BACA-690A-2810-5349634B7A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6156377"/>
                <a:ext cx="4605876" cy="369332"/>
              </a:xfrm>
              <a:prstGeom prst="rect">
                <a:avLst/>
              </a:prstGeom>
              <a:blipFill>
                <a:blip r:embed="rId3"/>
                <a:stretch>
                  <a:fillRect l="-1190" t="-10000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D14425D-6E05-E834-78B2-11084F27D7E5}"/>
                  </a:ext>
                </a:extLst>
              </p:cNvPr>
              <p:cNvSpPr txBox="1"/>
              <p:nvPr/>
            </p:nvSpPr>
            <p:spPr>
              <a:xfrm>
                <a:off x="6285390" y="514905"/>
                <a:ext cx="548541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同调等价类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[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en-US" dirty="0"/>
                  <a:t>可以定义加法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=[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则其可以成为一个群，称为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一维同调群</a:t>
                </a:r>
                <a:r>
                  <a:rPr lang="zh-CN" altLang="en-US" dirty="0"/>
                  <a:t>，记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D14425D-6E05-E834-78B2-11084F27D7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5390" y="514905"/>
                <a:ext cx="5485412" cy="646331"/>
              </a:xfrm>
              <a:prstGeom prst="rect">
                <a:avLst/>
              </a:prstGeom>
              <a:blipFill>
                <a:blip r:embed="rId4"/>
                <a:stretch>
                  <a:fillRect l="-889"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EDAF9CF8-AC96-7CE8-EC69-C8874C2B1E67}"/>
              </a:ext>
            </a:extLst>
          </p:cNvPr>
          <p:cNvSpPr txBox="1"/>
          <p:nvPr/>
        </p:nvSpPr>
        <p:spPr>
          <a:xfrm>
            <a:off x="6285390" y="1597981"/>
            <a:ext cx="3539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一维同调群是一个交换群</a:t>
            </a:r>
            <a:r>
              <a:rPr lang="en-US" altLang="zh-CN" dirty="0"/>
              <a:t>(Abel</a:t>
            </a:r>
            <a:r>
              <a:rPr lang="zh-CN" altLang="en-US" dirty="0"/>
              <a:t>群</a:t>
            </a:r>
            <a:r>
              <a:rPr lang="en-US" altLang="zh-CN" dirty="0"/>
              <a:t>)</a:t>
            </a:r>
          </a:p>
          <a:p>
            <a:r>
              <a:rPr lang="zh-CN" altLang="en-US" dirty="0"/>
              <a:t>且可以由闭曲线的同伦类生成</a:t>
            </a:r>
            <a:endParaRPr lang="en-US" altLang="zh-CN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FE3484F-18E9-2DA8-9E72-6F7260D3407D}"/>
              </a:ext>
            </a:extLst>
          </p:cNvPr>
          <p:cNvSpPr txBox="1"/>
          <p:nvPr/>
        </p:nvSpPr>
        <p:spPr>
          <a:xfrm>
            <a:off x="6283434" y="2681057"/>
            <a:ext cx="2744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由</a:t>
            </a:r>
            <a:r>
              <a:rPr lang="en-US" altLang="zh-CN" dirty="0" err="1"/>
              <a:t>Stockes</a:t>
            </a:r>
            <a:r>
              <a:rPr lang="zh-CN" altLang="en-US" dirty="0"/>
              <a:t>公式可以得到</a:t>
            </a:r>
            <a:endParaRPr lang="en-US" altLang="zh-CN" dirty="0"/>
          </a:p>
          <a:p>
            <a:r>
              <a:rPr lang="zh-CN" altLang="en-US" dirty="0"/>
              <a:t>同调链上的积分是相等的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9F05247-5132-50BA-FDE6-42F0A7E11AC7}"/>
              </a:ext>
            </a:extLst>
          </p:cNvPr>
          <p:cNvSpPr txBox="1"/>
          <p:nvPr/>
        </p:nvSpPr>
        <p:spPr>
          <a:xfrm>
            <a:off x="6283434" y="38617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1846C09E-C669-A1FD-F9E4-06E658040FD1}"/>
                  </a:ext>
                </a:extLst>
              </p:cNvPr>
              <p:cNvSpPr txBox="1"/>
              <p:nvPr/>
            </p:nvSpPr>
            <p:spPr>
              <a:xfrm>
                <a:off x="6283434" y="3677120"/>
                <a:ext cx="5724644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若两个微分形式之差是恰当的，则称这两微分形式等价</a:t>
                </a:r>
                <a:endParaRPr lang="en-US" altLang="zh-CN" dirty="0"/>
              </a:p>
              <a:p>
                <a:r>
                  <a:rPr lang="zh-CN" altLang="en-US" dirty="0"/>
                  <a:t>等价的微分形式类似上述方法可成为群</a:t>
                </a:r>
                <a:endParaRPr lang="en-US" altLang="zh-CN" dirty="0"/>
              </a:p>
              <a:p>
                <a:r>
                  <a:rPr lang="zh-CN" altLang="en-US" dirty="0"/>
                  <a:t>称为</a:t>
                </a:r>
                <a:r>
                  <a:rPr lang="en-US" altLang="zh-CN" dirty="0">
                    <a:solidFill>
                      <a:schemeClr val="accent1"/>
                    </a:solidFill>
                  </a:rPr>
                  <a:t>de Rehm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上同调群</a:t>
                </a:r>
                <a:r>
                  <a:rPr lang="zh-CN" altLang="en-US" dirty="0"/>
                  <a:t>，记为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1846C09E-C669-A1FD-F9E4-06E658040F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3434" y="3677120"/>
                <a:ext cx="5724644" cy="923330"/>
              </a:xfrm>
              <a:prstGeom prst="rect">
                <a:avLst/>
              </a:prstGeom>
              <a:blipFill>
                <a:blip r:embed="rId5"/>
                <a:stretch>
                  <a:fillRect l="-958" t="-3289" r="-213"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75BCF57F-5A44-41EE-E064-1B563F2F7F8B}"/>
                  </a:ext>
                </a:extLst>
              </p:cNvPr>
              <p:cNvSpPr txBox="1"/>
              <p:nvPr/>
            </p:nvSpPr>
            <p:spPr>
              <a:xfrm>
                <a:off x="6283434" y="4936853"/>
                <a:ext cx="2536528" cy="13728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因此</a:t>
                </a:r>
                <a:r>
                  <a:rPr lang="en-US" altLang="zh-CN" dirty="0"/>
                  <a:t>S</a:t>
                </a:r>
                <a:r>
                  <a:rPr lang="zh-CN" altLang="en-US" dirty="0"/>
                  <a:t>上的积分可视为</a:t>
                </a:r>
                <a:endParaRPr lang="en-US" altLang="zh-CN" dirty="0"/>
              </a:p>
              <a:p>
                <a:r>
                  <a:rPr lang="zh-CN" altLang="en-US" dirty="0"/>
                  <a:t>两同调群到复数的映射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zh-CN" alt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:</m:t>
                          </m:r>
                        </m:e>
                      </m:nary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)×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altLang="zh-CN" i="1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)→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75BCF57F-5A44-41EE-E064-1B563F2F7F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3434" y="4936853"/>
                <a:ext cx="2536528" cy="1372876"/>
              </a:xfrm>
              <a:prstGeom prst="rect">
                <a:avLst/>
              </a:prstGeom>
              <a:blipFill>
                <a:blip r:embed="rId6"/>
                <a:stretch>
                  <a:fillRect l="-2163" t="-2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8399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BB684D6F-6F49-D5C8-8DB6-C98B7B0F3227}"/>
              </a:ext>
            </a:extLst>
          </p:cNvPr>
          <p:cNvSpPr txBox="1"/>
          <p:nvPr/>
        </p:nvSpPr>
        <p:spPr>
          <a:xfrm>
            <a:off x="310719" y="292963"/>
            <a:ext cx="2805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/>
              <a:t>Riemann-</a:t>
            </a:r>
            <a:r>
              <a:rPr lang="en-US" altLang="zh-CN" sz="2400" dirty="0" err="1"/>
              <a:t>Roch</a:t>
            </a:r>
            <a:r>
              <a:rPr lang="zh-CN" altLang="en-US" sz="2400" dirty="0"/>
              <a:t>定理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2DEDDB9B-6673-92AA-B956-FB35766BBE38}"/>
                  </a:ext>
                </a:extLst>
              </p:cNvPr>
              <p:cNvSpPr txBox="1"/>
              <p:nvPr/>
            </p:nvSpPr>
            <p:spPr>
              <a:xfrm>
                <a:off x="310719" y="1012055"/>
                <a:ext cx="3640099" cy="18189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定义零维链</a:t>
                </a:r>
                <a:r>
                  <a:rPr lang="en-US" altLang="zh-CN" dirty="0"/>
                  <a:t>D=</a:t>
                </a:r>
                <a:r>
                  <a:rPr lang="en-US" altLang="zh-CN" b="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</m:oMath>
                </a14:m>
                <a:endParaRPr lang="en-US" altLang="zh-CN" dirty="0"/>
              </a:p>
              <a:p>
                <a:r>
                  <a:rPr lang="zh-CN" altLang="en-US" dirty="0"/>
                  <a:t>我们称其为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除子</a:t>
                </a:r>
                <a:endParaRPr lang="en-US" altLang="zh-CN" dirty="0">
                  <a:solidFill>
                    <a:schemeClr val="accent1"/>
                  </a:solidFill>
                </a:endParaRPr>
              </a:p>
              <a:p>
                <a:endParaRPr lang="en-US" altLang="zh-CN" dirty="0">
                  <a:solidFill>
                    <a:schemeClr val="accent1"/>
                  </a:solidFill>
                </a:endParaRPr>
              </a:p>
              <a:p>
                <a:r>
                  <a:rPr lang="en-US" altLang="zh-CN" dirty="0"/>
                  <a:t>S</a:t>
                </a:r>
                <a:r>
                  <a:rPr lang="zh-CN" altLang="en-US" dirty="0"/>
                  <a:t>上所有除子构成一个加法</a:t>
                </a:r>
                <a:r>
                  <a:rPr lang="en-US" altLang="zh-CN" dirty="0"/>
                  <a:t>Abel</a:t>
                </a:r>
                <a:r>
                  <a:rPr lang="zh-CN" altLang="en-US" dirty="0"/>
                  <a:t>群</a:t>
                </a:r>
                <a:endParaRPr lang="en-US" altLang="zh-CN" dirty="0"/>
              </a:p>
              <a:p>
                <a:r>
                  <a:rPr lang="zh-CN" altLang="en-US" dirty="0"/>
                  <a:t>称为</a:t>
                </a:r>
                <a:r>
                  <a:rPr lang="zh-CN" altLang="en-US" dirty="0">
                    <a:solidFill>
                      <a:schemeClr val="accent5"/>
                    </a:solidFill>
                  </a:rPr>
                  <a:t>除子群</a:t>
                </a:r>
                <a:r>
                  <a:rPr lang="zh-CN" altLang="en-US" dirty="0"/>
                  <a:t>，记为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𝐷𝑖𝑣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定义除子的</a:t>
                </a:r>
                <a:r>
                  <a:rPr lang="zh-CN" altLang="en-US" dirty="0">
                    <a:solidFill>
                      <a:schemeClr val="accent5"/>
                    </a:solidFill>
                  </a:rPr>
                  <a:t>级</a:t>
                </a:r>
                <a:r>
                  <a:rPr lang="zh-CN" altLang="en-US" dirty="0"/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i="1" dirty="0" smtClean="0">
                        <a:latin typeface="Cambria Math" panose="02040503050406030204" pitchFamily="18" charset="0"/>
                      </a:rPr>
                      <m:t>deg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⁡(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)= </m:t>
                    </m:r>
                    <m:nary>
                      <m:naryPr>
                        <m:chr m:val="∑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2DEDDB9B-6673-92AA-B956-FB35766BBE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19" y="1012055"/>
                <a:ext cx="3640099" cy="1818959"/>
              </a:xfrm>
              <a:prstGeom prst="rect">
                <a:avLst/>
              </a:prstGeom>
              <a:blipFill>
                <a:blip r:embed="rId2"/>
                <a:stretch>
                  <a:fillRect l="-1508" t="-24161" r="-4355" b="-355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56D3D6EB-8738-6B2D-E243-D87AF4D482B1}"/>
                  </a:ext>
                </a:extLst>
              </p:cNvPr>
              <p:cNvSpPr txBox="1"/>
              <p:nvPr/>
            </p:nvSpPr>
            <p:spPr>
              <a:xfrm>
                <a:off x="390617" y="3187083"/>
                <a:ext cx="4458272" cy="23142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设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是</a:t>
                </a:r>
                <a:r>
                  <a:rPr lang="en-US" altLang="zh-CN" dirty="0"/>
                  <a:t>S</a:t>
                </a:r>
                <a:r>
                  <a:rPr lang="zh-CN" altLang="en-US" dirty="0"/>
                  <a:t>上的一个半纯函数，</a:t>
                </a:r>
                <a:r>
                  <a:rPr lang="en-US" altLang="zh-CN" dirty="0"/>
                  <a:t>p</a:t>
                </a:r>
                <a:r>
                  <a:rPr lang="zh-CN" altLang="en-US" dirty="0"/>
                  <a:t>是</a:t>
                </a:r>
                <a:r>
                  <a:rPr lang="en-US" altLang="zh-CN" dirty="0"/>
                  <a:t>S</a:t>
                </a:r>
                <a:r>
                  <a:rPr lang="zh-CN" altLang="en-US" dirty="0"/>
                  <a:t>上一点</a:t>
                </a:r>
                <a:endParaRPr lang="en-US" altLang="zh-CN" dirty="0"/>
              </a:p>
              <a:p>
                <a:r>
                  <a:rPr lang="zh-CN" altLang="en-US" dirty="0"/>
                  <a:t>定义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是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的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阶</m:t>
                            </m:r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极点</m:t>
                            </m:r>
                          </m:e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是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的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阶零点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其它</m:t>
                            </m:r>
                          </m:e>
                        </m:eqArr>
                      </m:e>
                    </m:d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定义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>
                    <a:solidFill>
                      <a:schemeClr val="accent5"/>
                    </a:solidFill>
                  </a:rPr>
                  <a:t>的除子</a:t>
                </a:r>
                <a:r>
                  <a:rPr lang="zh-CN" altLang="en-US" dirty="0"/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div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d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nary>
                  </m:oMath>
                </a14:m>
                <a:endParaRPr lang="en-US" altLang="zh-CN" dirty="0"/>
              </a:p>
              <a:p>
                <a:r>
                  <a:rPr lang="en-US" altLang="zh-CN" dirty="0"/>
                  <a:t>S</a:t>
                </a:r>
                <a:r>
                  <a:rPr lang="zh-CN" altLang="en-US" dirty="0"/>
                  <a:t>上所有半纯函数的除子构成除子群的子群</a:t>
                </a:r>
                <a:endParaRPr lang="en-US" altLang="zh-CN" dirty="0"/>
              </a:p>
              <a:p>
                <a:r>
                  <a:rPr lang="zh-CN" altLang="en-US" dirty="0"/>
                  <a:t>称为</a:t>
                </a:r>
                <a:r>
                  <a:rPr lang="zh-CN" altLang="en-US" dirty="0">
                    <a:solidFill>
                      <a:schemeClr val="accent5"/>
                    </a:solidFill>
                  </a:rPr>
                  <a:t>主除子群</a:t>
                </a:r>
                <a:r>
                  <a:rPr lang="zh-CN" altLang="en-US" dirty="0"/>
                  <a:t>，记为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𝐷𝑖𝑣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56D3D6EB-8738-6B2D-E243-D87AF4D482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617" y="3187083"/>
                <a:ext cx="4458272" cy="2314223"/>
              </a:xfrm>
              <a:prstGeom prst="rect">
                <a:avLst/>
              </a:prstGeom>
              <a:blipFill>
                <a:blip r:embed="rId3"/>
                <a:stretch>
                  <a:fillRect l="-1094" t="-1583" r="-684" b="-1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AB041830-6032-34BD-BB68-1781DCF598C4}"/>
                  </a:ext>
                </a:extLst>
              </p:cNvPr>
              <p:cNvSpPr txBox="1"/>
              <p:nvPr/>
            </p:nvSpPr>
            <p:spPr>
              <a:xfrm>
                <a:off x="390617" y="5655076"/>
                <a:ext cx="388734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类似地定义半纯微分形式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𝑑𝑧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的除子为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𝑑𝑖𝑣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𝑑𝑖𝑣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AB041830-6032-34BD-BB68-1781DCF598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617" y="5655076"/>
                <a:ext cx="3887346" cy="646331"/>
              </a:xfrm>
              <a:prstGeom prst="rect">
                <a:avLst/>
              </a:prstGeom>
              <a:blipFill>
                <a:blip r:embed="rId4"/>
                <a:stretch>
                  <a:fillRect l="-1254" t="-5660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DD6F093F-FF6F-01A4-BFDD-901E861A1DF1}"/>
                  </a:ext>
                </a:extLst>
              </p:cNvPr>
              <p:cNvSpPr txBox="1"/>
              <p:nvPr/>
            </p:nvSpPr>
            <p:spPr>
              <a:xfrm>
                <a:off x="6013969" y="1537628"/>
                <a:ext cx="586731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对于</a:t>
                </a:r>
                <a:r>
                  <a:rPr lang="en-US" altLang="zh-CN" dirty="0"/>
                  <a:t>S</a:t>
                </a:r>
                <a:r>
                  <a:rPr lang="zh-CN" altLang="en-US" dirty="0"/>
                  <a:t>上任意一个除子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CN" i="1" dirty="0">
                        <a:latin typeface="Cambria Math" panose="02040503050406030204" pitchFamily="18" charset="0"/>
                      </a:rPr>
                      <m:t>𝐷𝑖𝑣</m:t>
                    </m:r>
                    <m:r>
                      <a:rPr lang="en-US" altLang="zh-CN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 dirty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，考虑线性空间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|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为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上</m:t>
                          </m:r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的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半纯</m:t>
                          </m:r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函数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=0 </m:t>
                      </m:r>
                      <m:r>
                        <a:rPr lang="zh-CN" altLang="en-US" i="1">
                          <a:latin typeface="Cambria Math" panose="02040503050406030204" pitchFamily="18" charset="0"/>
                        </a:rPr>
                        <m:t>或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zh-CN" i="1">
                          <a:latin typeface="Cambria Math" panose="02040503050406030204" pitchFamily="18" charset="0"/>
                        </a:rPr>
                        <m:t>div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≥0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它是</a:t>
                </a:r>
                <a:r>
                  <a:rPr lang="en-US" altLang="zh-CN" dirty="0"/>
                  <a:t>C</a:t>
                </a:r>
                <a:r>
                  <a:rPr lang="zh-CN" altLang="en-US" dirty="0"/>
                  <a:t>上的一个线性空间，其维数记为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DD6F093F-FF6F-01A4-BFDD-901E861A1D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3969" y="1537628"/>
                <a:ext cx="5867312" cy="923330"/>
              </a:xfrm>
              <a:prstGeom prst="rect">
                <a:avLst/>
              </a:prstGeom>
              <a:blipFill>
                <a:blip r:embed="rId5"/>
                <a:stretch>
                  <a:fillRect l="-936" t="-3289"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443FB6C9-801F-BB58-D578-F995D39E158F}"/>
                  </a:ext>
                </a:extLst>
              </p:cNvPr>
              <p:cNvSpPr txBox="1"/>
              <p:nvPr/>
            </p:nvSpPr>
            <p:spPr>
              <a:xfrm>
                <a:off x="5860754" y="2889200"/>
                <a:ext cx="617374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定理：对紧黎曼曲面</a:t>
                </a:r>
                <a:r>
                  <a:rPr lang="en-US" altLang="zh-CN" dirty="0"/>
                  <a:t>S</a:t>
                </a:r>
                <a:r>
                  <a:rPr lang="zh-CN" altLang="en-US" dirty="0"/>
                  <a:t>上的任意半纯微分形式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zh-CN" altLang="en-US" dirty="0"/>
                  <a:t>和除子</a:t>
                </a:r>
                <a:r>
                  <a:rPr lang="en-US" altLang="zh-CN" dirty="0"/>
                  <a:t>D</a:t>
                </a:r>
                <a:r>
                  <a:rPr lang="zh-CN" altLang="en-US" dirty="0"/>
                  <a:t>，有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𝑒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deg</m:t>
                          </m:r>
                        </m:fName>
                        <m:e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d>
                        </m:e>
                      </m:func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+1+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𝑑𝑖𝑣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443FB6C9-801F-BB58-D578-F995D39E15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0754" y="2889200"/>
                <a:ext cx="6173741" cy="646331"/>
              </a:xfrm>
              <a:prstGeom prst="rect">
                <a:avLst/>
              </a:prstGeom>
              <a:blipFill>
                <a:blip r:embed="rId6"/>
                <a:stretch>
                  <a:fillRect l="-790" t="-5660" r="-197" b="-66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A047C0A3-C1E6-A408-8454-30E4730FEB2B}"/>
                  </a:ext>
                </a:extLst>
              </p:cNvPr>
              <p:cNvSpPr txBox="1"/>
              <p:nvPr/>
            </p:nvSpPr>
            <p:spPr>
              <a:xfrm>
                <a:off x="6013969" y="541538"/>
                <a:ext cx="3894143" cy="7009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对于除子</a:t>
                </a:r>
                <a:r>
                  <a:rPr lang="en-US" altLang="zh-CN" dirty="0"/>
                  <a:t>D=</a:t>
                </a:r>
                <a:r>
                  <a:rPr lang="en-US" altLang="zh-CN" b="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</m:oMath>
                </a14:m>
                <a:r>
                  <a:rPr lang="zh-CN" altLang="en-US" dirty="0"/>
                  <a:t>和</a:t>
                </a:r>
                <a:r>
                  <a:rPr lang="en-US" altLang="zh-CN" dirty="0"/>
                  <a:t>B=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如果满足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∀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  <m:r>
                      <a:rPr lang="zh-CN" alt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，</m:t>
                    </m:r>
                  </m:oMath>
                </a14:m>
                <a:r>
                  <a:rPr lang="zh-CN" altLang="en-US" dirty="0"/>
                  <a:t>则记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zh-CN" altLang="en-US" dirty="0"/>
                  <a:t>。</a:t>
                </a: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A047C0A3-C1E6-A408-8454-30E4730FE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3969" y="541538"/>
                <a:ext cx="3894143" cy="700961"/>
              </a:xfrm>
              <a:prstGeom prst="rect">
                <a:avLst/>
              </a:prstGeom>
              <a:blipFill>
                <a:blip r:embed="rId7"/>
                <a:stretch>
                  <a:fillRect l="-1411" t="-62609" r="-157" b="-513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A4F57539-9E7C-73CC-34C7-D411ACD3B0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754" y="3707227"/>
            <a:ext cx="6173741" cy="17940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9443BBE8-219F-BA4F-FEFA-1FDFF851DC80}"/>
                  </a:ext>
                </a:extLst>
              </p:cNvPr>
              <p:cNvSpPr txBox="1"/>
              <p:nvPr/>
            </p:nvSpPr>
            <p:spPr>
              <a:xfrm>
                <a:off x="11150150" y="4465766"/>
                <a:ext cx="99116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/>
                  <a:t>此处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r>
                      <a:rPr lang="zh-CN" alt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就是</m:t>
                    </m:r>
                    <m:r>
                      <a:rPr lang="zh-CN" altLang="en-US" sz="1200" i="1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endParaRPr lang="zh-CN" altLang="en-US" sz="1200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9443BBE8-219F-BA4F-FEFA-1FDFF851DC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0150" y="4465766"/>
                <a:ext cx="991169" cy="276999"/>
              </a:xfrm>
              <a:prstGeom prst="rect">
                <a:avLst/>
              </a:prstGeom>
              <a:blipFill>
                <a:blip r:embed="rId9"/>
                <a:stretch>
                  <a:fillRect t="-2222" b="-17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5156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798A0F6D-CC6D-088F-B9B0-9FA29AEA147D}"/>
              </a:ext>
            </a:extLst>
          </p:cNvPr>
          <p:cNvSpPr txBox="1"/>
          <p:nvPr/>
        </p:nvSpPr>
        <p:spPr>
          <a:xfrm>
            <a:off x="310720" y="292963"/>
            <a:ext cx="896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/>
              <a:t>总结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5BEA6E0A-340E-A837-9283-CA9C3BA94B02}"/>
                  </a:ext>
                </a:extLst>
              </p:cNvPr>
              <p:cNvSpPr txBox="1"/>
              <p:nvPr/>
            </p:nvSpPr>
            <p:spPr>
              <a:xfrm>
                <a:off x="310720" y="1118585"/>
                <a:ext cx="3215817" cy="8860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dirty="0"/>
                  <a:t>Riemann-Hurwitz</a:t>
                </a:r>
                <a:r>
                  <a:rPr lang="zh-CN" altLang="en-US" sz="1800" dirty="0"/>
                  <a:t>定理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dirty="0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altLang="zh-CN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 dirty="0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 dirty="0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altLang="zh-CN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zh-CN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 dirty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en-US" altLang="zh-CN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e>
                          </m:d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+1+</m:t>
                      </m:r>
                      <m:f>
                        <m:fPr>
                          <m:ctrlP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5BEA6E0A-340E-A837-9283-CA9C3BA94B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1118585"/>
                <a:ext cx="3215817" cy="886076"/>
              </a:xfrm>
              <a:prstGeom prst="rect">
                <a:avLst/>
              </a:prstGeom>
              <a:blipFill>
                <a:blip r:embed="rId2"/>
                <a:stretch>
                  <a:fillRect l="-1705" t="-34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CF0CDB15-4AC1-A0CA-92A6-ED3C6151968C}"/>
                  </a:ext>
                </a:extLst>
              </p:cNvPr>
              <p:cNvSpPr txBox="1"/>
              <p:nvPr/>
            </p:nvSpPr>
            <p:spPr>
              <a:xfrm>
                <a:off x="310720" y="2559488"/>
                <a:ext cx="1580241" cy="9371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err="1"/>
                  <a:t>Stockes</a:t>
                </a:r>
                <a:r>
                  <a:rPr lang="zh-CN" altLang="en-US" dirty="0"/>
                  <a:t>公式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zh-CN" alt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nary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CF0CDB15-4AC1-A0CA-92A6-ED3C615196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2559488"/>
                <a:ext cx="1580241" cy="937180"/>
              </a:xfrm>
              <a:prstGeom prst="rect">
                <a:avLst/>
              </a:prstGeom>
              <a:blipFill>
                <a:blip r:embed="rId3"/>
                <a:stretch>
                  <a:fillRect l="-3475" t="-38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DF757C2E-16BC-085F-FA8A-E12E964254E5}"/>
                  </a:ext>
                </a:extLst>
              </p:cNvPr>
              <p:cNvSpPr txBox="1"/>
              <p:nvPr/>
            </p:nvSpPr>
            <p:spPr>
              <a:xfrm>
                <a:off x="310720" y="4132452"/>
                <a:ext cx="4395562" cy="6886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同调群的同伦分解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Z</m:t>
                      </m:r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⊕</m:t>
                      </m:r>
                      <m:r>
                        <m:rPr>
                          <m:sty m:val="p"/>
                        </m:rPr>
                        <a:rPr lang="en-US" altLang="zh-CN">
                          <a:latin typeface="Cambria Math" panose="02040503050406030204" pitchFamily="18" charset="0"/>
                        </a:rPr>
                        <m:t>Z</m:t>
                      </m:r>
                      <m:r>
                        <a:rPr lang="en-US" altLang="zh-CN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…</m:t>
                      </m:r>
                      <m:r>
                        <m:rPr>
                          <m:sty m:val="p"/>
                        </m:rPr>
                        <a:rPr lang="en-US" altLang="zh-CN">
                          <a:latin typeface="Cambria Math" panose="02040503050406030204" pitchFamily="18" charset="0"/>
                        </a:rPr>
                        <m:t>Z</m:t>
                      </m:r>
                      <m:r>
                        <a:rPr lang="en-US" altLang="zh-CN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⊕</m:t>
                      </m:r>
                      <m:r>
                        <m:rPr>
                          <m:sty m:val="p"/>
                        </m:rPr>
                        <a:rPr lang="en-US" altLang="zh-CN">
                          <a:latin typeface="Cambria Math" panose="02040503050406030204" pitchFamily="18" charset="0"/>
                        </a:rPr>
                        <m:t>Z</m:t>
                      </m:r>
                      <m:r>
                        <a:rPr lang="en-US" altLang="zh-CN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DF757C2E-16BC-085F-FA8A-E12E964254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4132452"/>
                <a:ext cx="4395562" cy="688650"/>
              </a:xfrm>
              <a:prstGeom prst="rect">
                <a:avLst/>
              </a:prstGeom>
              <a:blipFill>
                <a:blip r:embed="rId4"/>
                <a:stretch>
                  <a:fillRect l="-1248" t="-5310" b="-26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F4B37787-111D-12BA-33E6-FEFDC13097C4}"/>
                  </a:ext>
                </a:extLst>
              </p:cNvPr>
              <p:cNvSpPr txBox="1"/>
              <p:nvPr/>
            </p:nvSpPr>
            <p:spPr>
              <a:xfrm>
                <a:off x="310720" y="5485842"/>
                <a:ext cx="469359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dirty="0"/>
                  <a:t>Riemann-</a:t>
                </a:r>
                <a:r>
                  <a:rPr lang="en-US" altLang="zh-CN" sz="1800" dirty="0" err="1"/>
                  <a:t>Roch</a:t>
                </a:r>
                <a:r>
                  <a:rPr lang="zh-CN" altLang="en-US" sz="1800" dirty="0"/>
                  <a:t>定理</a:t>
                </a:r>
                <a:endParaRPr lang="en-US" altLang="zh-CN" sz="1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𝑒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deg</m:t>
                          </m:r>
                        </m:fName>
                        <m:e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d>
                        </m:e>
                      </m:func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+1+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𝑑𝑖𝑣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F4B37787-111D-12BA-33E6-FEFDC13097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5485842"/>
                <a:ext cx="4693593" cy="646331"/>
              </a:xfrm>
              <a:prstGeom prst="rect">
                <a:avLst/>
              </a:prstGeom>
              <a:blipFill>
                <a:blip r:embed="rId5"/>
                <a:stretch>
                  <a:fillRect l="-1169" t="-5660" b="-66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8665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BFF1C0A2-B2F5-1982-603C-7EBB8729FA0B}"/>
              </a:ext>
            </a:extLst>
          </p:cNvPr>
          <p:cNvSpPr txBox="1"/>
          <p:nvPr/>
        </p:nvSpPr>
        <p:spPr>
          <a:xfrm>
            <a:off x="559293" y="52378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基本思路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A6DFC75-5BDA-DB5E-3E90-197BE1FF33C3}"/>
              </a:ext>
            </a:extLst>
          </p:cNvPr>
          <p:cNvSpPr/>
          <p:nvPr/>
        </p:nvSpPr>
        <p:spPr>
          <a:xfrm>
            <a:off x="559293" y="1597980"/>
            <a:ext cx="1935332" cy="7102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黎曼曲面的定义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E2818CD-5BD7-A68F-E537-26D21F92A8C4}"/>
              </a:ext>
            </a:extLst>
          </p:cNvPr>
          <p:cNvSpPr/>
          <p:nvPr/>
        </p:nvSpPr>
        <p:spPr>
          <a:xfrm>
            <a:off x="4128117" y="1597980"/>
            <a:ext cx="2059619" cy="7102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曲面上的函数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20F5783-643E-3D97-E728-8B2B5765EE7D}"/>
              </a:ext>
            </a:extLst>
          </p:cNvPr>
          <p:cNvSpPr/>
          <p:nvPr/>
        </p:nvSpPr>
        <p:spPr>
          <a:xfrm>
            <a:off x="7670307" y="1597980"/>
            <a:ext cx="2139519" cy="7102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曲面间的关系</a:t>
            </a:r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97256E3B-F7AA-521D-67FC-FC7C573E7AE9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2494625" y="1953087"/>
            <a:ext cx="16334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E6C54E4F-BC87-084C-4EC3-549B30351389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6187736" y="1953087"/>
            <a:ext cx="14825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id="{B584B51D-F231-A283-EB5E-C311A40C5B39}"/>
              </a:ext>
            </a:extLst>
          </p:cNvPr>
          <p:cNvSpPr/>
          <p:nvPr/>
        </p:nvSpPr>
        <p:spPr>
          <a:xfrm>
            <a:off x="10138299" y="3231472"/>
            <a:ext cx="1935332" cy="6569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紧黎曼曲面</a:t>
            </a:r>
          </a:p>
        </p:txBody>
      </p: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D60FFCF0-AD93-CA87-005D-CE97EB941C6E}"/>
              </a:ext>
            </a:extLst>
          </p:cNvPr>
          <p:cNvCxnSpPr>
            <a:stCxn id="6" idx="3"/>
            <a:endCxn id="11" idx="0"/>
          </p:cNvCxnSpPr>
          <p:nvPr/>
        </p:nvCxnSpPr>
        <p:spPr>
          <a:xfrm>
            <a:off x="9809826" y="1953087"/>
            <a:ext cx="1296139" cy="12783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id="{78EDE0E3-196B-ECB3-434D-BB7DEF35F250}"/>
              </a:ext>
            </a:extLst>
          </p:cNvPr>
          <p:cNvSpPr/>
          <p:nvPr/>
        </p:nvSpPr>
        <p:spPr>
          <a:xfrm>
            <a:off x="7741328" y="4785064"/>
            <a:ext cx="2068498" cy="7102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曲面上的数学分析</a:t>
            </a:r>
          </a:p>
        </p:txBody>
      </p: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id="{F0B7E073-932A-FC05-0DFA-379246219E15}"/>
              </a:ext>
            </a:extLst>
          </p:cNvPr>
          <p:cNvCxnSpPr>
            <a:cxnSpLocks/>
            <a:stCxn id="11" idx="2"/>
            <a:endCxn id="14" idx="3"/>
          </p:cNvCxnSpPr>
          <p:nvPr/>
        </p:nvCxnSpPr>
        <p:spPr>
          <a:xfrm flipH="1">
            <a:off x="9809826" y="3888419"/>
            <a:ext cx="1296139" cy="12517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:a16="http://schemas.microsoft.com/office/drawing/2014/main" id="{16D9C192-E7E9-B581-F4E9-60F58CEC51CB}"/>
              </a:ext>
            </a:extLst>
          </p:cNvPr>
          <p:cNvSpPr/>
          <p:nvPr/>
        </p:nvSpPr>
        <p:spPr>
          <a:xfrm>
            <a:off x="4234649" y="4785065"/>
            <a:ext cx="2006353" cy="7102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同伦与同调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81CD2E6C-60BB-84A0-68DA-80C0C9AE55AC}"/>
              </a:ext>
            </a:extLst>
          </p:cNvPr>
          <p:cNvSpPr/>
          <p:nvPr/>
        </p:nvSpPr>
        <p:spPr>
          <a:xfrm>
            <a:off x="417251" y="4785064"/>
            <a:ext cx="2148396" cy="7102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Riemann-</a:t>
            </a:r>
            <a:r>
              <a:rPr lang="en-US" altLang="zh-CN" dirty="0" err="1"/>
              <a:t>Roch</a:t>
            </a:r>
            <a:r>
              <a:rPr lang="zh-CN" altLang="en-US" dirty="0"/>
              <a:t>定理</a:t>
            </a:r>
          </a:p>
        </p:txBody>
      </p: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FAFF6EEB-C1CE-52DD-0354-4F9167DED54F}"/>
              </a:ext>
            </a:extLst>
          </p:cNvPr>
          <p:cNvCxnSpPr>
            <a:stCxn id="14" idx="1"/>
            <a:endCxn id="17" idx="3"/>
          </p:cNvCxnSpPr>
          <p:nvPr/>
        </p:nvCxnSpPr>
        <p:spPr>
          <a:xfrm flipH="1">
            <a:off x="6241002" y="5140171"/>
            <a:ext cx="150032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9108FB95-A972-518E-5327-F88C7CE67722}"/>
              </a:ext>
            </a:extLst>
          </p:cNvPr>
          <p:cNvCxnSpPr>
            <a:cxnSpLocks/>
            <a:stCxn id="17" idx="1"/>
            <a:endCxn id="19" idx="3"/>
          </p:cNvCxnSpPr>
          <p:nvPr/>
        </p:nvCxnSpPr>
        <p:spPr>
          <a:xfrm flipH="1" flipV="1">
            <a:off x="2565647" y="5140171"/>
            <a:ext cx="166900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846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193C5BEA-9309-8510-B1BA-04D8AF27758C}"/>
              </a:ext>
            </a:extLst>
          </p:cNvPr>
          <p:cNvSpPr txBox="1"/>
          <p:nvPr/>
        </p:nvSpPr>
        <p:spPr>
          <a:xfrm>
            <a:off x="310719" y="292963"/>
            <a:ext cx="3613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黎曼曲面就是</a:t>
            </a:r>
            <a:r>
              <a:rPr lang="zh-CN" altLang="en-US" sz="2400" dirty="0">
                <a:solidFill>
                  <a:schemeClr val="accent5"/>
                </a:solidFill>
              </a:rPr>
              <a:t>一维复流形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E960CAA0-FCFA-4989-2F61-1CBEBAA1585A}"/>
                  </a:ext>
                </a:extLst>
              </p:cNvPr>
              <p:cNvSpPr txBox="1"/>
              <p:nvPr/>
            </p:nvSpPr>
            <p:spPr>
              <a:xfrm>
                <a:off x="310720" y="1189608"/>
                <a:ext cx="8309498" cy="21330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/>
                  <a:t>设</a:t>
                </a:r>
                <a:r>
                  <a:rPr lang="en-US" altLang="zh-CN" dirty="0"/>
                  <a:t>S</a:t>
                </a:r>
                <a:r>
                  <a:rPr lang="zh-CN" altLang="en-US" dirty="0"/>
                  <a:t>是一个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连通</a:t>
                </a:r>
                <a:r>
                  <a:rPr lang="zh-CN" altLang="en-US" dirty="0"/>
                  <a:t>的</a:t>
                </a:r>
                <a:r>
                  <a:rPr lang="en-US" altLang="zh-CN" dirty="0" err="1">
                    <a:highlight>
                      <a:srgbClr val="FFFF00"/>
                    </a:highlight>
                  </a:rPr>
                  <a:t>Hausdorff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空间</a:t>
                </a:r>
                <a:r>
                  <a:rPr lang="zh-CN" altLang="en-US" dirty="0"/>
                  <a:t>且有一个满足下面要求的集合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}</m:t>
                        </m:r>
                      </m:e>
                      <m:sub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endParaRPr lang="en-US" altLang="zh-CN" dirty="0">
                  <a:highlight>
                    <a:srgbClr val="FFFF00"/>
                  </a:highlight>
                </a:endParaRPr>
              </a:p>
              <a:p>
                <a:pPr marL="342900" indent="-342900">
                  <a:buAutoNum type="arabicParenBoth"/>
                </a:pPr>
                <a:r>
                  <a:rPr lang="zh-CN" altLang="en-US" dirty="0"/>
                  <a:t>全体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{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zh-CN" altLang="en-US" dirty="0"/>
                  <a:t>是</a:t>
                </a:r>
                <a:r>
                  <a:rPr lang="en-US" altLang="zh-CN" dirty="0"/>
                  <a:t>S</a:t>
                </a:r>
                <a:r>
                  <a:rPr lang="zh-CN" altLang="en-US" dirty="0"/>
                  <a:t>的一个开覆盖，</a:t>
                </a:r>
                <a:endParaRPr lang="en-US" altLang="zh-CN" dirty="0"/>
              </a:p>
              <a:p>
                <a:r>
                  <a:rPr lang="en-US" altLang="zh-CN" dirty="0"/>
                  <a:t>(2)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zh-CN" altLang="en-US" i="1">
                        <a:latin typeface="Cambria Math" panose="02040503050406030204" pitchFamily="18" charset="0"/>
                      </a:rPr>
                      <m:t>到</m:t>
                    </m:r>
                  </m:oMath>
                </a14:m>
                <a:r>
                  <a:rPr lang="zh-CN" altLang="en-US" dirty="0"/>
                  <a:t>复平面</a:t>
                </a:r>
                <a:r>
                  <a:rPr lang="en-US" altLang="zh-CN" dirty="0"/>
                  <a:t>C</a:t>
                </a:r>
                <a:r>
                  <a:rPr lang="zh-CN" altLang="en-US" dirty="0"/>
                  <a:t>中某开集的同胚，</a:t>
                </a:r>
                <a:endParaRPr lang="en-US" altLang="zh-CN" dirty="0"/>
              </a:p>
              <a:p>
                <a:r>
                  <a:rPr lang="en-US" altLang="zh-CN" dirty="0"/>
                  <a:t>(3) </a:t>
                </a:r>
                <a:r>
                  <a:rPr lang="zh-CN" altLang="en-US" dirty="0"/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∩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zh-CN" altLang="en-US" dirty="0"/>
                  <a:t>，则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𝛼𝛽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≔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Sup>
                        <m:sSub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zh-CN" altLang="en-US" i="1">
                          <a:latin typeface="Cambria Math" panose="02040503050406030204" pitchFamily="18" charset="0"/>
                        </a:rPr>
                        <m:t>∩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zh-CN" altLang="en-US" i="1">
                          <a:latin typeface="Cambria Math" panose="02040503050406030204" pitchFamily="18" charset="0"/>
                        </a:rPr>
                        <m:t>∩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是一个解析映射。</a:t>
                </a:r>
                <a:endParaRPr lang="en-US" altLang="zh-CN" dirty="0"/>
              </a:p>
              <a:p>
                <a:r>
                  <a:rPr lang="zh-CN" altLang="en-US" dirty="0"/>
                  <a:t>这时称</a:t>
                </a:r>
                <a:r>
                  <a:rPr lang="en-US" altLang="zh-CN" dirty="0"/>
                  <a:t>S</a:t>
                </a:r>
                <a:r>
                  <a:rPr lang="zh-CN" altLang="en-US" dirty="0"/>
                  <a:t>是一个</a:t>
                </a:r>
                <a:r>
                  <a:rPr lang="zh-CN" altLang="en-US" dirty="0">
                    <a:solidFill>
                      <a:schemeClr val="accent5"/>
                    </a:solidFill>
                  </a:rPr>
                  <a:t>黎曼曲面</a:t>
                </a:r>
                <a:r>
                  <a:rPr lang="zh-CN" altLang="en-US" dirty="0"/>
                  <a:t>，并称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为</a:t>
                </a:r>
                <a:r>
                  <a:rPr lang="en-US" altLang="zh-CN" dirty="0"/>
                  <a:t>S</a:t>
                </a:r>
                <a:r>
                  <a:rPr lang="zh-CN" altLang="en-US" dirty="0"/>
                  <a:t>的一个</a:t>
                </a:r>
                <a:r>
                  <a:rPr lang="zh-CN" altLang="en-US" dirty="0">
                    <a:solidFill>
                      <a:schemeClr val="accent5"/>
                    </a:solidFill>
                  </a:rPr>
                  <a:t>局部坐标</a:t>
                </a:r>
                <a:r>
                  <a:rPr lang="zh-CN" altLang="en-US" dirty="0"/>
                  <a:t>，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𝛼𝛽</m:t>
                        </m:r>
                      </m:sub>
                    </m:sSub>
                  </m:oMath>
                </a14:m>
                <a:r>
                  <a:rPr lang="zh-CN" altLang="en-US" dirty="0"/>
                  <a:t>为</a:t>
                </a:r>
                <a:r>
                  <a:rPr lang="zh-CN" altLang="en-US" dirty="0">
                    <a:solidFill>
                      <a:schemeClr val="accent5"/>
                    </a:solidFill>
                  </a:rPr>
                  <a:t>坐标转换函数</a:t>
                </a:r>
                <a:r>
                  <a:rPr lang="zh-CN" altLang="en-US" dirty="0"/>
                  <a:t>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E960CAA0-FCFA-4989-2F61-1CBEBAA158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1189608"/>
                <a:ext cx="8309498" cy="2133020"/>
              </a:xfrm>
              <a:prstGeom prst="rect">
                <a:avLst/>
              </a:prstGeom>
              <a:blipFill>
                <a:blip r:embed="rId2"/>
                <a:stretch>
                  <a:fillRect l="-660" t="-1429" r="-3302" b="-25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id="{661308F1-776C-30AC-2E38-45414A9FB8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403" y="3535373"/>
            <a:ext cx="3565842" cy="31633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BC157C3E-72F7-7843-704A-50BAC3BACCAA}"/>
                  </a:ext>
                </a:extLst>
              </p:cNvPr>
              <p:cNvSpPr txBox="1"/>
              <p:nvPr/>
            </p:nvSpPr>
            <p:spPr>
              <a:xfrm>
                <a:off x="310719" y="3757608"/>
                <a:ext cx="4674100" cy="14782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具体实例：</a:t>
                </a:r>
                <a:endParaRPr lang="en-US" altLang="zh-CN" dirty="0"/>
              </a:p>
              <a:p>
                <a:r>
                  <a:rPr lang="zh-CN" altLang="en-US" dirty="0"/>
                  <a:t>例</a:t>
                </a:r>
                <a:r>
                  <a:rPr lang="en-US" altLang="zh-CN" dirty="0"/>
                  <a:t>1</a:t>
                </a:r>
                <a:r>
                  <a:rPr lang="zh-CN" altLang="en-US" dirty="0"/>
                  <a:t>：复平面</a:t>
                </a:r>
                <a:r>
                  <a:rPr lang="en-US" altLang="zh-CN" dirty="0"/>
                  <a:t>C</a:t>
                </a:r>
                <a:r>
                  <a:rPr lang="zh-CN" altLang="en-US" dirty="0"/>
                  <a:t>中的任何一个区域</a:t>
                </a:r>
                <a:endParaRPr lang="en-US" altLang="zh-CN" dirty="0"/>
              </a:p>
              <a:p>
                <a:r>
                  <a:rPr lang="zh-CN" altLang="en-US" dirty="0"/>
                  <a:t>例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：黎曼球面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又称扩充复平面</a:t>
                </a:r>
                <a:r>
                  <a:rPr lang="en-US" altLang="zh-CN" dirty="0"/>
                  <a:t>)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∪{∞}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例</a:t>
                </a:r>
                <a:r>
                  <a:rPr lang="en-US" altLang="zh-CN" dirty="0"/>
                  <a:t>3</a:t>
                </a:r>
                <a:r>
                  <a:rPr lang="zh-CN" altLang="en-US" dirty="0"/>
                  <a:t>：一维复射影空间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例</a:t>
                </a:r>
                <a:r>
                  <a:rPr lang="en-US" altLang="zh-CN" dirty="0"/>
                  <a:t>4</a:t>
                </a:r>
                <a:r>
                  <a:rPr lang="zh-CN" altLang="en-US" dirty="0"/>
                  <a:t>：环面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/∧</m:t>
                    </m:r>
                  </m:oMath>
                </a14:m>
                <a:r>
                  <a:rPr lang="zh-CN" altLang="en-US" dirty="0"/>
                  <a:t>，</a:t>
                </a:r>
                <a:r>
                  <a:rPr lang="en-US" altLang="zh-CN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</m:oMath>
                </a14:m>
                <a:r>
                  <a:rPr lang="zh-CN" altLang="en-US" dirty="0"/>
                  <a:t>为一个复格</a:t>
                </a: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BC157C3E-72F7-7843-704A-50BAC3BAC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19" y="3757608"/>
                <a:ext cx="4674100" cy="1478225"/>
              </a:xfrm>
              <a:prstGeom prst="rect">
                <a:avLst/>
              </a:prstGeom>
              <a:blipFill>
                <a:blip r:embed="rId4"/>
                <a:stretch>
                  <a:fillRect l="-1173" t="-2058" b="-53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418844E4-E3E3-7263-45A1-108C6108947B}"/>
              </a:ext>
            </a:extLst>
          </p:cNvPr>
          <p:cNvSpPr txBox="1"/>
          <p:nvPr/>
        </p:nvSpPr>
        <p:spPr>
          <a:xfrm>
            <a:off x="310719" y="5668392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黎曼曲面必是可定向的二维实解析流形，</a:t>
            </a:r>
            <a:endParaRPr lang="en-US" altLang="zh-CN" dirty="0"/>
          </a:p>
          <a:p>
            <a:r>
              <a:rPr lang="zh-CN" altLang="en-US" dirty="0"/>
              <a:t>可定向的二维实解析流形可以构造黎曼曲面，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45924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1A5E1A98-91EA-3094-1C4C-1A52D775A311}"/>
              </a:ext>
            </a:extLst>
          </p:cNvPr>
          <p:cNvSpPr txBox="1"/>
          <p:nvPr/>
        </p:nvSpPr>
        <p:spPr>
          <a:xfrm>
            <a:off x="310720" y="292963"/>
            <a:ext cx="2530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流形的理解</a:t>
            </a:r>
            <a:endParaRPr lang="zh-CN" altLang="en-US" sz="2400" dirty="0">
              <a:solidFill>
                <a:schemeClr val="accent5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A74EC6C-C275-3AB8-79B5-DA0AFD1181C5}"/>
              </a:ext>
            </a:extLst>
          </p:cNvPr>
          <p:cNvSpPr txBox="1"/>
          <p:nvPr/>
        </p:nvSpPr>
        <p:spPr>
          <a:xfrm>
            <a:off x="310720" y="1056443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g</a:t>
            </a:r>
            <a:r>
              <a:rPr lang="zh-CN" altLang="en-US" dirty="0"/>
              <a:t>维复流形必是</a:t>
            </a:r>
            <a:r>
              <a:rPr lang="en-US" altLang="zh-CN" dirty="0"/>
              <a:t>2g</a:t>
            </a:r>
            <a:r>
              <a:rPr lang="zh-CN" altLang="en-US" dirty="0"/>
              <a:t>维实流形</a:t>
            </a:r>
            <a:endParaRPr lang="en-US" altLang="zh-CN" dirty="0"/>
          </a:p>
          <a:p>
            <a:r>
              <a:rPr lang="zh-CN" altLang="en-US" dirty="0"/>
              <a:t>且复流形的性质比实流形更强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D245352-3214-1442-7B24-C62D202AC4D9}"/>
                  </a:ext>
                </a:extLst>
              </p:cNvPr>
              <p:cNvSpPr txBox="1"/>
              <p:nvPr/>
            </p:nvSpPr>
            <p:spPr>
              <a:xfrm>
                <a:off x="310720" y="2192784"/>
                <a:ext cx="583281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流形的开始是拓扑流形</a:t>
                </a:r>
                <a:endParaRPr lang="en-US" altLang="zh-CN" dirty="0"/>
              </a:p>
              <a:p>
                <a:r>
                  <a:rPr lang="zh-CN" altLang="en-US" dirty="0"/>
                  <a:t>拓扑流形即局部同胚于实空间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复空间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的连通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dirty="0"/>
                  <a:t>拓扑空间</a:t>
                </a: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D245352-3214-1442-7B24-C62D202AC4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2192784"/>
                <a:ext cx="5832815" cy="646331"/>
              </a:xfrm>
              <a:prstGeom prst="rect">
                <a:avLst/>
              </a:prstGeom>
              <a:blipFill>
                <a:blip r:embed="rId2"/>
                <a:stretch>
                  <a:fillRect l="-940" t="-5660" r="-418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AE7B66DC-2147-9219-F790-4B2E1767FC00}"/>
              </a:ext>
            </a:extLst>
          </p:cNvPr>
          <p:cNvSpPr txBox="1"/>
          <p:nvPr/>
        </p:nvSpPr>
        <p:spPr>
          <a:xfrm>
            <a:off x="310720" y="3329125"/>
            <a:ext cx="2627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当同胚具备解析性时</a:t>
            </a:r>
            <a:endParaRPr lang="en-US" altLang="zh-CN" dirty="0"/>
          </a:p>
          <a:p>
            <a:r>
              <a:rPr lang="zh-CN" altLang="en-US" dirty="0"/>
              <a:t>即向实流形</a:t>
            </a:r>
            <a:r>
              <a:rPr lang="en-US" altLang="zh-CN" dirty="0"/>
              <a:t>(</a:t>
            </a:r>
            <a:r>
              <a:rPr lang="zh-CN" altLang="en-US" dirty="0"/>
              <a:t>复流形</a:t>
            </a:r>
            <a:r>
              <a:rPr lang="en-US" altLang="zh-CN" dirty="0"/>
              <a:t>)</a:t>
            </a:r>
            <a:r>
              <a:rPr lang="zh-CN" altLang="en-US" dirty="0"/>
              <a:t>过度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7741D56C-EF19-3F44-385F-CA55144F0EF1}"/>
                  </a:ext>
                </a:extLst>
              </p:cNvPr>
              <p:cNvSpPr/>
              <p:nvPr/>
            </p:nvSpPr>
            <p:spPr>
              <a:xfrm>
                <a:off x="350670" y="5406500"/>
                <a:ext cx="1846555" cy="64633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/>
                  <a:t>连通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dirty="0"/>
                  <a:t>拓扑空间</a:t>
                </a:r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7741D56C-EF19-3F44-385F-CA55144F0E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670" y="5406500"/>
                <a:ext cx="1846555" cy="646331"/>
              </a:xfrm>
              <a:prstGeom prst="rect">
                <a:avLst/>
              </a:prstGeom>
              <a:blipFill>
                <a:blip r:embed="rId3"/>
                <a:stretch>
                  <a:fillRect l="-1316" r="-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29F2079B-D7EA-2EE9-DF3B-798F655B434B}"/>
              </a:ext>
            </a:extLst>
          </p:cNvPr>
          <p:cNvSpPr txBox="1"/>
          <p:nvPr/>
        </p:nvSpPr>
        <p:spPr>
          <a:xfrm>
            <a:off x="310720" y="4506312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拓扑空间是更广义的几何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427F87B6-0AE5-2098-3CBC-76F7FAD8A42A}"/>
              </a:ext>
            </a:extLst>
          </p:cNvPr>
          <p:cNvSpPr/>
          <p:nvPr/>
        </p:nvSpPr>
        <p:spPr>
          <a:xfrm>
            <a:off x="3986074" y="5406500"/>
            <a:ext cx="1846555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拓扑流形</a:t>
            </a:r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2769DDE8-2F15-8AA8-298C-894AE55BA382}"/>
              </a:ext>
            </a:extLst>
          </p:cNvPr>
          <p:cNvCxnSpPr>
            <a:stCxn id="7" idx="3"/>
            <a:endCxn id="9" idx="1"/>
          </p:cNvCxnSpPr>
          <p:nvPr/>
        </p:nvCxnSpPr>
        <p:spPr>
          <a:xfrm>
            <a:off x="2197225" y="5729666"/>
            <a:ext cx="17888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34180A9F-945B-1616-258F-7DDD5FE5E947}"/>
              </a:ext>
            </a:extLst>
          </p:cNvPr>
          <p:cNvSpPr txBox="1"/>
          <p:nvPr/>
        </p:nvSpPr>
        <p:spPr>
          <a:xfrm>
            <a:off x="2537651" y="54065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局部同胚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B008BD3C-D9CF-D882-6DF0-88CA66FA0837}"/>
              </a:ext>
            </a:extLst>
          </p:cNvPr>
          <p:cNvSpPr/>
          <p:nvPr/>
        </p:nvSpPr>
        <p:spPr>
          <a:xfrm>
            <a:off x="7747365" y="5406500"/>
            <a:ext cx="159798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解析流形</a:t>
            </a:r>
          </a:p>
        </p:txBody>
      </p: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D8E19AB8-7ADC-AF07-6931-6A0009060318}"/>
              </a:ext>
            </a:extLst>
          </p:cNvPr>
          <p:cNvCxnSpPr>
            <a:stCxn id="9" idx="3"/>
            <a:endCxn id="15" idx="1"/>
          </p:cNvCxnSpPr>
          <p:nvPr/>
        </p:nvCxnSpPr>
        <p:spPr>
          <a:xfrm>
            <a:off x="5832629" y="5729666"/>
            <a:ext cx="19147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A72B01DB-D411-32F6-8BDE-EA352268B91C}"/>
              </a:ext>
            </a:extLst>
          </p:cNvPr>
          <p:cNvSpPr txBox="1"/>
          <p:nvPr/>
        </p:nvSpPr>
        <p:spPr>
          <a:xfrm>
            <a:off x="6005167" y="542248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同胚局部解析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51563809-7729-266C-77C9-59EC3454F4EB}"/>
              </a:ext>
            </a:extLst>
          </p:cNvPr>
          <p:cNvSpPr txBox="1"/>
          <p:nvPr/>
        </p:nvSpPr>
        <p:spPr>
          <a:xfrm>
            <a:off x="6789997" y="1066179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流形本质是更广义几何体的坐标系统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324605AA-D798-0A62-595E-291279651F5E}"/>
              </a:ext>
            </a:extLst>
          </p:cNvPr>
          <p:cNvSpPr txBox="1"/>
          <p:nvPr/>
        </p:nvSpPr>
        <p:spPr>
          <a:xfrm>
            <a:off x="6789997" y="1938862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实流形有</a:t>
            </a:r>
            <a:r>
              <a:rPr lang="en-US" altLang="zh-CN" b="0" i="0" dirty="0">
                <a:solidFill>
                  <a:srgbClr val="333333"/>
                </a:solidFill>
                <a:effectLst/>
                <a:latin typeface="Helvetica Neue"/>
              </a:rPr>
              <a:t>Whitney</a:t>
            </a:r>
            <a:r>
              <a:rPr lang="zh-CN" altLang="en-US" b="0" i="0" dirty="0">
                <a:solidFill>
                  <a:srgbClr val="333333"/>
                </a:solidFill>
                <a:effectLst/>
                <a:latin typeface="Helvetica Neue"/>
              </a:rPr>
              <a:t>定理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965C1FD2-64BD-1A5D-E9E2-508C8A604EC9}"/>
              </a:ext>
            </a:extLst>
          </p:cNvPr>
          <p:cNvSpPr txBox="1"/>
          <p:nvPr/>
        </p:nvSpPr>
        <p:spPr>
          <a:xfrm>
            <a:off x="6789997" y="2775091"/>
            <a:ext cx="3095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0" i="0" dirty="0">
                <a:solidFill>
                  <a:srgbClr val="333333"/>
                </a:solidFill>
                <a:effectLst/>
                <a:latin typeface="Helvetica Neue"/>
              </a:rPr>
              <a:t>复流形可以使用</a:t>
            </a:r>
            <a:r>
              <a:rPr lang="en-US" altLang="zh-CN" b="0" i="0" dirty="0">
                <a:solidFill>
                  <a:srgbClr val="333333"/>
                </a:solidFill>
                <a:effectLst/>
                <a:latin typeface="Helvetica Neue"/>
              </a:rPr>
              <a:t>Whitney</a:t>
            </a:r>
            <a:r>
              <a:rPr lang="zh-CN" altLang="en-US" b="0" i="0" dirty="0">
                <a:solidFill>
                  <a:srgbClr val="333333"/>
                </a:solidFill>
                <a:effectLst/>
                <a:latin typeface="Helvetica Neue"/>
              </a:rPr>
              <a:t>定理</a:t>
            </a:r>
            <a:endParaRPr lang="en-US" altLang="zh-CN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r>
              <a:rPr lang="zh-CN" altLang="en-US" dirty="0">
                <a:solidFill>
                  <a:srgbClr val="333333"/>
                </a:solidFill>
                <a:latin typeface="Helvetica Neue"/>
              </a:rPr>
              <a:t>但没有类似的</a:t>
            </a:r>
            <a:r>
              <a:rPr lang="en-US" altLang="zh-CN" b="0" i="0" dirty="0">
                <a:solidFill>
                  <a:srgbClr val="333333"/>
                </a:solidFill>
                <a:effectLst/>
                <a:latin typeface="Helvetica Neue"/>
              </a:rPr>
              <a:t>Whitney</a:t>
            </a:r>
            <a:r>
              <a:rPr lang="zh-CN" altLang="en-US" b="0" i="0" dirty="0">
                <a:solidFill>
                  <a:srgbClr val="333333"/>
                </a:solidFill>
                <a:effectLst/>
                <a:latin typeface="Helvetica Neue"/>
              </a:rPr>
              <a:t>定理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303434B6-5287-BF63-F115-17FAC7FBCE00}"/>
              </a:ext>
            </a:extLst>
          </p:cNvPr>
          <p:cNvSpPr txBox="1"/>
          <p:nvPr/>
        </p:nvSpPr>
        <p:spPr>
          <a:xfrm>
            <a:off x="6789997" y="3975456"/>
            <a:ext cx="47051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黎曼曲面</a:t>
            </a:r>
            <a:r>
              <a:rPr lang="en-US" altLang="zh-CN" dirty="0"/>
              <a:t>(</a:t>
            </a:r>
            <a:r>
              <a:rPr lang="zh-CN" altLang="en-US" dirty="0"/>
              <a:t>一维复流形</a:t>
            </a:r>
            <a:r>
              <a:rPr lang="en-US" altLang="zh-CN" dirty="0"/>
              <a:t>)</a:t>
            </a:r>
            <a:r>
              <a:rPr lang="zh-CN" altLang="en-US" dirty="0"/>
              <a:t>可以用来研究复变函数</a:t>
            </a:r>
            <a:endParaRPr lang="en-US" altLang="zh-CN" dirty="0"/>
          </a:p>
          <a:p>
            <a:r>
              <a:rPr lang="zh-CN" altLang="en-US" dirty="0"/>
              <a:t>反过来，则用复变函数理论研究复流形</a:t>
            </a:r>
          </a:p>
        </p:txBody>
      </p:sp>
    </p:spTree>
    <p:extLst>
      <p:ext uri="{BB962C8B-B14F-4D97-AF65-F5344CB8AC3E}">
        <p14:creationId xmlns:p14="http://schemas.microsoft.com/office/powerpoint/2010/main" val="2784825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B57F89A1-5968-07A5-28D1-A1B7E13A4D6D}"/>
              </a:ext>
            </a:extLst>
          </p:cNvPr>
          <p:cNvSpPr txBox="1"/>
          <p:nvPr/>
        </p:nvSpPr>
        <p:spPr>
          <a:xfrm>
            <a:off x="310720" y="292963"/>
            <a:ext cx="2157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流形上的函数</a:t>
            </a:r>
            <a:endParaRPr lang="zh-CN" altLang="en-US" sz="2400"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339F9100-C0E3-9E4A-B31F-2D4190BE1241}"/>
                  </a:ext>
                </a:extLst>
              </p:cNvPr>
              <p:cNvSpPr txBox="1"/>
              <p:nvPr/>
            </p:nvSpPr>
            <p:spPr>
              <a:xfrm>
                <a:off x="310720" y="1091953"/>
                <a:ext cx="6112764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设</a:t>
                </a:r>
                <a:r>
                  <a:rPr lang="en-US" altLang="zh-CN" dirty="0"/>
                  <a:t>S</a:t>
                </a:r>
                <a:r>
                  <a:rPr lang="zh-CN" altLang="en-US" dirty="0"/>
                  <a:t>是一个黎曼曲面，其坐标卡集合为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}</m:t>
                        </m:r>
                      </m:e>
                      <m:sub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zh-CN" altLang="en-US" dirty="0"/>
                  <a:t>，称映射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zh-CN" altLang="en-US" dirty="0"/>
                  <a:t>为</a:t>
                </a:r>
                <a:r>
                  <a:rPr lang="en-US" altLang="zh-CN" dirty="0"/>
                  <a:t>S</a:t>
                </a:r>
                <a:r>
                  <a:rPr lang="zh-CN" altLang="en-US" dirty="0"/>
                  <a:t>上的一个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全纯函数，</a:t>
                </a:r>
                <a:r>
                  <a:rPr lang="zh-CN" altLang="en-US" dirty="0"/>
                  <a:t>若对每个局部坐标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>
                  <a:solidFill>
                    <a:schemeClr val="accent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Sup>
                      <m:sSub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  <m:r>
                      <a:rPr lang="zh-CN" altLang="en-US" i="1">
                        <a:latin typeface="Cambria Math" panose="02040503050406030204" pitchFamily="18" charset="0"/>
                      </a:rPr>
                      <m:t>都</m:t>
                    </m:r>
                    <m:r>
                      <m:rPr>
                        <m:nor/>
                      </m:rPr>
                      <a:rPr lang="zh-CN" altLang="en-US" dirty="0"/>
                      <m:t>是</m:t>
                    </m:r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dirty="0" smtClean="0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zh-CN" altLang="en-US" i="1" dirty="0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上的一个全纯函数。</a:t>
                </a: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339F9100-C0E3-9E4A-B31F-2D4190BE12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1091953"/>
                <a:ext cx="6112764" cy="923330"/>
              </a:xfrm>
              <a:prstGeom prst="rect">
                <a:avLst/>
              </a:prstGeom>
              <a:blipFill>
                <a:blip r:embed="rId2"/>
                <a:stretch>
                  <a:fillRect l="-897" t="-3289"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id="{28870D89-0437-9816-E4F0-2755062C6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714" y="523795"/>
            <a:ext cx="4767870" cy="321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625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7B10F19-9999-6257-E1D1-74AB0ACF9BA9}"/>
              </a:ext>
            </a:extLst>
          </p:cNvPr>
          <p:cNvSpPr txBox="1"/>
          <p:nvPr/>
        </p:nvSpPr>
        <p:spPr>
          <a:xfrm>
            <a:off x="310720" y="292963"/>
            <a:ext cx="2157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流形间的映射</a:t>
            </a:r>
            <a:endParaRPr lang="zh-CN" altLang="en-US" sz="2400"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44ED1B0D-291B-A0ED-FB75-5F0E6EED3D74}"/>
                  </a:ext>
                </a:extLst>
              </p:cNvPr>
              <p:cNvSpPr txBox="1"/>
              <p:nvPr/>
            </p:nvSpPr>
            <p:spPr>
              <a:xfrm>
                <a:off x="310720" y="1091953"/>
                <a:ext cx="7529241" cy="9964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设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p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zh-CN" altLang="en-US" dirty="0"/>
                  <a:t>是两个黎曼曲面，其坐标卡集合为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}</m:t>
                        </m:r>
                      </m:e>
                      <m:sub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}</m:t>
                        </m:r>
                      </m:e>
                      <m:sub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m:rPr>
                            <m:sty m:val="p"/>
                          </m:rPr>
                          <a:rPr lang="en-US" altLang="zh-CN" i="1" smtClean="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zh-CN" altLang="en-US" dirty="0"/>
                  <a:t>，</a:t>
                </a:r>
                <a:endParaRPr lang="en-US" altLang="zh-CN" dirty="0"/>
              </a:p>
              <a:p>
                <a:r>
                  <a:rPr lang="zh-CN" altLang="en-US" dirty="0"/>
                  <a:t>称映射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zh-CN" altLang="en-US" dirty="0"/>
                  <a:t>为一个</a:t>
                </a:r>
                <a:r>
                  <a:rPr lang="zh-CN" altLang="en-US" dirty="0">
                    <a:solidFill>
                      <a:schemeClr val="accent1"/>
                    </a:solidFill>
                  </a:rPr>
                  <a:t>全纯映射，</a:t>
                </a:r>
                <a:r>
                  <a:rPr lang="zh-CN" altLang="en-US" dirty="0"/>
                  <a:t>若对每个局部坐标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>
                  <a:solidFill>
                    <a:schemeClr val="accent1"/>
                  </a:solidFill>
                </a:endParaRPr>
              </a:p>
              <a:p>
                <a:r>
                  <a:rPr lang="zh-CN" altLang="en-US" b="0" dirty="0">
                    <a:ea typeface="Cambria Math" panose="02040503050406030204" pitchFamily="18" charset="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∩</m:t>
                    </m:r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≠∅</m:t>
                    </m:r>
                    <m:r>
                      <a:rPr lang="zh-CN" alt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时</m:t>
                    </m:r>
                    <m:r>
                      <a:rPr lang="zh-CN" alt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，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∙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Sup>
                      <m:sSub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zh-CN" altLang="en-US" dirty="0"/>
                  <a:t>是一个全纯函数。</a:t>
                </a: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44ED1B0D-291B-A0ED-FB75-5F0E6EED3D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1091953"/>
                <a:ext cx="7529241" cy="996491"/>
              </a:xfrm>
              <a:prstGeom prst="rect">
                <a:avLst/>
              </a:prstGeom>
              <a:blipFill>
                <a:blip r:embed="rId2"/>
                <a:stretch>
                  <a:fillRect l="-729" t="-2439" b="-73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127AA72B-15F4-5C56-CBC1-C6B615E25AC3}"/>
              </a:ext>
            </a:extLst>
          </p:cNvPr>
          <p:cNvSpPr txBox="1"/>
          <p:nvPr/>
        </p:nvSpPr>
        <p:spPr>
          <a:xfrm>
            <a:off x="310720" y="2425769"/>
            <a:ext cx="618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两个黎曼曲面间存在双向的全纯映射，则称它们是</a:t>
            </a:r>
            <a:r>
              <a:rPr lang="zh-CN" altLang="en-US" dirty="0">
                <a:solidFill>
                  <a:schemeClr val="accent5"/>
                </a:solidFill>
              </a:rPr>
              <a:t>同构</a:t>
            </a:r>
            <a:r>
              <a:rPr lang="zh-CN" altLang="en-US" dirty="0"/>
              <a:t>的。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FC3EB10E-1B25-449D-7423-C3881E88E88E}"/>
                  </a:ext>
                </a:extLst>
              </p:cNvPr>
              <p:cNvSpPr txBox="1"/>
              <p:nvPr/>
            </p:nvSpPr>
            <p:spPr>
              <a:xfrm>
                <a:off x="310720" y="3132426"/>
                <a:ext cx="4486036" cy="369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S</a:t>
                </a:r>
                <a:r>
                  <a:rPr lang="zh-CN" altLang="en-US" dirty="0"/>
                  <a:t>上的</a:t>
                </a:r>
                <a:r>
                  <a:rPr lang="zh-CN" altLang="en-US" dirty="0">
                    <a:solidFill>
                      <a:schemeClr val="accent5"/>
                    </a:solidFill>
                  </a:rPr>
                  <a:t>亚纯函数</a:t>
                </a:r>
                <a:r>
                  <a:rPr lang="zh-CN" altLang="en-US" dirty="0"/>
                  <a:t>就是一个</a:t>
                </a:r>
                <a:r>
                  <a:rPr lang="en-US" altLang="zh-CN" dirty="0"/>
                  <a:t>S</a:t>
                </a:r>
                <a:r>
                  <a:rPr lang="zh-CN" altLang="en-US" dirty="0"/>
                  <a:t>到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</m:oMath>
                </a14:m>
                <a:r>
                  <a:rPr lang="zh-CN" altLang="en-US" dirty="0"/>
                  <a:t>的全纯映射。</a:t>
                </a: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FC3EB10E-1B25-449D-7423-C3881E88E8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3132426"/>
                <a:ext cx="4486036" cy="369909"/>
              </a:xfrm>
              <a:prstGeom prst="rect">
                <a:avLst/>
              </a:prstGeom>
              <a:blipFill>
                <a:blip r:embed="rId3"/>
                <a:stretch>
                  <a:fillRect l="-1223" t="-9836" r="-679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0003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905CF51F-956A-B59E-CFE8-92D8E98275D4}"/>
              </a:ext>
            </a:extLst>
          </p:cNvPr>
          <p:cNvSpPr txBox="1"/>
          <p:nvPr/>
        </p:nvSpPr>
        <p:spPr>
          <a:xfrm>
            <a:off x="310720" y="292963"/>
            <a:ext cx="2157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理解无穷远点</a:t>
            </a:r>
            <a:endParaRPr lang="zh-CN" altLang="en-US" sz="2400"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59EAF4C3-FCA1-1E7E-0D4F-6157D343318B}"/>
                  </a:ext>
                </a:extLst>
              </p:cNvPr>
              <p:cNvSpPr txBox="1"/>
              <p:nvPr/>
            </p:nvSpPr>
            <p:spPr>
              <a:xfrm>
                <a:off x="310720" y="1127464"/>
                <a:ext cx="2719014" cy="6469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</m:oMath>
                </a14:m>
                <a:r>
                  <a:rPr lang="zh-CN" altLang="en-US" dirty="0"/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zh-CN" altLang="en-US" dirty="0"/>
                  <a:t>是同构的</a:t>
                </a:r>
                <a:endParaRPr lang="en-US" altLang="zh-CN" dirty="0"/>
              </a:p>
              <a:p>
                <a:r>
                  <a:rPr lang="zh-CN" altLang="en-US" dirty="0"/>
                  <a:t>其中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zh-CN" altLang="en-US" dirty="0"/>
                  <a:t>的齐次坐标为</a:t>
                </a:r>
                <a:r>
                  <a:rPr lang="en-US" altLang="zh-CN" dirty="0"/>
                  <a:t>[0, 1]</a:t>
                </a: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59EAF4C3-FCA1-1E7E-0D4F-6157D34331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1127464"/>
                <a:ext cx="2719014" cy="646908"/>
              </a:xfrm>
              <a:prstGeom prst="rect">
                <a:avLst/>
              </a:prstGeom>
              <a:blipFill>
                <a:blip r:embed="rId2"/>
                <a:stretch>
                  <a:fillRect l="-2018" t="-5660" r="-89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B2FFEE74-2A83-BCD1-6575-E849DFDEABAE}"/>
                  </a:ext>
                </a:extLst>
              </p:cNvPr>
              <p:cNvSpPr txBox="1"/>
              <p:nvPr/>
            </p:nvSpPr>
            <p:spPr>
              <a:xfrm>
                <a:off x="310720" y="2281561"/>
                <a:ext cx="379571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值得注意的是</a:t>
                </a:r>
                <a:endParaRPr lang="en-US" altLang="zh-CN" dirty="0"/>
              </a:p>
              <a:p>
                <a:r>
                  <a:rPr lang="zh-CN" altLang="en-US" dirty="0"/>
                  <a:t>实射影平面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zh-CN" altLang="en-US" dirty="0"/>
                  <a:t>存在一条无穷远直线</a:t>
                </a:r>
                <a:endParaRPr lang="en-US" altLang="zh-CN" dirty="0"/>
              </a:p>
              <a:p>
                <a:r>
                  <a:rPr lang="zh-CN" altLang="en-US" dirty="0"/>
                  <a:t>复射影平面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zh-CN" altLang="en-US" dirty="0"/>
                  <a:t>只有一个无穷远点</a:t>
                </a: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B2FFEE74-2A83-BCD1-6575-E849DFDEAB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2281561"/>
                <a:ext cx="3795719" cy="923330"/>
              </a:xfrm>
              <a:prstGeom prst="rect">
                <a:avLst/>
              </a:prstGeom>
              <a:blipFill>
                <a:blip r:embed="rId3"/>
                <a:stretch>
                  <a:fillRect l="-1445" t="-3289" r="-803"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F943E814-83CF-AB08-A3C1-A4FB0B0A29D9}"/>
              </a:ext>
            </a:extLst>
          </p:cNvPr>
          <p:cNvSpPr txBox="1"/>
          <p:nvPr/>
        </p:nvSpPr>
        <p:spPr>
          <a:xfrm>
            <a:off x="310720" y="3826275"/>
            <a:ext cx="3727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无穷远点的拓扑性质可考虑黎曼球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8C62ADD-9B03-1BD6-0045-964818552894}"/>
              </a:ext>
            </a:extLst>
          </p:cNvPr>
          <p:cNvSpPr txBox="1"/>
          <p:nvPr/>
        </p:nvSpPr>
        <p:spPr>
          <a:xfrm>
            <a:off x="310720" y="4731798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无穷远点的解析性质可考虑极点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5F54D96-CF0C-AFC9-2247-6EFCF97419EE}"/>
              </a:ext>
            </a:extLst>
          </p:cNvPr>
          <p:cNvSpPr txBox="1"/>
          <p:nvPr/>
        </p:nvSpPr>
        <p:spPr>
          <a:xfrm>
            <a:off x="310720" y="548819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普遍认为无穷几何体的任务紧化流形</a:t>
            </a:r>
            <a:endParaRPr lang="en-US" altLang="zh-CN" dirty="0"/>
          </a:p>
          <a:p>
            <a:r>
              <a:rPr lang="zh-CN" altLang="en-US" dirty="0"/>
              <a:t>紧流形上极点的映射结果可视为无穷远点</a:t>
            </a:r>
            <a:endParaRPr lang="en-US" altLang="zh-CN" dirty="0"/>
          </a:p>
          <a:p>
            <a:r>
              <a:rPr lang="zh-CN" altLang="en-US" dirty="0"/>
              <a:t>此时亚纯函数可视为全纯函数来研究</a:t>
            </a:r>
          </a:p>
        </p:txBody>
      </p:sp>
    </p:spTree>
    <p:extLst>
      <p:ext uri="{BB962C8B-B14F-4D97-AF65-F5344CB8AC3E}">
        <p14:creationId xmlns:p14="http://schemas.microsoft.com/office/powerpoint/2010/main" val="923353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7B9BD5B-F09A-C47A-8143-46CAC5F2272B}"/>
              </a:ext>
            </a:extLst>
          </p:cNvPr>
          <p:cNvSpPr txBox="1"/>
          <p:nvPr/>
        </p:nvSpPr>
        <p:spPr>
          <a:xfrm>
            <a:off x="310720" y="292963"/>
            <a:ext cx="1757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/>
              <a:t>紧黎曼曲面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4D3BA18-FCBF-0949-8BA9-9CBBC6287A42}"/>
              </a:ext>
            </a:extLst>
          </p:cNvPr>
          <p:cNvSpPr txBox="1"/>
          <p:nvPr/>
        </p:nvSpPr>
        <p:spPr>
          <a:xfrm>
            <a:off x="310720" y="1242874"/>
            <a:ext cx="4713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紧性来源于拓扑，简单来说</a:t>
            </a:r>
            <a:endParaRPr lang="en-US" altLang="zh-CN" dirty="0"/>
          </a:p>
          <a:p>
            <a:r>
              <a:rPr lang="zh-CN" altLang="en-US" dirty="0"/>
              <a:t>紧空间就是满足</a:t>
            </a:r>
            <a:r>
              <a:rPr lang="zh-CN" altLang="en-US" dirty="0">
                <a:solidFill>
                  <a:schemeClr val="accent5"/>
                </a:solidFill>
              </a:rPr>
              <a:t>有限开覆盖定理</a:t>
            </a:r>
            <a:r>
              <a:rPr lang="zh-CN" altLang="en-US" dirty="0"/>
              <a:t>的拓扑空间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02BA4A1-74E9-E1B7-C0E0-3E0503EDDE0B}"/>
              </a:ext>
            </a:extLst>
          </p:cNvPr>
          <p:cNvSpPr txBox="1"/>
          <p:nvPr/>
        </p:nvSpPr>
        <p:spPr>
          <a:xfrm>
            <a:off x="310720" y="2377451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紧黎曼曲面还是无边界曲面</a:t>
            </a:r>
            <a:endParaRPr lang="en-US" altLang="zh-CN" dirty="0"/>
          </a:p>
          <a:p>
            <a:r>
              <a:rPr lang="zh-CN" altLang="en-US" dirty="0"/>
              <a:t>即</a:t>
            </a:r>
            <a:r>
              <a:rPr lang="zh-CN" altLang="en-US" dirty="0">
                <a:solidFill>
                  <a:schemeClr val="accent5"/>
                </a:solidFill>
              </a:rPr>
              <a:t>闭曲面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D949169-0B85-5461-344F-CC8116AC0A45}"/>
              </a:ext>
            </a:extLst>
          </p:cNvPr>
          <p:cNvSpPr txBox="1"/>
          <p:nvPr/>
        </p:nvSpPr>
        <p:spPr>
          <a:xfrm>
            <a:off x="310720" y="3511053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因此在紧黎曼曲面上可以定义</a:t>
            </a:r>
            <a:endParaRPr lang="en-US" altLang="zh-CN" dirty="0"/>
          </a:p>
          <a:p>
            <a:r>
              <a:rPr lang="zh-CN" altLang="en-US" dirty="0"/>
              <a:t>三角剖分，亏格等概念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3EE18B3E-1B1A-F4C9-146C-AF7633F308D6}"/>
                  </a:ext>
                </a:extLst>
              </p:cNvPr>
              <p:cNvSpPr txBox="1"/>
              <p:nvPr/>
            </p:nvSpPr>
            <p:spPr>
              <a:xfrm>
                <a:off x="310720" y="5754150"/>
                <a:ext cx="4199098" cy="369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定理</a:t>
                </a:r>
                <a:r>
                  <a:rPr lang="en-US" altLang="zh-CN" dirty="0"/>
                  <a:t>:</a:t>
                </a:r>
                <a:r>
                  <a:rPr lang="zh-CN" altLang="en-US" dirty="0"/>
                  <a:t>亏格为</a:t>
                </a:r>
                <a:r>
                  <a:rPr lang="en-US" altLang="zh-CN" dirty="0"/>
                  <a:t>0</a:t>
                </a:r>
                <a:r>
                  <a:rPr lang="zh-CN" altLang="en-US" dirty="0"/>
                  <a:t>的紧黎曼曲面一定同构于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3EE18B3E-1B1A-F4C9-146C-AF7633F308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5754150"/>
                <a:ext cx="4199098" cy="369909"/>
              </a:xfrm>
              <a:prstGeom prst="rect">
                <a:avLst/>
              </a:prstGeom>
              <a:blipFill>
                <a:blip r:embed="rId2"/>
                <a:stretch>
                  <a:fillRect l="-1306" t="-9836" r="-5806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432CC1B5-A561-7B5E-A2F1-139518A67012}"/>
              </a:ext>
            </a:extLst>
          </p:cNvPr>
          <p:cNvSpPr txBox="1"/>
          <p:nvPr/>
        </p:nvSpPr>
        <p:spPr>
          <a:xfrm>
            <a:off x="310720" y="4771101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全纯映射可以保持紧性和亏格</a:t>
            </a:r>
          </a:p>
        </p:txBody>
      </p:sp>
    </p:spTree>
    <p:extLst>
      <p:ext uri="{BB962C8B-B14F-4D97-AF65-F5344CB8AC3E}">
        <p14:creationId xmlns:p14="http://schemas.microsoft.com/office/powerpoint/2010/main" val="4230114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1A4E0983-8F6B-6BD2-6CA1-05505F406B55}"/>
              </a:ext>
            </a:extLst>
          </p:cNvPr>
          <p:cNvSpPr txBox="1"/>
          <p:nvPr/>
        </p:nvSpPr>
        <p:spPr>
          <a:xfrm>
            <a:off x="310720" y="292963"/>
            <a:ext cx="3187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/>
              <a:t>Riemann-Hurwitz</a:t>
            </a:r>
            <a:r>
              <a:rPr lang="zh-CN" altLang="en-US" sz="2400" dirty="0"/>
              <a:t>定理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DE52AE9D-561C-E282-165E-5DC7107F84CD}"/>
                  </a:ext>
                </a:extLst>
              </p:cNvPr>
              <p:cNvSpPr txBox="1"/>
              <p:nvPr/>
            </p:nvSpPr>
            <p:spPr>
              <a:xfrm>
                <a:off x="310720" y="1074198"/>
                <a:ext cx="4142737" cy="14995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设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zh-CN" altLang="en-US" dirty="0"/>
                  <a:t>是一个非平凡全纯映射，则</a:t>
                </a:r>
                <a:endParaRPr lang="en-US" altLang="zh-CN" dirty="0"/>
              </a:p>
              <a:p>
                <a:r>
                  <a:rPr lang="zh-CN" altLang="en-US" dirty="0"/>
                  <a:t>对任意一点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zh-CN" altLang="en-US" dirty="0"/>
                  <a:t>，应该存在</a:t>
                </a:r>
                <a:r>
                  <a:rPr lang="zh-CN" altLang="en-US" dirty="0">
                    <a:solidFill>
                      <a:schemeClr val="accent4"/>
                    </a:solidFill>
                  </a:rPr>
                  <a:t>泰勒</a:t>
                </a:r>
                <a:r>
                  <a:rPr lang="zh-CN" altLang="en-US" dirty="0"/>
                  <a:t>级数</a:t>
                </a:r>
                <a:endParaRPr lang="en-US" altLang="zh-CN" dirty="0"/>
              </a:p>
              <a:p>
                <a:r>
                  <a:rPr lang="zh-CN" altLang="en-US" dirty="0"/>
                  <a:t>我们称其中次数最小的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1" dirty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zh-CN" altLang="en-US" i="1" dirty="0">
                        <a:latin typeface="Cambria Math" panose="02040503050406030204" pitchFamily="18" charset="0"/>
                      </a:rPr>
                      <m:t>的</m:t>
                    </m:r>
                  </m:oMath>
                </a14:m>
                <a:r>
                  <a:rPr lang="zh-CN" altLang="en-US" dirty="0">
                    <a:solidFill>
                      <a:schemeClr val="accent5"/>
                    </a:solidFill>
                  </a:rPr>
                  <a:t>重数</a:t>
                </a:r>
                <a:endParaRPr lang="en-US" altLang="zh-CN" dirty="0">
                  <a:solidFill>
                    <a:schemeClr val="accent5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zh-CN" altLang="en-US" dirty="0"/>
                  <a:t>为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1" dirty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zh-CN" altLang="en-US" i="1" dirty="0">
                        <a:latin typeface="Cambria Math" panose="02040503050406030204" pitchFamily="18" charset="0"/>
                      </a:rPr>
                      <m:t>的</m:t>
                    </m:r>
                  </m:oMath>
                </a14:m>
                <a:r>
                  <a:rPr lang="zh-CN" altLang="en-US" dirty="0">
                    <a:solidFill>
                      <a:schemeClr val="accent5"/>
                    </a:solidFill>
                  </a:rPr>
                  <a:t>分歧数</a:t>
                </a:r>
                <a:endParaRPr lang="en-US" altLang="zh-CN" dirty="0">
                  <a:solidFill>
                    <a:schemeClr val="accent5"/>
                  </a:solidFill>
                </a:endParaRPr>
              </a:p>
              <a:p>
                <a:r>
                  <a:rPr lang="zh-CN" altLang="en-US" dirty="0"/>
                  <a:t>满足</a:t>
                </a:r>
                <a:r>
                  <a:rPr lang="en-US" altLang="zh-CN" dirty="0"/>
                  <a:t>n&gt;1</a:t>
                </a:r>
                <a:r>
                  <a:rPr lang="zh-CN" altLang="en-US" dirty="0"/>
                  <a:t>的点，称为</a:t>
                </a:r>
                <a:r>
                  <a:rPr lang="zh-CN" altLang="en-US" dirty="0">
                    <a:solidFill>
                      <a:schemeClr val="accent5"/>
                    </a:solidFill>
                  </a:rPr>
                  <a:t>分歧点</a:t>
                </a:r>
                <a:r>
                  <a:rPr lang="zh-CN" altLang="en-US" dirty="0"/>
                  <a:t>。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DE52AE9D-561C-E282-165E-5DC7107F84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1074198"/>
                <a:ext cx="4142737" cy="1499578"/>
              </a:xfrm>
              <a:prstGeom prst="rect">
                <a:avLst/>
              </a:prstGeom>
              <a:blipFill>
                <a:blip r:embed="rId2"/>
                <a:stretch>
                  <a:fillRect l="-1324" t="-2033" r="-735" b="-56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75215C3-A892-BE19-7787-9276C30B9706}"/>
                  </a:ext>
                </a:extLst>
              </p:cNvPr>
              <p:cNvSpPr txBox="1"/>
              <p:nvPr/>
            </p:nvSpPr>
            <p:spPr>
              <a:xfrm>
                <a:off x="310720" y="2806361"/>
                <a:ext cx="3974486" cy="1245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对于上述的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存在一个自然数</a:t>
                </a:r>
                <a:r>
                  <a:rPr lang="en-US" altLang="zh-CN" dirty="0"/>
                  <a:t>m</a:t>
                </a:r>
                <a:r>
                  <a:rPr lang="zh-CN" altLang="en-US" dirty="0"/>
                  <a:t>，使得</a:t>
                </a:r>
                <a:endParaRPr lang="en-US" altLang="zh-CN" dirty="0"/>
              </a:p>
              <a:p>
                <a:r>
                  <a:rPr lang="zh-CN" altLang="en-US" dirty="0"/>
                  <a:t>对任意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en-US" altLang="zh-CN" b="0" dirty="0">
                  <a:ea typeface="Cambria Math" panose="02040503050406030204" pitchFamily="18" charset="0"/>
                </a:endParaRPr>
              </a:p>
              <a:p>
                <a:r>
                  <a:rPr lang="zh-CN" altLang="en-US" dirty="0"/>
                  <a:t>有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zh-CN" altLang="en-US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  <m:brk m:alnAt="7"/>
                          </m:rPr>
                          <a:rPr lang="en-US" altLang="zh-CN" i="1" dirty="0">
                            <a:latin typeface="Cambria Math" panose="02040503050406030204" pitchFamily="18" charset="0"/>
                          </a:rPr>
                          <m:t>p</m:t>
                        </m:r>
                        <m:r>
                          <a:rPr lang="en-US" altLang="zh-CN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sSup>
                          <m:sSupPr>
                            <m:ctrlPr>
                              <a:rPr lang="en-US" altLang="zh-CN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altLang="zh-CN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m:rPr>
                            <m:brk m:alnAt="7"/>
                          </m:rPr>
                          <a:rPr lang="en-US" altLang="zh-CN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en-US" altLang="zh-CN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sub>
                      <m:sup/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d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+1</m:t>
                        </m:r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称这个</a:t>
                </a:r>
                <a:r>
                  <a:rPr lang="en-US" altLang="zh-CN" dirty="0"/>
                  <a:t>m</a:t>
                </a:r>
                <a:r>
                  <a:rPr lang="zh-CN" altLang="en-US" dirty="0"/>
                  <a:t>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zh-CN" altLang="en-US" dirty="0"/>
                  <a:t>的</a:t>
                </a:r>
                <a:r>
                  <a:rPr lang="zh-CN" altLang="en-US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度</a:t>
                </a:r>
                <a:r>
                  <a:rPr lang="en-US" altLang="zh-CN" dirty="0"/>
                  <a:t>(degree)</a:t>
                </a:r>
                <a:r>
                  <a:rPr lang="zh-CN" altLang="en-US" dirty="0"/>
                  <a:t>。</a:t>
                </a: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E75215C3-A892-BE19-7787-9276C30B97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2806361"/>
                <a:ext cx="3974486" cy="1245277"/>
              </a:xfrm>
              <a:prstGeom prst="rect">
                <a:avLst/>
              </a:prstGeom>
              <a:blipFill>
                <a:blip r:embed="rId3"/>
                <a:stretch>
                  <a:fillRect l="-2761" t="-2439" r="-767" b="-287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C6DAE99B-F6A5-59F8-9C41-655461E7C1A7}"/>
              </a:ext>
            </a:extLst>
          </p:cNvPr>
          <p:cNvSpPr txBox="1"/>
          <p:nvPr/>
        </p:nvSpPr>
        <p:spPr>
          <a:xfrm>
            <a:off x="310720" y="4376502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可以通过</a:t>
            </a:r>
            <a:r>
              <a:rPr lang="zh-CN" altLang="en-US" dirty="0">
                <a:solidFill>
                  <a:schemeClr val="accent5"/>
                </a:solidFill>
              </a:rPr>
              <a:t>多项式</a:t>
            </a:r>
            <a:r>
              <a:rPr lang="zh-CN" altLang="en-US" dirty="0"/>
              <a:t>来类比理解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2B99BD1C-ED02-EB40-E5EB-3FA3462C5DF7}"/>
                  </a:ext>
                </a:extLst>
              </p:cNvPr>
              <p:cNvSpPr txBox="1"/>
              <p:nvPr/>
            </p:nvSpPr>
            <p:spPr>
              <a:xfrm>
                <a:off x="310720" y="5070698"/>
                <a:ext cx="4684296" cy="1189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定理：设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altLang="zh-CN" i="1" dirty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p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altLang="zh-CN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/>
                  <a:t>表示两曲面的亏格，则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dirty="0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altLang="zh-CN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 dirty="0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 dirty="0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altLang="zh-CN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zh-CN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 dirty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en-US" altLang="zh-CN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e>
                          </m:d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+1+</m:t>
                      </m:r>
                      <m:f>
                        <m:fPr>
                          <m:ctrlP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其中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zh-CN" altLang="en-US" dirty="0"/>
                  <a:t>为总分歧数。</a:t>
                </a: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2B99BD1C-ED02-EB40-E5EB-3FA3462C5D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20" y="5070698"/>
                <a:ext cx="4684296" cy="1189749"/>
              </a:xfrm>
              <a:prstGeom prst="rect">
                <a:avLst/>
              </a:prstGeom>
              <a:blipFill>
                <a:blip r:embed="rId4"/>
                <a:stretch>
                  <a:fillRect l="-1172" t="-3077" r="-391" b="-553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4207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1608</Words>
  <Application>Microsoft Office PowerPoint</Application>
  <PresentationFormat>宽屏</PresentationFormat>
  <Paragraphs>176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0" baseType="lpstr">
      <vt:lpstr>Helvetica Neue</vt:lpstr>
      <vt:lpstr>等线</vt:lpstr>
      <vt:lpstr>等线 Light</vt:lpstr>
      <vt:lpstr>Arial</vt:lpstr>
      <vt:lpstr>Cambria Math</vt:lpstr>
      <vt:lpstr>Office 主题​​</vt:lpstr>
      <vt:lpstr>黎曼曲面概述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黎曼面概述</dc:title>
  <dc:creator>Xing Li</dc:creator>
  <cp:lastModifiedBy>Xing Li</cp:lastModifiedBy>
  <cp:revision>13</cp:revision>
  <dcterms:created xsi:type="dcterms:W3CDTF">2022-08-07T00:42:18Z</dcterms:created>
  <dcterms:modified xsi:type="dcterms:W3CDTF">2023-01-12T03:13:58Z</dcterms:modified>
</cp:coreProperties>
</file>