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43E489-A41B-0E7F-D506-5D3C99E52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964ACC-EB8C-09CD-E882-19257F480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F4C058-A7D1-9691-15AD-C1FF4AEC9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962E52-14C0-FEF6-DFB3-EE8F0F0E6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E74329-4390-C277-11E1-34BE29571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333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0B8FDB-5332-E7FF-5B30-5CADF9EBB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4DF2B86-B7BC-D4AD-740D-47788FB39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5DE504-AB51-FE07-EF53-87016873F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198FAE-B357-CC59-A0AE-03CE2BA07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8AD707-6B65-FFF9-EA3F-96FA62447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04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D2CE0DA-C9B8-8B5B-53EC-2B535D8081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11C0ED5-3967-BBB4-3FB9-35F50D6561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3C2403-F583-91C3-480B-F1A04F2D4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727120-E16F-5663-7C80-22CE37B72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FF84424-7F0C-2BB7-83AB-E0F9094AA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804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B7F9A9-0A6B-E1FA-5A6C-9BD0DBEF9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A77FAA-0C58-54EA-783E-E5986933A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63206B-CD30-C623-F7B8-EB3ABDBB0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C160792-8608-41B5-E7B4-2E12EC1CB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AA119A-A9AB-5864-960D-6A6D8F827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04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BD320F-7299-8D6B-AD11-2FA2E4B19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84B4A08-DC63-444E-0578-3F5CDFDE1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E406B8-1128-DCE2-858B-DD9B4E2FD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72A4B5-2AC7-D92B-CBAE-32B2BDFC8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742243-9E3F-9B88-5495-67121CC73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509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79A11E-E2BB-0DBC-37E1-A822381EB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D0087D-401D-89AE-FCED-C9E5842E2E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5168DC6-FC2F-7D29-C91B-C119E733C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845D694-579E-14C8-9B73-99926169D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9C6C21-849B-9A4F-DFED-BBCAFFEC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03517E9-3773-D554-D737-3D5EE41AC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362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E4078B-DEDA-10B4-22D7-1D94FC36E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C566716-BFD1-B25F-7B29-879E8B4FF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24DC56-3DBC-AE7A-04A4-E55CD5AEE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4E55327-3E8E-43A6-C103-609D28F0FC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90D02CE-BB85-6245-EC74-3C16E3C9EC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CEB508C-224B-40B8-A7D9-331D5EB83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2C26C80-F06E-FB4D-450B-094AE0181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2975D83-6A88-C782-AA03-F558A987E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81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74CAB4-53BE-BF76-7898-F58F4FAB8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8DB8135-9F18-6B53-0C88-07BB8BFBE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F8EE235-56B9-4833-38AE-7CE7F4251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F10F49C-019E-E62E-1298-14870A6D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548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60A55E9-24EE-A4C6-1B8F-F4AE775BE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C3B8422-67BB-B39D-72BA-DADC0B55B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E2444B7-FEA7-4C7C-118F-EF8A58CEC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37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2F9F06-ABE2-1C2B-7EEB-F8C24CA7E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E5F2B-562E-2A09-4856-71F936175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5BBC7BC-DF55-A5A8-A0C6-4CB0A9B76E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9CA603F-8309-CB79-CA05-7363EB39A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0CE75EC-B0F7-40BF-346B-1BBC1BD41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7C69BB-4C33-433F-F588-FB8EC85C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06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162FE7-5486-98DF-C6AC-C150BE372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0A8E432-8982-4EED-E0D4-C7DBA2DB49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701D200-DDC0-396C-A890-315B99B3AC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F985BF2-C64C-C6AF-03A7-65C93695B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D7CE059-7DA6-6B19-1BB2-AAEE64264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242468E-D20D-9863-D78A-E0971FF10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54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4572CD5-04F8-6390-5C01-E7FDEF0DB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4A7664A-679F-25B5-8B0D-E9F52F009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32FA7D-EF15-D9CF-49A8-3DB73DB8E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8B9F1-47FC-4B9B-A045-6F98108EFDEB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1740FD5-9093-D9E6-66AC-3CD23D2F04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653C2B-5291-355B-CB21-C58B5F02B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A9C9A-7D77-406D-9688-9DE07F732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093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3B496A-A266-7A5D-516E-1BD6486C83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Modularity</a:t>
            </a:r>
            <a:r>
              <a:rPr lang="zh-CN" altLang="en-US" dirty="0"/>
              <a:t>定理的推导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11FE22E-C69B-BB8E-D61E-5F564BF137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/>
              <a:t>Wiles,Taylor</a:t>
            </a:r>
            <a:r>
              <a:rPr lang="zh-CN" altLang="en-US" dirty="0"/>
              <a:t>关于半稳定情形的证明思路</a:t>
            </a:r>
          </a:p>
        </p:txBody>
      </p:sp>
    </p:spTree>
    <p:extLst>
      <p:ext uri="{BB962C8B-B14F-4D97-AF65-F5344CB8AC3E}">
        <p14:creationId xmlns:p14="http://schemas.microsoft.com/office/powerpoint/2010/main" val="2156010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A436237-A396-E393-1CBC-CBBD9777A057}"/>
              </a:ext>
            </a:extLst>
          </p:cNvPr>
          <p:cNvSpPr txBox="1"/>
          <p:nvPr/>
        </p:nvSpPr>
        <p:spPr>
          <a:xfrm>
            <a:off x="275208" y="239696"/>
            <a:ext cx="4583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第一部分：一点交换代数的内容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33EBA46-00A6-2144-6CD6-9E2930E6CFFA}"/>
                  </a:ext>
                </a:extLst>
              </p:cNvPr>
              <p:cNvSpPr txBox="1"/>
              <p:nvPr/>
            </p:nvSpPr>
            <p:spPr>
              <a:xfrm>
                <a:off x="390617" y="816745"/>
                <a:ext cx="5805948" cy="5909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(1).</a:t>
                </a:r>
                <a:r>
                  <a:rPr lang="zh-CN" altLang="en-US" b="1" dirty="0"/>
                  <a:t>交换代数简介</a:t>
                </a:r>
                <a:endParaRPr lang="en-US" altLang="zh-CN" b="1" dirty="0"/>
              </a:p>
              <a:p>
                <a:endParaRPr lang="en-US" altLang="zh-CN" dirty="0"/>
              </a:p>
              <a:p>
                <a:r>
                  <a:rPr lang="zh-CN" altLang="en-US" dirty="0"/>
                  <a:t>简单来说就是研究交换环及其上面模的性质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自行复习</a:t>
                </a:r>
                <a:r>
                  <a:rPr lang="en-US" altLang="zh-CN" dirty="0"/>
                  <a:t>)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我们接下来主要讨论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交换幺环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dirty="0"/>
                  <a:t>，而其上的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R-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模</a:t>
                </a:r>
                <a:r>
                  <a:rPr lang="zh-CN" altLang="en-US" dirty="0"/>
                  <a:t>指的</a:t>
                </a:r>
                <a:endParaRPr lang="en-US" altLang="zh-CN" dirty="0"/>
              </a:p>
              <a:p>
                <a:r>
                  <a:rPr lang="zh-CN" altLang="en-US" dirty="0"/>
                  <a:t>是类似域上向量空间的存在，存在</a:t>
                </a:r>
                <a:r>
                  <a:rPr lang="en-US" altLang="zh-CN" dirty="0"/>
                  <a:t>R-</a:t>
                </a:r>
                <a:r>
                  <a:rPr lang="zh-CN" altLang="en-US" dirty="0"/>
                  <a:t>模到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上自由模</a:t>
                </a:r>
                <a:endParaRPr lang="en-US" altLang="zh-CN" dirty="0"/>
              </a:p>
              <a:p>
                <a:r>
                  <a:rPr lang="en-US" altLang="zh-CN" dirty="0"/>
                  <a:t>(R</a:t>
                </a:r>
                <a:r>
                  <a:rPr lang="zh-CN" altLang="en-US" dirty="0"/>
                  <a:t>的笛卡尔积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的同态，对应的维数称为模的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秩，</a:t>
                </a:r>
                <a:r>
                  <a:rPr lang="zh-CN" altLang="en-US" dirty="0"/>
                  <a:t>记为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𝑟𝑎𝑛𝑘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。</m:t>
                    </m:r>
                  </m:oMath>
                </a14:m>
                <a:r>
                  <a:rPr lang="zh-CN" altLang="en-US" dirty="0"/>
                  <a:t>若环是有限生成的则称为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诺特环</a:t>
                </a:r>
                <a:r>
                  <a:rPr lang="zh-CN" altLang="en-US" dirty="0"/>
                  <a:t>，若只有</a:t>
                </a:r>
                <a:endParaRPr lang="en-US" altLang="zh-CN" dirty="0"/>
              </a:p>
              <a:p>
                <a:r>
                  <a:rPr lang="zh-CN" altLang="en-US" dirty="0"/>
                  <a:t>唯一极大理想则称为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局部环</a:t>
                </a:r>
                <a:r>
                  <a:rPr lang="zh-CN" altLang="en-US" dirty="0"/>
                  <a:t>，若其还是一个拓扑空间</a:t>
                </a:r>
                <a:endParaRPr lang="en-US" altLang="zh-CN" dirty="0"/>
              </a:p>
              <a:p>
                <a:r>
                  <a:rPr lang="zh-CN" altLang="en-US" dirty="0"/>
                  <a:t>且相应运算的映射是连续的则称其为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拓扑环</a:t>
                </a:r>
                <a:r>
                  <a:rPr lang="zh-CN" altLang="en-US" dirty="0"/>
                  <a:t>，若其作</a:t>
                </a:r>
                <a:endParaRPr lang="en-US" altLang="zh-CN" dirty="0"/>
              </a:p>
              <a:p>
                <a:r>
                  <a:rPr lang="zh-CN" altLang="en-US" dirty="0"/>
                  <a:t>为拓扑空间是完备的则称为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完备环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维数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dim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指的是</a:t>
                </a:r>
                <a:r>
                  <a:rPr lang="en-US" altLang="zh-CN" dirty="0"/>
                  <a:t>Krull</a:t>
                </a:r>
                <a:r>
                  <a:rPr lang="zh-CN" altLang="en-US" dirty="0"/>
                  <a:t>维数，定义为严格增素理</a:t>
                </a:r>
                <a:endParaRPr lang="en-US" altLang="zh-CN" dirty="0"/>
              </a:p>
              <a:p>
                <a:r>
                  <a:rPr lang="zh-CN" altLang="en-US" dirty="0"/>
                  <a:t>想链长度的上界；整数环的维数是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，域的维数是</a:t>
                </a:r>
                <a:r>
                  <a:rPr lang="en-US" altLang="zh-CN" dirty="0"/>
                  <a:t>0</a:t>
                </a:r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en-US" altLang="zh-CN" dirty="0"/>
                  <a:t>0</a:t>
                </a:r>
                <a:r>
                  <a:rPr lang="zh-CN" altLang="en-US" dirty="0"/>
                  <a:t>维诺特环等价于阿廷环，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𝑑𝑖𝑚𝐾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zh-CN" altLang="en-US" dirty="0"/>
                  <a:t>是域</a:t>
                </a:r>
                <a:r>
                  <a:rPr lang="en-US" altLang="zh-CN" dirty="0"/>
                  <a:t>)</a:t>
                </a:r>
              </a:p>
              <a:p>
                <a:r>
                  <a:rPr lang="zh-CN" altLang="en-US" dirty="0"/>
                  <a:t>素理想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高度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h𝑡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指的是终止于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的素理想增链长度</a:t>
                </a:r>
                <a:endParaRPr lang="en-US" altLang="zh-CN" dirty="0"/>
              </a:p>
              <a:p>
                <a:r>
                  <a:rPr lang="zh-CN" altLang="en-US" dirty="0"/>
                  <a:t>的最大值，一般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理想的高度</a:t>
                </a:r>
                <a:r>
                  <a:rPr lang="zh-CN" altLang="en-US" dirty="0"/>
                  <a:t>指的是所有包含此理想的素</a:t>
                </a:r>
                <a:endParaRPr lang="en-US" altLang="zh-CN" dirty="0"/>
              </a:p>
              <a:p>
                <a:r>
                  <a:rPr lang="zh-CN" altLang="en-US" dirty="0"/>
                  <a:t>理想的高度的下界。若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dirty="0"/>
                  <a:t>满足，任意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dirty="0"/>
                  <a:t>是非</a:t>
                </a:r>
                <a:endParaRPr lang="en-US" altLang="zh-CN" dirty="0"/>
              </a:p>
              <a:p>
                <a:r>
                  <a:rPr lang="zh-CN" altLang="en-US" dirty="0"/>
                  <a:t>平凡商环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zh-CN" altLang="en-US" dirty="0"/>
                  <a:t>的非零元，则其称为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正则序列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r>
                  <a:rPr lang="zh-CN" altLang="en-US" dirty="0"/>
                  <a:t>局部环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dirty="0"/>
                  <a:t>的极大理想所包含的极大正则序列的元素个数</a:t>
                </a:r>
                <a:endParaRPr lang="en-US" altLang="zh-CN" dirty="0"/>
              </a:p>
              <a:p>
                <a:r>
                  <a:rPr lang="zh-CN" altLang="en-US" dirty="0"/>
                  <a:t>称为它的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深度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𝑑𝑒𝑝𝑡h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。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𝑑𝑒𝑝𝑡h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)≤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dim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33EBA46-00A6-2144-6CD6-9E2930E6CF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17" y="816745"/>
                <a:ext cx="5805948" cy="5909310"/>
              </a:xfrm>
              <a:prstGeom prst="rect">
                <a:avLst/>
              </a:prstGeom>
              <a:blipFill>
                <a:blip r:embed="rId2"/>
                <a:stretch>
                  <a:fillRect l="-840" t="-619" r="-315" b="-7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13C3FF5-C8F9-746C-250D-B0CBBA252900}"/>
                  </a:ext>
                </a:extLst>
              </p:cNvPr>
              <p:cNvSpPr txBox="1"/>
              <p:nvPr/>
            </p:nvSpPr>
            <p:spPr>
              <a:xfrm>
                <a:off x="6096000" y="285862"/>
                <a:ext cx="6096000" cy="6463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(2)</a:t>
                </a:r>
                <a:r>
                  <a:rPr lang="zh-CN" altLang="en-US" b="1" dirty="0"/>
                  <a:t>完全交叉环</a:t>
                </a:r>
                <a:endParaRPr lang="en-US" altLang="zh-CN" b="1" dirty="0"/>
              </a:p>
              <a:p>
                <a:r>
                  <a:rPr lang="zh-CN" altLang="en-US" dirty="0"/>
                  <a:t>对于局部诺特环，若有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𝑑𝑒𝑝𝑡h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dim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则称其为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Cohen-</a:t>
                </a:r>
              </a:p>
              <a:p>
                <a:r>
                  <a:rPr lang="en-US" altLang="zh-CN" dirty="0">
                    <a:solidFill>
                      <a:srgbClr val="FF0000"/>
                    </a:solidFill>
                  </a:rPr>
                  <a:t>Macaulay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局部环</a:t>
                </a:r>
                <a:r>
                  <a:rPr lang="zh-CN" altLang="en-US" dirty="0"/>
                  <a:t>。对于任意理想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zh-CN" altLang="en-US" dirty="0"/>
                  <a:t>有下述相关性质</a:t>
                </a:r>
                <a:endParaRPr lang="en-US" altLang="zh-CN" dirty="0"/>
              </a:p>
              <a:p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(1)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𝑑𝑒𝑝𝑡h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i="1" dirty="0" smtClean="0">
                        <a:latin typeface="Cambria Math" panose="02040503050406030204" pitchFamily="18" charset="0"/>
                      </a:rPr>
                      <m:t>dim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)=</m:t>
                    </m:r>
                    <m:func>
                      <m:func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dirty="0" smtClean="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e>
                    </m:func>
                    <m:r>
                      <a:rPr lang="zh-CN" altLang="en-US" i="1" dirty="0">
                        <a:latin typeface="Cambria Math" panose="02040503050406030204" pitchFamily="18" charset="0"/>
                      </a:rPr>
                      <m:t>；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(2)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𝑑𝑒𝑝𝑡h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altLang="zh-CN" i="1" dirty="0" err="1" smtClean="0">
                        <a:latin typeface="Cambria Math" panose="02040503050406030204" pitchFamily="18" charset="0"/>
                      </a:rPr>
                      <m:t>h𝑡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理想的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深度</a:t>
                </a:r>
                <a:r>
                  <a:rPr lang="zh-CN" altLang="en-US" dirty="0"/>
                  <a:t>即它包含的正则序列的元素个数的最大值。</a:t>
                </a:r>
                <a:endParaRPr lang="en-US" altLang="zh-CN" dirty="0"/>
              </a:p>
              <a:p>
                <a:r>
                  <a:rPr lang="en-US" altLang="zh-CN" b="0" dirty="0">
                    <a:ea typeface="Cambria Math" panose="02040503050406030204" pitchFamily="18" charset="0"/>
                  </a:rPr>
                  <a:t>(3)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Cohen-Macaulay</a:t>
                </a:r>
                <a:r>
                  <a:rPr lang="zh-CN" altLang="en-US" dirty="0"/>
                  <a:t>环等价于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Cohen-Macaulay</a:t>
                </a:r>
                <a:r>
                  <a:rPr lang="zh-CN" altLang="en-US" dirty="0"/>
                  <a:t>环</a:t>
                </a:r>
                <a:endParaRPr lang="en-US" altLang="zh-CN" dirty="0"/>
              </a:p>
              <a:p>
                <a:r>
                  <a:rPr lang="en-US" altLang="zh-CN" dirty="0"/>
                  <a:t>(4)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幂级数环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]]</m:t>
                    </m:r>
                  </m:oMath>
                </a14:m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zh-CN" altLang="en-US" dirty="0"/>
                  <a:t>同样有</a:t>
                </a:r>
                <a:r>
                  <a:rPr lang="en-US" altLang="zh-CN" dirty="0"/>
                  <a:t>Cohen-Macaulay</a:t>
                </a:r>
                <a:r>
                  <a:rPr lang="zh-CN" altLang="en-US" dirty="0"/>
                  <a:t>环的等价性</a:t>
                </a:r>
                <a:endParaRPr lang="en-US" altLang="zh-CN" dirty="0"/>
              </a:p>
              <a:p>
                <a:r>
                  <a:rPr lang="zh-CN" altLang="en-US" dirty="0"/>
                  <a:t>因此</a:t>
                </a:r>
                <a:r>
                  <a:rPr lang="en-US" altLang="zh-CN" dirty="0"/>
                  <a:t>Cohen-Macaulay</a:t>
                </a:r>
                <a:r>
                  <a:rPr lang="zh-CN" altLang="en-US" dirty="0"/>
                  <a:t>环比诺特环更适合研究代数几何。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对于局部诺特环，若它是自身的有限维内射模则称其为</a:t>
                </a:r>
                <a:r>
                  <a:rPr lang="en-US" altLang="zh-CN" dirty="0" err="1">
                    <a:solidFill>
                      <a:srgbClr val="FF0000"/>
                    </a:solidFill>
                  </a:rPr>
                  <a:t>Gorenstein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局部环</a:t>
                </a:r>
                <a:r>
                  <a:rPr lang="zh-CN" altLang="en-US" dirty="0"/>
                  <a:t>。它的性质与代数几何相关，用处不大不做过多讨论。对于局部环，可以定义其剩余域上的庞加莱多项式，总之怎么得到的别管，我们有环的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阶误差项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，设</a:t>
                </a:r>
                <a:r>
                  <a:rPr lang="en-US" altLang="zh-CN" dirty="0"/>
                  <a:t>m</a:t>
                </a:r>
                <a:r>
                  <a:rPr lang="zh-CN" altLang="en-US" dirty="0"/>
                  <a:t>是局部环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的极大理想，称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i="1" dirty="0" smtClean="0">
                        <a:latin typeface="Cambria Math" panose="02040503050406030204" pitchFamily="18" charset="0"/>
                      </a:rPr>
                      <m:t>dim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的</a:t>
                </a:r>
                <a:r>
                  <a:rPr lang="zh-CN" altLang="en-US" b="1" dirty="0"/>
                  <a:t>嵌入维数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等于嵌入维数，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dirty="0"/>
                  <a:t>为零时称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正则局部环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为零时称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完全交叉环</a:t>
                </a:r>
                <a:r>
                  <a:rPr lang="zh-CN" altLang="en-US" dirty="0"/>
                  <a:t>，其等价定义是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dirty="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func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dirty="0" smtClean="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d>
                      </m:e>
                    </m:func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这些环基本都是通过多项式环的商环定义，如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/(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0</a:t>
                </a:r>
                <a:r>
                  <a:rPr lang="zh-CN" altLang="en-US" dirty="0"/>
                  <a:t>维完全交叉环且不是正则局部环，这些性质与代数几何中的系数环十分类似，因此交换代数是研究代数几何的工具。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关系链：正则局部环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zh-CN" altLang="en-US" dirty="0"/>
                  <a:t>完全交叉环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altLang="zh-CN" dirty="0"/>
                  <a:t>Gorenstein</a:t>
                </a:r>
                <a:r>
                  <a:rPr lang="zh-CN" altLang="en-US" dirty="0"/>
                  <a:t>局部环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altLang="zh-CN" dirty="0"/>
                  <a:t>Cohen-Macaulay</a:t>
                </a:r>
                <a:r>
                  <a:rPr lang="zh-CN" altLang="en-US" dirty="0"/>
                  <a:t>环（搞清各种环间关系就够了，此处只用于回忆一些所需的交换代数知识，另外局部有办法去除）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13C3FF5-C8F9-746C-250D-B0CBBA2529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85862"/>
                <a:ext cx="6096000" cy="6463308"/>
              </a:xfrm>
              <a:prstGeom prst="rect">
                <a:avLst/>
              </a:prstGeom>
              <a:blipFill>
                <a:blip r:embed="rId3"/>
                <a:stretch>
                  <a:fillRect l="-800" t="-566" r="-1300" b="-5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4352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CCE6877-713E-59EB-C255-3C4D94C46B89}"/>
              </a:ext>
            </a:extLst>
          </p:cNvPr>
          <p:cNvSpPr txBox="1"/>
          <p:nvPr/>
        </p:nvSpPr>
        <p:spPr>
          <a:xfrm>
            <a:off x="275208" y="239696"/>
            <a:ext cx="4363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第二部分：万有形变环</a:t>
            </a:r>
            <a:r>
              <a:rPr lang="en-US" altLang="zh-CN" sz="2400" dirty="0"/>
              <a:t>R</a:t>
            </a:r>
            <a:r>
              <a:rPr lang="zh-CN" altLang="en-US" sz="2400" dirty="0"/>
              <a:t>的性质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B2FFF3E-8EE7-46C9-E840-2452BCA115FF}"/>
                  </a:ext>
                </a:extLst>
              </p:cNvPr>
              <p:cNvSpPr txBox="1"/>
              <p:nvPr/>
            </p:nvSpPr>
            <p:spPr>
              <a:xfrm>
                <a:off x="479394" y="701361"/>
                <a:ext cx="6218818" cy="60758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(1).</a:t>
                </a:r>
                <a:r>
                  <a:rPr lang="zh-CN" altLang="en-US" b="1" dirty="0"/>
                  <a:t>简介</a:t>
                </a:r>
                <a:endParaRPr lang="en-US" altLang="zh-CN" b="1" dirty="0"/>
              </a:p>
              <a:p>
                <a:r>
                  <a:rPr lang="zh-CN" altLang="en-US" dirty="0"/>
                  <a:t>对于是有限域上的表示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，在它的所有形变等价类中</a:t>
                </a:r>
                <a:endParaRPr lang="en-US" altLang="zh-CN" dirty="0"/>
              </a:p>
              <a:p>
                <a:r>
                  <a:rPr lang="zh-CN" altLang="en-US" dirty="0"/>
                  <a:t>并不全都满足我们的要求，因此我们必需给形变加上</a:t>
                </a:r>
                <a:endParaRPr lang="en-US" altLang="zh-CN" dirty="0"/>
              </a:p>
              <a:p>
                <a:r>
                  <a:rPr lang="zh-CN" altLang="en-US" dirty="0"/>
                  <a:t>限制条件，此处我们称其为形变类型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此时这类表</a:t>
                </a:r>
                <a:endParaRPr lang="en-US" altLang="zh-CN" dirty="0"/>
              </a:p>
              <a:p>
                <a:r>
                  <a:rPr lang="zh-CN" altLang="en-US" dirty="0"/>
                  <a:t>示的形变都变为一个特殊系数环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zh-CN" altLang="en-US" dirty="0"/>
                  <a:t>上的表示，我们简</a:t>
                </a:r>
                <a:endParaRPr lang="en-US" altLang="zh-CN" dirty="0"/>
              </a:p>
              <a:p>
                <a:r>
                  <a:rPr lang="zh-CN" altLang="en-US" dirty="0"/>
                  <a:t>记为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dirty="0"/>
                  <a:t>，称其为万有形变环。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(2).</a:t>
                </a:r>
                <a:r>
                  <a:rPr lang="zh-CN" altLang="en-US" b="1" dirty="0"/>
                  <a:t>明确概念</a:t>
                </a:r>
                <a:endParaRPr lang="en-US" altLang="zh-CN" b="1" dirty="0"/>
              </a:p>
              <a:p>
                <a:r>
                  <a:rPr lang="zh-CN" altLang="en-US" dirty="0"/>
                  <a:t>设系数环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zh-CN" altLang="en-US" dirty="0"/>
                  <a:t>，其剩余域的特征为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，我们称一个表示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在点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处是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半稳定</a:t>
                </a:r>
                <a:r>
                  <a:rPr lang="zh-CN" altLang="en-US" dirty="0"/>
                  <a:t>的，如果有</a:t>
                </a:r>
                <a:r>
                  <a:rPr lang="en-US" altLang="zh-CN" dirty="0"/>
                  <a:t>(1)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US" altLang="zh-CN" b="0" dirty="0"/>
              </a:p>
              <a:p>
                <a:r>
                  <a:rPr lang="zh-CN" altLang="en-US" dirty="0"/>
                  <a:t>时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处平坦或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mr>
                    </m:m>
                  </m:oMath>
                </a14:m>
                <a:r>
                  <a:rPr lang="en-US" altLang="zh-CN" dirty="0"/>
                  <a:t>)(</a:t>
                </a:r>
                <a:r>
                  <a:rPr lang="zh-CN" altLang="en-US" dirty="0"/>
                  <a:t>称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处平庸</a:t>
                </a:r>
                <a:r>
                  <a:rPr lang="en-US" altLang="zh-CN" dirty="0"/>
                  <a:t>(ordinary)</a:t>
                </a:r>
              </a:p>
              <a:p>
                <a:r>
                  <a:rPr lang="zh-CN" altLang="en-US" dirty="0"/>
                  <a:t>，区别于平凡</a:t>
                </a:r>
                <a:r>
                  <a:rPr lang="en-US" altLang="zh-CN" dirty="0"/>
                  <a:t>(trivial))(2)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时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mr>
                      <m:m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mr>
                    </m:m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r>
                  <a:rPr lang="zh-CN" altLang="en-US" dirty="0"/>
                  <a:t>定义什么的不重要，我们只需知道，有限包含于其中，</a:t>
                </a:r>
                <a:endParaRPr lang="en-US" altLang="zh-CN" dirty="0"/>
              </a:p>
              <a:p>
                <a:r>
                  <a:rPr lang="zh-CN" altLang="en-US" dirty="0"/>
                  <a:t>并且半稳定椭圆曲线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zh-CN" altLang="en-US" dirty="0"/>
                  <a:t>导出的表示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在每点素数都是</a:t>
                </a:r>
                <a:endParaRPr lang="en-US" altLang="zh-CN" dirty="0"/>
              </a:p>
              <a:p>
                <a:r>
                  <a:rPr lang="zh-CN" altLang="en-US" dirty="0"/>
                  <a:t>半稳定的，这样的表示称为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半稳定表示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r>
                  <a:rPr lang="zh-CN" altLang="en-US" dirty="0"/>
                  <a:t>记下来我们将需要一系列素数的集合，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zh-CN" altLang="en-US" dirty="0"/>
                  <a:t>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的分歧点，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zh-CN" altLang="en-US" dirty="0"/>
                  <a:t>表示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zh-CN" altLang="en-US" dirty="0"/>
                  <a:t>以外的某些素数是个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可变有限集</a:t>
                </a:r>
                <a:r>
                  <a:rPr lang="zh-CN" altLang="en-US" dirty="0"/>
                  <a:t>。称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的一个形变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zh-CN" alt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是</m:t>
                    </m:r>
                    <m:r>
                      <a:rPr lang="en-US" altLang="zh-CN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类型</a:t>
                </a:r>
                <a:r>
                  <a:rPr lang="zh-CN" altLang="en-US" dirty="0"/>
                  <a:t>的若有</a:t>
                </a:r>
                <a:endParaRPr lang="en-US" altLang="zh-CN" dirty="0"/>
              </a:p>
              <a:p>
                <a:r>
                  <a:rPr lang="en-US" altLang="zh-CN" dirty="0"/>
                  <a:t>(1)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𝑑𝑒𝑡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(2)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}∪</m:t>
                    </m:r>
                    <m:r>
                      <m:rPr>
                        <m:sty m:val="p"/>
                      </m:rPr>
                      <a:rPr lang="el-GR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zh-CN" altLang="en-US" dirty="0"/>
                  <a:t>以外非分歧</a:t>
                </a:r>
                <a:r>
                  <a:rPr lang="en-US" altLang="zh-CN" dirty="0"/>
                  <a:t>(3)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zh-CN" altLang="en-US" dirty="0"/>
                  <a:t>以外半稳定</a:t>
                </a:r>
                <a:endParaRPr lang="en-US" altLang="zh-CN" dirty="0"/>
              </a:p>
              <a:p>
                <a:r>
                  <a:rPr lang="en-US" altLang="zh-CN" dirty="0"/>
                  <a:t>(4)</a:t>
                </a:r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</m:oMath>
                </a14:m>
                <a:r>
                  <a:rPr lang="el-GR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处平坦则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处平坦。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B2FFF3E-8EE7-46C9-E840-2452BCA11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94" y="701361"/>
                <a:ext cx="6218818" cy="6075894"/>
              </a:xfrm>
              <a:prstGeom prst="rect">
                <a:avLst/>
              </a:prstGeom>
              <a:blipFill>
                <a:blip r:embed="rId2"/>
                <a:stretch>
                  <a:fillRect l="-882" t="-502" r="-294" b="-6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4B4830E-B7E6-BD36-428D-51366635E50E}"/>
                  </a:ext>
                </a:extLst>
              </p:cNvPr>
              <p:cNvSpPr txBox="1"/>
              <p:nvPr/>
            </p:nvSpPr>
            <p:spPr>
              <a:xfrm>
                <a:off x="6267635" y="239696"/>
                <a:ext cx="6047425" cy="53984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(3).</a:t>
                </a:r>
                <a:r>
                  <a:rPr lang="zh-CN" altLang="en-US" b="1" dirty="0"/>
                  <a:t>简单讨论</a:t>
                </a:r>
                <a:endParaRPr lang="en-US" altLang="zh-CN" b="1" dirty="0"/>
              </a:p>
              <a:p>
                <a:r>
                  <a:rPr lang="zh-CN" altLang="en-US" dirty="0"/>
                  <a:t>对于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zh-CN" altLang="en-US" dirty="0"/>
                  <a:t>类型的形变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，其系数环记为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</m:oMath>
                </a14:m>
                <a:r>
                  <a:rPr lang="zh-CN" altLang="en-US" dirty="0"/>
                  <a:t>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US" altLang="zh-CN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zh-CN" altLang="en-US" dirty="0"/>
                  <a:t>时，我们</a:t>
                </a:r>
                <a:endParaRPr lang="en-US" altLang="zh-CN" dirty="0"/>
              </a:p>
              <a:p>
                <a:r>
                  <a:rPr lang="zh-CN" altLang="en-US" dirty="0"/>
                  <a:t>记其为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dirty="0"/>
                  <a:t>，并称为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万有形变环</a:t>
                </a:r>
                <a:r>
                  <a:rPr lang="zh-CN" altLang="en-US" dirty="0"/>
                  <a:t>，这里的思想与我们之前对</a:t>
                </a:r>
                <a:endParaRPr lang="en-US" altLang="zh-CN" dirty="0"/>
              </a:p>
              <a:p>
                <a:r>
                  <a:rPr lang="zh-CN" altLang="en-US" dirty="0"/>
                  <a:t>模表示转换定义为系数环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上的表示是类似的，因此我们</a:t>
                </a:r>
                <a:endParaRPr lang="en-US" altLang="zh-CN" dirty="0"/>
              </a:p>
              <a:p>
                <a:r>
                  <a:rPr lang="zh-CN" altLang="en-US" dirty="0"/>
                  <a:t>需要研究的是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万有形变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，万有形变的特点</a:t>
                </a:r>
                <a:endParaRPr lang="en-US" altLang="zh-CN" dirty="0"/>
              </a:p>
              <a:p>
                <a:r>
                  <a:rPr lang="zh-CN" altLang="en-US" dirty="0"/>
                  <a:t>在于对于所有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zh-CN" altLang="en-US" dirty="0"/>
                  <a:t>类型形变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都可以通过唯一同态转化为此形</a:t>
                </a:r>
                <a:endParaRPr lang="en-US" altLang="zh-CN" dirty="0"/>
              </a:p>
              <a:p>
                <a:r>
                  <a:rPr lang="zh-CN" altLang="en-US" dirty="0"/>
                  <a:t>变，在就是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万有性</a:t>
                </a:r>
                <a:r>
                  <a:rPr lang="zh-CN" altLang="en-US" dirty="0"/>
                  <a:t>，一个类似的例子是模表示的万有性表</a:t>
                </a:r>
                <a:endParaRPr lang="en-US" altLang="zh-CN" dirty="0"/>
              </a:p>
              <a:p>
                <a:r>
                  <a:rPr lang="zh-CN" altLang="en-US" dirty="0"/>
                  <a:t>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，模形式导出表示的剩余表示的形变均</a:t>
                </a:r>
                <a:endParaRPr lang="en-US" altLang="zh-CN" dirty="0"/>
              </a:p>
              <a:p>
                <a:r>
                  <a:rPr lang="zh-CN" altLang="en-US" dirty="0"/>
                  <a:t>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zh-CN" altLang="en-US" dirty="0"/>
                  <a:t>类型的特点，因此根据</a:t>
                </a:r>
                <a:r>
                  <a:rPr lang="en-US" altLang="zh-CN" dirty="0"/>
                  <a:t>Mazur</a:t>
                </a:r>
                <a:r>
                  <a:rPr lang="zh-CN" altLang="en-US" dirty="0"/>
                  <a:t>形变的基本理论有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，它的意思是有环同态映射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dirty="0"/>
                  <a:t>，而我们的目的是说</a:t>
                </a:r>
                <a:endParaRPr lang="en-US" altLang="zh-CN" dirty="0"/>
              </a:p>
              <a:p>
                <a:r>
                  <a:rPr lang="zh-CN" altLang="en-US" dirty="0"/>
                  <a:t>明逆向映射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是一个同构。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为了证明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是一个同构，我们需要证明对任意的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</m:oMath>
                </a14:m>
                <a:r>
                  <a:rPr lang="zh-CN" altLang="en-US" dirty="0"/>
                  <a:t>是一个同构，要证明此性质，分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两个步骤</a:t>
                </a:r>
                <a:r>
                  <a:rPr lang="en-US" altLang="zh-CN" dirty="0"/>
                  <a:t>(1)</a:t>
                </a:r>
                <a:r>
                  <a:rPr lang="zh-CN" altLang="en-US" dirty="0"/>
                  <a:t>证</a:t>
                </a:r>
                <a:endParaRPr lang="en-US" altLang="zh-CN" dirty="0"/>
              </a:p>
              <a:p>
                <a:r>
                  <a:rPr lang="zh-CN" altLang="en-US" dirty="0"/>
                  <a:t>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l-GR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=∅</m:t>
                    </m:r>
                  </m:oMath>
                </a14:m>
                <a:r>
                  <a:rPr lang="zh-CN" altLang="en-US" dirty="0"/>
                  <a:t>时成立</a:t>
                </a:r>
                <a:r>
                  <a:rPr lang="en-US" altLang="zh-CN" dirty="0"/>
                  <a:t>(2)</a:t>
                </a:r>
                <a:r>
                  <a:rPr lang="zh-CN" altLang="en-US" dirty="0"/>
                  <a:t>任意情况可以转化为</a:t>
                </a:r>
                <a14:m>
                  <m:oMath xmlns:m="http://schemas.openxmlformats.org/officeDocument/2006/math">
                    <m:r>
                      <a:rPr lang="el-GR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zh-CN" altLang="en-US" dirty="0"/>
                  <a:t>的情况。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</a:t>
                </a:r>
                <a:r>
                  <a:rPr lang="en-US" altLang="zh-CN" dirty="0"/>
                  <a:t>(2)</a:t>
                </a:r>
                <a:r>
                  <a:rPr lang="zh-CN" altLang="en-US" dirty="0"/>
                  <a:t>的情况，我们需要加强环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为完全交叉环，因为</a:t>
                </a:r>
                <a:endParaRPr lang="en-US" altLang="zh-CN" dirty="0"/>
              </a:p>
              <a:p>
                <a:r>
                  <a:rPr lang="zh-CN" altLang="en-US" dirty="0"/>
                  <a:t>在这种情况下，我们发现如果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sub>
                    </m:sSub>
                  </m:oMath>
                </a14:m>
                <a:r>
                  <a:rPr lang="zh-CN" altLang="en-US" dirty="0"/>
                  <a:t>是完全交叉环的</a:t>
                </a:r>
                <a:endParaRPr lang="en-US" altLang="zh-CN" dirty="0"/>
              </a:p>
              <a:p>
                <a:r>
                  <a:rPr lang="zh-CN" altLang="en-US" dirty="0"/>
                  <a:t>同构，那么这个同构性质可以传递到任意的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zh-CN" altLang="en-US" dirty="0"/>
                  <a:t>上去。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4B4830E-B7E6-BD36-428D-51366635E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7635" y="239696"/>
                <a:ext cx="6047425" cy="5398401"/>
              </a:xfrm>
              <a:prstGeom prst="rect">
                <a:avLst/>
              </a:prstGeom>
              <a:blipFill>
                <a:blip r:embed="rId3"/>
                <a:stretch>
                  <a:fillRect l="-806" t="-564" r="-202" b="-7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9948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2C94F75-6456-FB89-C297-2ED7658F8BD7}"/>
              </a:ext>
            </a:extLst>
          </p:cNvPr>
          <p:cNvSpPr txBox="1"/>
          <p:nvPr/>
        </p:nvSpPr>
        <p:spPr>
          <a:xfrm>
            <a:off x="275208" y="239696"/>
            <a:ext cx="4684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第三部分：</a:t>
            </a:r>
            <a:r>
              <a:rPr lang="en-US" altLang="zh-CN" sz="2400" dirty="0"/>
              <a:t>Hecke</a:t>
            </a:r>
            <a:r>
              <a:rPr lang="zh-CN" altLang="en-US" sz="2400" dirty="0"/>
              <a:t>代数环</a:t>
            </a:r>
            <a:r>
              <a:rPr lang="en-US" altLang="zh-CN" sz="2400" dirty="0"/>
              <a:t>T</a:t>
            </a:r>
            <a:r>
              <a:rPr lang="zh-CN" altLang="en-US" sz="2400" dirty="0"/>
              <a:t>的性质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42E8909-8187-EFCB-CB39-F39C06CE4B91}"/>
                  </a:ext>
                </a:extLst>
              </p:cNvPr>
              <p:cNvSpPr txBox="1"/>
              <p:nvPr/>
            </p:nvSpPr>
            <p:spPr>
              <a:xfrm>
                <a:off x="479394" y="843378"/>
                <a:ext cx="5424114" cy="59355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(1).</a:t>
                </a:r>
                <a:r>
                  <a:rPr lang="zh-CN" altLang="en-US" b="1" dirty="0"/>
                  <a:t>简介</a:t>
                </a:r>
                <a:endParaRPr lang="en-US" altLang="zh-CN" b="1" dirty="0"/>
              </a:p>
              <a:p>
                <a:r>
                  <a:rPr lang="en-US" altLang="zh-CN" dirty="0"/>
                  <a:t>Wiles</a:t>
                </a:r>
                <a:r>
                  <a:rPr lang="zh-CN" altLang="en-US" dirty="0"/>
                  <a:t>最开始在“</a:t>
                </a:r>
                <a:r>
                  <a:rPr lang="en-US" altLang="zh-CN" dirty="0"/>
                  <a:t>Modular elliptic curves and Fermat‘s</a:t>
                </a:r>
              </a:p>
              <a:p>
                <a:r>
                  <a:rPr lang="en-US" altLang="zh-CN" dirty="0"/>
                  <a:t>Last Theorem</a:t>
                </a:r>
                <a:r>
                  <a:rPr lang="zh-CN" altLang="en-US" dirty="0"/>
                  <a:t>”里的证明实际是不完整的，它假设了</a:t>
                </a:r>
                <a:endParaRPr lang="en-US" altLang="zh-CN" dirty="0"/>
              </a:p>
              <a:p>
                <a:r>
                  <a:rPr lang="en-US" altLang="zh-CN" sz="1800" dirty="0"/>
                  <a:t>Hecke</a:t>
                </a:r>
                <a:r>
                  <a:rPr lang="zh-CN" altLang="en-US" sz="1800" dirty="0"/>
                  <a:t>代数环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是完全交叉的，但这个事实并没有那</a:t>
                </a:r>
                <a:endParaRPr lang="en-US" altLang="zh-CN" dirty="0"/>
              </a:p>
              <a:p>
                <a:r>
                  <a:rPr lang="zh-CN" altLang="en-US" dirty="0"/>
                  <a:t>么显然，最后在</a:t>
                </a:r>
                <a:r>
                  <a:rPr lang="en-US" altLang="zh-CN" dirty="0"/>
                  <a:t>Wiles</a:t>
                </a:r>
                <a:r>
                  <a:rPr lang="zh-CN" altLang="en-US" dirty="0"/>
                  <a:t>与</a:t>
                </a:r>
                <a:r>
                  <a:rPr lang="en-US" altLang="zh-CN" dirty="0"/>
                  <a:t>Taylor</a:t>
                </a:r>
                <a:r>
                  <a:rPr lang="zh-CN" altLang="en-US" dirty="0"/>
                  <a:t>合作的论文“</a:t>
                </a:r>
                <a:r>
                  <a:rPr lang="en-US" altLang="zh-CN" dirty="0"/>
                  <a:t>Ring </a:t>
                </a:r>
              </a:p>
              <a:p>
                <a:r>
                  <a:rPr lang="en-US" altLang="zh-CN" dirty="0"/>
                  <a:t>theoretic properties of certain Hecke algebras</a:t>
                </a:r>
                <a:r>
                  <a:rPr lang="zh-CN" altLang="en-US" dirty="0"/>
                  <a:t>”中克</a:t>
                </a:r>
                <a:endParaRPr lang="en-US" altLang="zh-CN" dirty="0"/>
              </a:p>
              <a:p>
                <a:r>
                  <a:rPr lang="zh-CN" altLang="en-US" dirty="0"/>
                  <a:t>服了这个困难，从而完成了最后的证明。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b="1" dirty="0"/>
                  <a:t>主定理</a:t>
                </a:r>
                <a:r>
                  <a:rPr lang="zh-CN" altLang="en-US" dirty="0"/>
                  <a:t>：环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是完全交叉环。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(2).</a:t>
                </a:r>
                <a:r>
                  <a:rPr lang="zh-CN" altLang="en-US" b="1" dirty="0"/>
                  <a:t>明确概念</a:t>
                </a:r>
                <a:endParaRPr lang="en-US" altLang="zh-CN" b="1" dirty="0"/>
              </a:p>
              <a:p>
                <a:r>
                  <a:rPr lang="zh-CN" altLang="en-US" dirty="0"/>
                  <a:t>注意这里的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指的是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sub>
                    </m:sSub>
                  </m:oMath>
                </a14:m>
                <a:r>
                  <a:rPr lang="zh-CN" altLang="en-US" dirty="0"/>
                  <a:t>，也叫做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万有模形变环</a:t>
                </a:r>
                <a:r>
                  <a:rPr lang="zh-CN" altLang="en-US" dirty="0"/>
                  <a:t>。我们</a:t>
                </a:r>
                <a:endParaRPr lang="en-US" altLang="zh-CN" dirty="0"/>
              </a:p>
              <a:p>
                <a:r>
                  <a:rPr lang="zh-CN" altLang="en-US" dirty="0"/>
                  <a:t>知道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实际可以看成某个模形式导出的环上的模，但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自身定义又与其选取无关，所以我们干脆随便找一</a:t>
                </a:r>
                <a:endParaRPr lang="en-US" altLang="zh-CN" dirty="0"/>
              </a:p>
              <a:p>
                <a:r>
                  <a:rPr lang="zh-CN" altLang="en-US" dirty="0"/>
                  <a:t>个完全局部诺特环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来充当中介，它是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进域的有限</a:t>
                </a:r>
                <a:endParaRPr lang="en-US" altLang="zh-CN" dirty="0"/>
              </a:p>
              <a:p>
                <a:r>
                  <a:rPr lang="zh-CN" altLang="en-US" dirty="0"/>
                  <a:t>扩域的整数环，也可以视为模形式导出表示里的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的极大理想，则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zh-CN" altLang="en-US" dirty="0"/>
                  <a:t>是有限域，它可以与某</a:t>
                </a:r>
                <a:endParaRPr lang="en-US" altLang="zh-CN" dirty="0"/>
              </a:p>
              <a:p>
                <a:r>
                  <a:rPr lang="zh-CN" altLang="en-US" dirty="0"/>
                  <a:t>个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zh-CN" altLang="en-US" dirty="0"/>
                  <a:t>形成同构，此时可以导出自然映射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用类似的方法也可以导出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。由于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上的</a:t>
                </a:r>
                <a:endParaRPr lang="en-US" altLang="zh-CN" dirty="0"/>
              </a:p>
              <a:p>
                <a:r>
                  <a:rPr lang="zh-CN" altLang="en-US" dirty="0"/>
                  <a:t>有限平坦代数，因此也是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上的有限生成自由模。这</a:t>
                </a:r>
                <a:endParaRPr lang="en-US" altLang="zh-CN" dirty="0"/>
              </a:p>
              <a:p>
                <a:r>
                  <a:rPr lang="zh-CN" altLang="en-US" dirty="0"/>
                  <a:t>时我们称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上完全交叉。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42E8909-8187-EFCB-CB39-F39C06CE4B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94" y="843378"/>
                <a:ext cx="5424114" cy="5935536"/>
              </a:xfrm>
              <a:prstGeom prst="rect">
                <a:avLst/>
              </a:prstGeom>
              <a:blipFill>
                <a:blip r:embed="rId2"/>
                <a:stretch>
                  <a:fillRect l="-1012" t="-513" r="-337" b="-6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FB75B472-AFA8-0FD7-9E80-8D2B1D8494E5}"/>
                  </a:ext>
                </a:extLst>
              </p:cNvPr>
              <p:cNvSpPr txBox="1"/>
              <p:nvPr/>
            </p:nvSpPr>
            <p:spPr>
              <a:xfrm>
                <a:off x="6096000" y="239696"/>
                <a:ext cx="6307304" cy="65028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(3).</a:t>
                </a:r>
                <a:r>
                  <a:rPr lang="zh-CN" altLang="en-US" b="1" dirty="0"/>
                  <a:t>简单讨论</a:t>
                </a:r>
                <a:endParaRPr lang="en-US" altLang="zh-CN" b="1" dirty="0"/>
              </a:p>
              <a:p>
                <a:r>
                  <a:rPr lang="zh-CN" altLang="en-US" dirty="0"/>
                  <a:t>前面我们给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上完全交叉的环一个形象特征，在这种情况下</a:t>
                </a:r>
                <a:endParaRPr lang="en-US" altLang="zh-CN" dirty="0"/>
              </a:p>
              <a:p>
                <a:r>
                  <a:rPr lang="zh-CN" altLang="en-US" dirty="0"/>
                  <a:t>它理应得到一个等价定义，如果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同构于下面的完全交叉环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,…,</m:t>
                            </m:r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,…,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基于</a:t>
                </a:r>
                <a:endParaRPr lang="en-US" altLang="zh-CN" dirty="0"/>
              </a:p>
              <a:p>
                <a:r>
                  <a:rPr lang="zh-CN" altLang="en-US" dirty="0"/>
                  <a:t>这些定义，我们可以更加深入的探讨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的性质。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在证明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完全交叉的过程中，我们考虑一般情形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</m:oMath>
                </a14:m>
                <a:r>
                  <a:rPr lang="zh-CN" altLang="en-US" dirty="0"/>
                  <a:t>的完全交</a:t>
                </a:r>
                <a:endParaRPr lang="en-US" altLang="zh-CN" dirty="0"/>
              </a:p>
              <a:p>
                <a:r>
                  <a:rPr lang="zh-CN" altLang="en-US" dirty="0"/>
                  <a:t>叉特性，这里有一个类似于怀尔斯数值判定的定理。设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:endParaRPr lang="en-US" altLang="zh-CN" dirty="0"/>
              </a:p>
              <a:p>
                <a:r>
                  <a:rPr lang="zh-CN" altLang="en-US" dirty="0"/>
                  <a:t>环同态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的核，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zh-CN" altLang="en-US" dirty="0"/>
                  <a:t>零化子在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中的像，于是我</a:t>
                </a:r>
                <a:endParaRPr lang="en-US" altLang="zh-CN" dirty="0"/>
              </a:p>
              <a:p>
                <a:r>
                  <a:rPr lang="zh-CN" altLang="en-US" dirty="0"/>
                  <a:t>们有下述定理：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</m:oMath>
                </a14:m>
                <a:r>
                  <a:rPr lang="zh-CN" altLang="en-US" dirty="0"/>
                  <a:t>完全交叉当且仅当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≥|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它们的数值计算可以借助</a:t>
                </a:r>
                <a:r>
                  <a:rPr lang="en-US" altLang="zh-CN" dirty="0"/>
                  <a:t>Selmer</a:t>
                </a:r>
                <a:r>
                  <a:rPr lang="zh-CN" altLang="en-US" dirty="0"/>
                  <a:t>群，我们不做过多讨论，通</a:t>
                </a:r>
                <a:endParaRPr lang="en-US" altLang="zh-CN" dirty="0"/>
              </a:p>
              <a:p>
                <a:r>
                  <a:rPr lang="zh-CN" altLang="en-US" dirty="0"/>
                  <a:t>过这个性质，我们可以知道只要对某个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zh-CN" altLang="en-US" dirty="0"/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</m:oMath>
                </a14:m>
                <a:r>
                  <a:rPr lang="zh-CN" altLang="en-US" dirty="0"/>
                  <a:t>是完全交叉的，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就是完全交叉的，但注意这与前一部分提升证明完全交叉</a:t>
                </a:r>
                <a:endParaRPr lang="en-US" altLang="zh-CN" dirty="0"/>
              </a:p>
              <a:p>
                <a:r>
                  <a:rPr lang="zh-CN" altLang="en-US" dirty="0"/>
                  <a:t>环的同构是两回事。我们的目的不是证明所有的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</m:oMath>
                </a14:m>
                <a:r>
                  <a:rPr lang="zh-CN" altLang="en-US" dirty="0"/>
                  <a:t>是完全交</a:t>
                </a:r>
                <a:endParaRPr lang="en-US" altLang="zh-CN" dirty="0"/>
              </a:p>
              <a:p>
                <a:r>
                  <a:rPr lang="zh-CN" altLang="en-US" dirty="0"/>
                  <a:t>叉的，而是通过某个特定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</m:oMath>
                </a14:m>
                <a:r>
                  <a:rPr lang="zh-CN" altLang="en-US" dirty="0"/>
                  <a:t>推出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的完全交叉，从而使得后</a:t>
                </a:r>
                <a:endParaRPr lang="en-US" altLang="zh-CN" dirty="0"/>
              </a:p>
              <a:p>
                <a:r>
                  <a:rPr lang="zh-CN" altLang="en-US" dirty="0"/>
                  <a:t>面可以证明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是完全交叉环上的同构，从而可以推出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sub>
                    </m:sSub>
                  </m:oMath>
                </a14:m>
                <a:r>
                  <a:rPr lang="zh-CN" altLang="en-US" dirty="0"/>
                  <a:t>是一个同构。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实际的构造比较复杂，可以参考原始论文，基本思路是先看</a:t>
                </a:r>
                <a:endParaRPr lang="en-US" altLang="zh-CN" dirty="0"/>
              </a:p>
              <a:p>
                <a:r>
                  <a:rPr lang="zh-CN" altLang="en-US" dirty="0"/>
                  <a:t>满足哪些性质环是完全交叉的</a:t>
                </a:r>
                <a:r>
                  <a:rPr lang="en-US" altLang="zh-CN" dirty="0"/>
                  <a:t>(chapter3)</a:t>
                </a:r>
                <a:r>
                  <a:rPr lang="zh-CN" altLang="en-US" dirty="0"/>
                  <a:t>，此时运用到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可以</a:t>
                </a:r>
                <a:endParaRPr lang="en-US" altLang="zh-CN" dirty="0"/>
              </a:p>
              <a:p>
                <a:r>
                  <a:rPr lang="zh-CN" altLang="en-US" dirty="0"/>
                  <a:t>得到对应的类型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zh-CN" altLang="en-US" dirty="0"/>
                  <a:t>满足的条件</a:t>
                </a:r>
                <a:r>
                  <a:rPr lang="en-US" altLang="zh-CN" dirty="0"/>
                  <a:t>(3.Corollary1)</a:t>
                </a:r>
                <a:r>
                  <a:rPr lang="zh-CN" altLang="en-US" dirty="0"/>
                  <a:t>，最后在通过群</a:t>
                </a:r>
                <a:endParaRPr lang="en-US" altLang="zh-CN" dirty="0"/>
              </a:p>
              <a:p>
                <a:r>
                  <a:rPr lang="zh-CN" altLang="en-US" dirty="0"/>
                  <a:t>上同调的方法</a:t>
                </a:r>
                <a:r>
                  <a:rPr lang="en-US" altLang="zh-CN" dirty="0"/>
                  <a:t>(chapter4)</a:t>
                </a:r>
                <a:r>
                  <a:rPr lang="zh-CN" altLang="en-US" dirty="0"/>
                  <a:t>来得到这个具体的实例。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FB75B472-AFA8-0FD7-9E80-8D2B1D849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39696"/>
                <a:ext cx="6307304" cy="6502806"/>
              </a:xfrm>
              <a:prstGeom prst="rect">
                <a:avLst/>
              </a:prstGeom>
              <a:blipFill>
                <a:blip r:embed="rId3"/>
                <a:stretch>
                  <a:fillRect l="-773" t="-469" r="-97" b="-4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863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A243819-BF50-F612-850E-B2D000BFCD69}"/>
              </a:ext>
            </a:extLst>
          </p:cNvPr>
          <p:cNvSpPr txBox="1"/>
          <p:nvPr/>
        </p:nvSpPr>
        <p:spPr>
          <a:xfrm>
            <a:off x="275208" y="239696"/>
            <a:ext cx="4214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第四部分：证明</a:t>
            </a:r>
            <a:r>
              <a:rPr lang="en-US" altLang="zh-CN" sz="2400" dirty="0"/>
              <a:t>T</a:t>
            </a:r>
            <a:r>
              <a:rPr lang="zh-CN" altLang="en-US" sz="2400" dirty="0"/>
              <a:t>与</a:t>
            </a:r>
            <a:r>
              <a:rPr lang="en-US" altLang="zh-CN" sz="2400" dirty="0"/>
              <a:t>R</a:t>
            </a:r>
            <a:r>
              <a:rPr lang="zh-CN" altLang="en-US" sz="2400" dirty="0"/>
              <a:t>是环同构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A22E3A0-DF8C-F574-1952-2515D94AF602}"/>
                  </a:ext>
                </a:extLst>
              </p:cNvPr>
              <p:cNvSpPr txBox="1"/>
              <p:nvPr/>
            </p:nvSpPr>
            <p:spPr>
              <a:xfrm>
                <a:off x="479394" y="701361"/>
                <a:ext cx="4989571" cy="3693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(1).</a:t>
                </a:r>
                <a:r>
                  <a:rPr lang="zh-CN" altLang="en-US" b="1" dirty="0"/>
                  <a:t>简介</a:t>
                </a:r>
              </a:p>
              <a:p>
                <a:r>
                  <a:rPr lang="zh-CN" altLang="en-US" dirty="0"/>
                  <a:t>讨论完</a:t>
                </a:r>
                <a:r>
                  <a:rPr lang="en-US" altLang="zh-CN" sz="1800" dirty="0"/>
                  <a:t>T</a:t>
                </a:r>
                <a:r>
                  <a:rPr lang="zh-CN" altLang="en-US" dirty="0"/>
                  <a:t>和</a:t>
                </a:r>
                <a:r>
                  <a:rPr lang="en-US" altLang="zh-CN" sz="1800" dirty="0"/>
                  <a:t>R</a:t>
                </a:r>
                <a:r>
                  <a:rPr lang="zh-CN" altLang="en-US" sz="1800" dirty="0"/>
                  <a:t>的完全交叉性后的最后一步是证明</a:t>
                </a:r>
                <a:endParaRPr lang="en-US" altLang="zh-CN" sz="1800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是一个同构，怀尔斯首先得到一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个数</a:t>
                </a:r>
                <a:endParaRPr lang="en-US" altLang="zh-CN" dirty="0">
                  <a:solidFill>
                    <a:schemeClr val="accent5"/>
                  </a:solidFill>
                </a:endParaRPr>
              </a:p>
              <a:p>
                <a:r>
                  <a:rPr lang="zh-CN" altLang="en-US" dirty="0">
                    <a:solidFill>
                      <a:schemeClr val="accent5"/>
                    </a:solidFill>
                  </a:rPr>
                  <a:t>值判定</a:t>
                </a:r>
                <a:r>
                  <a:rPr lang="zh-CN" altLang="en-US" dirty="0"/>
                  <a:t>的法则，它将判断完全交叉环同构转化</a:t>
                </a:r>
                <a:endParaRPr lang="en-US" altLang="zh-CN" dirty="0"/>
              </a:p>
              <a:p>
                <a:r>
                  <a:rPr lang="zh-CN" altLang="en-US" dirty="0"/>
                  <a:t>为理想商阶的数量关系，而怀尔斯对于半稳定</a:t>
                </a:r>
                <a:endParaRPr lang="en-US" altLang="zh-CN" dirty="0"/>
              </a:p>
              <a:p>
                <a:r>
                  <a:rPr lang="zh-CN" altLang="en-US" dirty="0"/>
                  <a:t>椭圆曲线的情形将其转化为了</a:t>
                </a:r>
                <a:r>
                  <a:rPr lang="en-US" altLang="zh-CN" dirty="0"/>
                  <a:t>Selmer</a:t>
                </a:r>
                <a:r>
                  <a:rPr lang="zh-CN" altLang="en-US" dirty="0"/>
                  <a:t>群阶的判</a:t>
                </a:r>
                <a:endParaRPr lang="en-US" altLang="zh-CN" dirty="0"/>
              </a:p>
              <a:p>
                <a:r>
                  <a:rPr lang="zh-CN" altLang="en-US" dirty="0"/>
                  <a:t>定问题，从而对半稳定情形证明了同构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，从而完成了半稳定情形模性定理的证明。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(2).</a:t>
                </a:r>
                <a:r>
                  <a:rPr lang="zh-CN" altLang="en-US" b="1" dirty="0"/>
                  <a:t>一般性判断准则</a:t>
                </a:r>
                <a:endParaRPr lang="en-US" altLang="zh-CN" b="1" dirty="0"/>
              </a:p>
              <a:p>
                <a:r>
                  <a:rPr lang="zh-CN" altLang="en-US" dirty="0">
                    <a:solidFill>
                      <a:schemeClr val="accent5"/>
                    </a:solidFill>
                  </a:rPr>
                  <a:t>怀尔斯数值判断</a:t>
                </a:r>
                <a:r>
                  <a:rPr lang="zh-CN" altLang="en-US" dirty="0"/>
                  <a:t>指的是下述定理：设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T</a:t>
                </a:r>
                <a:r>
                  <a:rPr lang="zh-CN" altLang="en-US" dirty="0"/>
                  <a:t>是两</a:t>
                </a:r>
                <a:endParaRPr lang="en-US" altLang="zh-CN" dirty="0"/>
              </a:p>
              <a:p>
                <a:r>
                  <a:rPr lang="zh-CN" altLang="en-US" dirty="0"/>
                  <a:t>个系数环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与我们的万有环没有关系，这里是一</a:t>
                </a:r>
                <a:endParaRPr lang="en-US" altLang="zh-CN" dirty="0"/>
              </a:p>
              <a:p>
                <a:r>
                  <a:rPr lang="zh-CN" altLang="en-US" dirty="0"/>
                  <a:t>般性的定理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zh-CN" altLang="en-US" dirty="0"/>
                  <a:t>是完备离散赋值环，有交换图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A22E3A0-DF8C-F574-1952-2515D94AF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94" y="701361"/>
                <a:ext cx="4989571" cy="3693319"/>
              </a:xfrm>
              <a:prstGeom prst="rect">
                <a:avLst/>
              </a:prstGeom>
              <a:blipFill>
                <a:blip r:embed="rId2"/>
                <a:stretch>
                  <a:fillRect l="-1100" t="-825" b="-16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696FCEE1-8B9C-35A3-7587-A2A7F9D5CB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101" y="4375296"/>
            <a:ext cx="1501126" cy="9836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1438F01-3567-F8DB-68E1-2A81E8782187}"/>
                  </a:ext>
                </a:extLst>
              </p:cNvPr>
              <p:cNvSpPr txBox="1"/>
              <p:nvPr/>
            </p:nvSpPr>
            <p:spPr>
              <a:xfrm>
                <a:off x="470516" y="5358969"/>
                <a:ext cx="5104154" cy="1485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并设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𝑘𝑒𝑟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𝑘𝑒𝑟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𝐴𝑛𝑛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zh-CN" altLang="en-US" dirty="0"/>
                  <a:t>则</a:t>
                </a:r>
                <a:endParaRPr lang="en-US" altLang="zh-CN" dirty="0"/>
              </a:p>
              <a:p>
                <a:r>
                  <a:rPr lang="en-US" altLang="zh-CN" dirty="0"/>
                  <a:t>(1)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是完全交叉环上的同构</a:t>
                </a:r>
                <a:endParaRPr lang="en-US" altLang="zh-CN" dirty="0"/>
              </a:p>
              <a:p>
                <a:r>
                  <a:rPr lang="en-US" altLang="zh-CN" dirty="0"/>
                  <a:t>(2)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en-US" dirty="0"/>
                  <a:t>有限且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</m:oMath>
                </a14:m>
                <a:endParaRPr lang="en-US" altLang="zh-CN" dirty="0"/>
              </a:p>
              <a:p>
                <a:r>
                  <a:rPr lang="en-US" altLang="zh-CN" dirty="0"/>
                  <a:t>(3)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en-US" dirty="0"/>
                  <a:t>有限且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互相等价。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1438F01-3567-F8DB-68E1-2A81E87821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516" y="5358969"/>
                <a:ext cx="5104154" cy="1485022"/>
              </a:xfrm>
              <a:prstGeom prst="rect">
                <a:avLst/>
              </a:prstGeom>
              <a:blipFill>
                <a:blip r:embed="rId4"/>
                <a:stretch>
                  <a:fillRect l="-956" t="-2049" r="-358" b="-53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05D018B-D02E-C98D-0BDF-CC2492D099F2}"/>
                  </a:ext>
                </a:extLst>
              </p:cNvPr>
              <p:cNvSpPr txBox="1"/>
              <p:nvPr/>
            </p:nvSpPr>
            <p:spPr>
              <a:xfrm>
                <a:off x="5574670" y="239696"/>
                <a:ext cx="6745886" cy="24199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(3).</a:t>
                </a:r>
                <a:r>
                  <a:rPr lang="zh-CN" altLang="en-US" b="1" dirty="0"/>
                  <a:t>应用到形变理论</a:t>
                </a:r>
                <a:endParaRPr lang="en-US" altLang="zh-CN" b="1" dirty="0"/>
              </a:p>
              <a:p>
                <a:r>
                  <a:rPr lang="zh-CN" altLang="en-US" dirty="0"/>
                  <a:t>此时我们考虑由新形式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导出的表示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，我们记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zh-CN" altLang="en-US" dirty="0"/>
                  <a:t>则它是我们需要的完全离散赋值环，并将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sub>
                    </m:sSub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sub>
                    </m:sSub>
                  </m:oMath>
                </a14:m>
                <a:r>
                  <a:rPr lang="zh-CN" altLang="en-US" dirty="0"/>
                  <a:t>记为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zh-CN" altLang="en-US" dirty="0"/>
                  <a:t>来表示它们与形变类型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zh-CN" altLang="en-US" dirty="0"/>
                  <a:t>的关系，另外在与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无关的情况</a:t>
                </a:r>
                <a:endParaRPr lang="en-US" altLang="zh-CN" dirty="0"/>
              </a:p>
              <a:p>
                <a:r>
                  <a:rPr lang="zh-CN" altLang="en-US" dirty="0"/>
                  <a:t>下我们也有类似的模表示记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𝑚𝑜𝑑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dirty="0"/>
                  <a:t>(</a:t>
                </a:r>
                <a:r>
                  <a:rPr lang="zh-CN" altLang="en-US" dirty="0"/>
                  <a:t>参考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证明</a:t>
                </a:r>
                <a:r>
                  <a:rPr lang="en-US" altLang="zh-CN" dirty="0"/>
                  <a:t>)</a:t>
                </a:r>
              </a:p>
              <a:p>
                <a:r>
                  <a:rPr lang="zh-CN" altLang="en-US" dirty="0"/>
                  <a:t>于是我们可以导出唯一同态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𝑚𝑜𝑑</m:t>
                        </m:r>
                      </m:sub>
                    </m:sSub>
                  </m:oMath>
                </a14:m>
                <a:r>
                  <a:rPr lang="en-US" altLang="zh-CN" dirty="0"/>
                  <a:t>(</a:t>
                </a:r>
                <a:r>
                  <a:rPr lang="zh-CN" altLang="en-US" dirty="0"/>
                  <a:t>这</a:t>
                </a:r>
                <a:endParaRPr lang="en-US" altLang="zh-CN" dirty="0"/>
              </a:p>
              <a:p>
                <a:r>
                  <a:rPr lang="zh-CN" altLang="en-US" dirty="0"/>
                  <a:t>里实际与雅可比的阿贝尔簇分解是一样的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zh-CN" dirty="0"/>
                  <a:t>(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zh-CN" altLang="en-US" dirty="0"/>
                  <a:t>的存在参考</a:t>
                </a:r>
                <a:r>
                  <a:rPr lang="en-US" altLang="zh-CN" dirty="0"/>
                  <a:t>Mazur</a:t>
                </a:r>
                <a:r>
                  <a:rPr lang="zh-CN" altLang="en-US" dirty="0"/>
                  <a:t>的形变理论论文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，于是有交换图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05D018B-D02E-C98D-0BDF-CC2492D09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4670" y="239696"/>
                <a:ext cx="6745886" cy="2419958"/>
              </a:xfrm>
              <a:prstGeom prst="rect">
                <a:avLst/>
              </a:prstGeom>
              <a:blipFill>
                <a:blip r:embed="rId5"/>
                <a:stretch>
                  <a:fillRect l="-723" t="-1259" b="-30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B700E39D-F642-FA59-81F7-5B1C093B2B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824" y="2659654"/>
            <a:ext cx="2499577" cy="14403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87E6FA0-8987-9300-51E2-295A02022618}"/>
                  </a:ext>
                </a:extLst>
              </p:cNvPr>
              <p:cNvSpPr txBox="1"/>
              <p:nvPr/>
            </p:nvSpPr>
            <p:spPr>
              <a:xfrm>
                <a:off x="5468965" y="4373321"/>
                <a:ext cx="6831678" cy="24037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然后就是一系列的复杂讨论，并借助数值判定定理得到下述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核心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>
                    <a:solidFill>
                      <a:schemeClr val="accent2"/>
                    </a:solidFill>
                  </a:rPr>
                  <a:t>结论</a:t>
                </a:r>
                <a:r>
                  <a:rPr lang="zh-CN" altLang="en-US" dirty="0"/>
                  <a:t>：若表示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满足</a:t>
                </a:r>
                <a:r>
                  <a:rPr lang="en-US" altLang="zh-CN" dirty="0"/>
                  <a:t>(1)</a:t>
                </a:r>
                <a:r>
                  <a:rPr lang="zh-CN" altLang="en-US" dirty="0"/>
                  <a:t>行列式为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(2)</a:t>
                </a:r>
                <a:r>
                  <a:rPr lang="zh-CN" altLang="en-US" dirty="0"/>
                  <a:t>半稳定</a:t>
                </a:r>
                <a:r>
                  <a:rPr lang="en-US" altLang="zh-CN" dirty="0"/>
                  <a:t>(3)</a:t>
                </a:r>
                <a:r>
                  <a:rPr lang="zh-CN" altLang="en-US" dirty="0"/>
                  <a:t>绝对不可约</a:t>
                </a:r>
                <a:r>
                  <a:rPr lang="en-US" altLang="zh-CN" dirty="0"/>
                  <a:t>(4)</a:t>
                </a:r>
                <a:r>
                  <a:rPr lang="zh-CN" altLang="en-US" dirty="0"/>
                  <a:t>模的</a:t>
                </a:r>
                <a:endParaRPr lang="en-US" altLang="zh-CN" dirty="0"/>
              </a:p>
              <a:p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e>
                        </m:rad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zh-CN" altLang="en-US" dirty="0"/>
                  <a:t>绝对不可约，则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zh-CN" altLang="en-US" dirty="0"/>
                  <a:t>完全交叉环同构。</a:t>
                </a:r>
                <a:endParaRPr lang="en-US" altLang="zh-CN" dirty="0"/>
              </a:p>
              <a:p>
                <a:r>
                  <a:rPr lang="zh-CN" altLang="en-US" dirty="0"/>
                  <a:t>此时我们可以立马得出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的每个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类型形变都是模的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由之前对椭圆曲线的讨论可以知道，我们实际证明了半稳定椭圆</a:t>
                </a:r>
                <a:endParaRPr lang="en-US" altLang="zh-CN" dirty="0"/>
              </a:p>
              <a:p>
                <a:r>
                  <a:rPr lang="zh-CN" altLang="en-US" dirty="0"/>
                  <a:t>曲线的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模提升定理</a:t>
                </a:r>
                <a:r>
                  <a:rPr lang="zh-CN" altLang="en-US" dirty="0"/>
                  <a:t>：设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上的半稳定椭圆曲线，若某个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≥3</m:t>
                    </m:r>
                  </m:oMath>
                </a14:m>
                <a:r>
                  <a:rPr lang="zh-CN" altLang="en-US" dirty="0"/>
                  <a:t>有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是不可约且模的，则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是模的，即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zh-CN" altLang="en-US" dirty="0"/>
                  <a:t>是模椭圆曲线。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87E6FA0-8987-9300-51E2-295A020226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8965" y="4373321"/>
                <a:ext cx="6831678" cy="2403735"/>
              </a:xfrm>
              <a:prstGeom prst="rect">
                <a:avLst/>
              </a:prstGeom>
              <a:blipFill>
                <a:blip r:embed="rId7"/>
                <a:stretch>
                  <a:fillRect l="-714" t="-1266" b="-20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6816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F647463-13BF-0F3F-E97C-09E0CF5D2E0B}"/>
              </a:ext>
            </a:extLst>
          </p:cNvPr>
          <p:cNvSpPr txBox="1"/>
          <p:nvPr/>
        </p:nvSpPr>
        <p:spPr>
          <a:xfrm>
            <a:off x="275208" y="239696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第五部分：应用于椭圆曲线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8AD11CB-6C44-3DB9-5736-F5FA398384A3}"/>
                  </a:ext>
                </a:extLst>
              </p:cNvPr>
              <p:cNvSpPr txBox="1"/>
              <p:nvPr/>
            </p:nvSpPr>
            <p:spPr>
              <a:xfrm>
                <a:off x="559294" y="589730"/>
                <a:ext cx="5767669" cy="63202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(1).</a:t>
                </a:r>
                <a:r>
                  <a:rPr lang="zh-CN" altLang="en-US" b="1" dirty="0"/>
                  <a:t>简介</a:t>
                </a:r>
                <a:endParaRPr lang="en-US" altLang="zh-CN" b="1" dirty="0"/>
              </a:p>
              <a:p>
                <a:r>
                  <a:rPr lang="zh-CN" altLang="en-US" dirty="0"/>
                  <a:t>前面我们花大量篇幅实际只是证明了半稳定椭圆曲</a:t>
                </a:r>
                <a:endParaRPr lang="en-US" altLang="zh-CN" dirty="0"/>
              </a:p>
              <a:p>
                <a:r>
                  <a:rPr lang="zh-CN" altLang="en-US" dirty="0"/>
                  <a:t>线的模提升定理，即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acc>
                  </m:oMath>
                </a14:m>
                <a:r>
                  <a:rPr lang="zh-CN" altLang="en-US" dirty="0"/>
                  <a:t>是模的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是模的，但它确实</a:t>
                </a:r>
                <a:endParaRPr lang="en-US" altLang="zh-CN" dirty="0"/>
              </a:p>
              <a:p>
                <a:r>
                  <a:rPr lang="zh-CN" altLang="en-US" dirty="0"/>
                  <a:t>也是怀尔斯理论的主要部分，如今我们证明半稳定</a:t>
                </a:r>
                <a:endParaRPr lang="en-US" altLang="zh-CN" dirty="0"/>
              </a:p>
              <a:p>
                <a:r>
                  <a:rPr lang="zh-CN" altLang="en-US" dirty="0"/>
                  <a:t>椭圆曲线的模性定理，只差证明某个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是模的且不</a:t>
                </a:r>
                <a:endParaRPr lang="en-US" altLang="zh-CN" dirty="0"/>
              </a:p>
              <a:p>
                <a:r>
                  <a:rPr lang="zh-CN" altLang="en-US" dirty="0"/>
                  <a:t>可约了。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(2).</a:t>
                </a:r>
                <a:r>
                  <a:rPr lang="zh-CN" altLang="en-US" b="1" dirty="0"/>
                  <a:t>减少条件</a:t>
                </a:r>
                <a:endParaRPr lang="en-US" altLang="zh-CN" b="1" dirty="0"/>
              </a:p>
              <a:p>
                <a:r>
                  <a:rPr lang="zh-CN" altLang="en-US" dirty="0"/>
                  <a:t>同时证明模的和不可约有些麻烦，经过考察，我们发</a:t>
                </a:r>
                <a:endParaRPr lang="en-US" altLang="zh-CN" dirty="0"/>
              </a:p>
              <a:p>
                <a:r>
                  <a:rPr lang="zh-CN" altLang="en-US" dirty="0"/>
                  <a:t>现：对任意椭圆曲线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</m:oMath>
                </a14:m>
                <a:r>
                  <a:rPr lang="zh-CN" altLang="en-US" dirty="0"/>
                  <a:t>是不可约的，则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</m:oMath>
                </a14:m>
                <a:r>
                  <a:rPr lang="zh-CN" altLang="en-US" dirty="0"/>
                  <a:t>是模的。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你其实可以发现这是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猜想的一个特例，当然我们</a:t>
                </a:r>
                <a:endParaRPr lang="en-US" altLang="zh-CN" dirty="0"/>
              </a:p>
              <a:p>
                <a:r>
                  <a:rPr lang="zh-CN" altLang="en-US" dirty="0"/>
                  <a:t>也无需证明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猜想，只需得到这个特例就足够了。</a:t>
                </a:r>
                <a:endParaRPr lang="en-US" altLang="zh-CN" dirty="0"/>
              </a:p>
              <a:p>
                <a:r>
                  <a:rPr lang="zh-CN" altLang="en-US" dirty="0"/>
                  <a:t>我们继续寻找偷懒的方式，突然发现了下面定理：对</a:t>
                </a:r>
                <a:endParaRPr lang="en-US" altLang="zh-CN" dirty="0"/>
              </a:p>
              <a:p>
                <a:r>
                  <a:rPr lang="zh-CN" altLang="en-US" dirty="0"/>
                  <a:t>半稳定椭圆曲线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 dirty="0"/>
                  <a:t>至少有一个是不可约的。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如果我们有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模猜想的话早就结束了，但我们并没</a:t>
                </a:r>
                <a:endParaRPr lang="en-US" altLang="zh-CN" dirty="0"/>
              </a:p>
              <a:p>
                <a:r>
                  <a:rPr lang="zh-CN" altLang="en-US" dirty="0"/>
                  <a:t>有，因此需要继续考虑不可约表示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 dirty="0"/>
                  <a:t>，容易发现，此</a:t>
                </a:r>
                <a:endParaRPr lang="en-US" altLang="zh-CN" dirty="0"/>
              </a:p>
              <a:p>
                <a:r>
                  <a:rPr lang="zh-CN" altLang="en-US" dirty="0"/>
                  <a:t>时会存在另一条半稳定椭圆曲线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且有</a:t>
                </a:r>
                <a:r>
                  <a:rPr lang="en-US" altLang="zh-CN" dirty="0"/>
                  <a:t>(1)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不可约</m:t>
                    </m:r>
                  </m:oMath>
                </a14:m>
                <a:endParaRPr lang="en-US" altLang="zh-CN" dirty="0"/>
              </a:p>
              <a:p>
                <a:r>
                  <a:rPr lang="en-US" altLang="zh-CN" dirty="0"/>
                  <a:t>(2)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此时，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是模的，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 dirty="0"/>
                  <a:t>是模的，故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 dirty="0"/>
                  <a:t>模的，证明完毕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8AD11CB-6C44-3DB9-5736-F5FA39838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94" y="589730"/>
                <a:ext cx="5767669" cy="6320256"/>
              </a:xfrm>
              <a:prstGeom prst="rect">
                <a:avLst/>
              </a:prstGeom>
              <a:blipFill>
                <a:blip r:embed="rId2"/>
                <a:stretch>
                  <a:fillRect l="-951" t="-579" b="-1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D5E4FF4-BA3F-9CB5-5A3B-60C0616071FC}"/>
                  </a:ext>
                </a:extLst>
              </p:cNvPr>
              <p:cNvSpPr txBox="1"/>
              <p:nvPr/>
            </p:nvSpPr>
            <p:spPr>
              <a:xfrm>
                <a:off x="6096000" y="239707"/>
                <a:ext cx="6247801" cy="49148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(3)</a:t>
                </a:r>
                <a:r>
                  <a:rPr lang="zh-CN" altLang="en-US" b="1" dirty="0"/>
                  <a:t>最后的答疑</a:t>
                </a:r>
                <a:endParaRPr lang="en-US" altLang="zh-CN" b="1" dirty="0"/>
              </a:p>
              <a:p>
                <a:r>
                  <a:rPr lang="zh-CN" altLang="en-US" dirty="0"/>
                  <a:t>首先，模性可以通过同构传递吗？可以，因为模的最开始的</a:t>
                </a:r>
                <a:endParaRPr lang="en-US" altLang="zh-CN" dirty="0"/>
              </a:p>
              <a:p>
                <a:r>
                  <a:rPr lang="zh-CN" altLang="en-US" dirty="0"/>
                  <a:t>定义就是同构于一个由模形式导出的表示，后来为了证明的</a:t>
                </a:r>
                <a:endParaRPr lang="en-US" altLang="zh-CN" dirty="0"/>
              </a:p>
              <a:p>
                <a:r>
                  <a:rPr lang="zh-CN" altLang="en-US" dirty="0"/>
                  <a:t>方便才变成了通过</a:t>
                </a:r>
                <a:r>
                  <a:rPr lang="en-US" altLang="zh-CN" dirty="0"/>
                  <a:t>det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tr</a:t>
                </a:r>
                <a:r>
                  <a:rPr lang="zh-CN" altLang="en-US" dirty="0"/>
                  <a:t>来定义，至于这两者是否等价呢？</a:t>
                </a:r>
                <a:endParaRPr lang="en-US" altLang="zh-CN" dirty="0"/>
              </a:p>
              <a:p>
                <a:r>
                  <a:rPr lang="zh-CN" altLang="en-US" dirty="0"/>
                  <a:t>就留做课后思考题吧。其次，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是模的推出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 dirty="0"/>
                  <a:t>是模的？疑</a:t>
                </a:r>
                <a:endParaRPr lang="en-US" altLang="zh-CN" dirty="0"/>
              </a:p>
              <a:p>
                <a:r>
                  <a:rPr lang="zh-CN" altLang="en-US" dirty="0"/>
                  <a:t>问应该来自之前所说的不可约的传递性，如果详细去看证明</a:t>
                </a:r>
                <a:endParaRPr lang="en-US" altLang="zh-CN" dirty="0"/>
              </a:p>
              <a:p>
                <a:r>
                  <a:rPr lang="zh-CN" altLang="en-US" dirty="0"/>
                  <a:t>的时候会发现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并不是随随便便的，可以证明当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 dirty="0"/>
                  <a:t>可约的</a:t>
                </a:r>
                <a:endParaRPr lang="en-US" altLang="zh-CN" dirty="0"/>
              </a:p>
              <a:p>
                <a:r>
                  <a:rPr lang="zh-CN" altLang="en-US" dirty="0"/>
                  <a:t>时候，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只有有限种取值情况，而相应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的取法却是无限</a:t>
                </a:r>
                <a:endParaRPr lang="en-US" altLang="zh-CN" dirty="0"/>
              </a:p>
              <a:p>
                <a:r>
                  <a:rPr lang="zh-CN" altLang="en-US" dirty="0"/>
                  <a:t>多的。另一种思考来自于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 dirty="0"/>
                  <a:t>是不可约的，则与它同构的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 dirty="0"/>
                  <a:t>自然是不可约的，只能说构造的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就是那么巧，巧得正</a:t>
                </a:r>
                <a:endParaRPr lang="en-US" altLang="zh-CN" dirty="0"/>
              </a:p>
              <a:p>
                <a:r>
                  <a:rPr lang="zh-CN" altLang="en-US" dirty="0"/>
                  <a:t>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/>
                  <a:t>是模的。</a:t>
                </a:r>
                <a:r>
                  <a:rPr lang="zh-CN" altLang="en-US" dirty="0"/>
                  <a:t>最后，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猜想是不是更强？你可能是被我</a:t>
                </a:r>
                <a:endParaRPr lang="en-US" altLang="zh-CN" dirty="0"/>
              </a:p>
              <a:p>
                <a:r>
                  <a:rPr lang="zh-CN" altLang="en-US" dirty="0"/>
                  <a:t>之前一直提及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模猜想所影响了，费马大定理其实可以</a:t>
                </a:r>
                <a:endParaRPr lang="en-US" altLang="zh-CN" dirty="0"/>
              </a:p>
              <a:p>
                <a:r>
                  <a:rPr lang="zh-CN" altLang="en-US" dirty="0"/>
                  <a:t>只通过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模猜想得到证明，但是怀尔斯证明的部分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模提升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>
                    <a:solidFill>
                      <a:schemeClr val="accent2"/>
                    </a:solidFill>
                  </a:rPr>
                  <a:t>定理</a:t>
                </a:r>
                <a:r>
                  <a:rPr lang="zh-CN" altLang="en-US" dirty="0"/>
                  <a:t>跟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模猜想大相径庭，但几乎占据了整篇论文，更</a:t>
                </a:r>
                <a:endParaRPr lang="en-US" altLang="zh-CN" dirty="0"/>
              </a:p>
              <a:p>
                <a:r>
                  <a:rPr lang="zh-CN" altLang="en-US" dirty="0"/>
                  <a:t>何况怀尔斯证明的是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进域上的表示，</a:t>
                </a:r>
                <a:r>
                  <a:rPr lang="en-US" altLang="zh-CN" dirty="0"/>
                  <a:t> Serre</a:t>
                </a:r>
                <a:r>
                  <a:rPr lang="zh-CN" altLang="en-US" dirty="0"/>
                  <a:t>模猜想只是在有</a:t>
                </a:r>
                <a:endParaRPr lang="en-US" altLang="zh-CN" dirty="0"/>
              </a:p>
              <a:p>
                <a:r>
                  <a:rPr lang="zh-CN" altLang="en-US" dirty="0"/>
                  <a:t>限域上盘踞罢了，两者并不存在竞争关系，而是有公共的部</a:t>
                </a:r>
                <a:endParaRPr lang="en-US" altLang="zh-CN" dirty="0"/>
              </a:p>
              <a:p>
                <a:r>
                  <a:rPr lang="zh-CN" altLang="en-US" dirty="0"/>
                  <a:t>分椭圆曲线表示的剩余表示联系着它们，仅此而已。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D5E4FF4-BA3F-9CB5-5A3B-60C0616071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39707"/>
                <a:ext cx="6247801" cy="4914807"/>
              </a:xfrm>
              <a:prstGeom prst="rect">
                <a:avLst/>
              </a:prstGeom>
              <a:blipFill>
                <a:blip r:embed="rId3"/>
                <a:stretch>
                  <a:fillRect l="-780" t="-620" r="-98" b="-8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2358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388F964-59E5-5801-26E7-7336EFC14600}"/>
              </a:ext>
            </a:extLst>
          </p:cNvPr>
          <p:cNvSpPr txBox="1"/>
          <p:nvPr/>
        </p:nvSpPr>
        <p:spPr>
          <a:xfrm>
            <a:off x="177553" y="159799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Fermat</a:t>
            </a:r>
            <a:r>
              <a:rPr lang="zh-CN" altLang="en-US" b="1" dirty="0"/>
              <a:t>未曾写下的费马大定理的简短证明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50F783A-7C14-23F6-A923-880A546309FD}"/>
                  </a:ext>
                </a:extLst>
              </p:cNvPr>
              <p:cNvSpPr txBox="1"/>
              <p:nvPr/>
            </p:nvSpPr>
            <p:spPr>
              <a:xfrm>
                <a:off x="337352" y="612559"/>
                <a:ext cx="11549848" cy="3500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        Abstract:</a:t>
                </a:r>
                <a:r>
                  <a:rPr lang="zh-CN" altLang="en-US" dirty="0"/>
                  <a:t>由于现在仍有不少人仍在探寻费马大定理的简单证明，为了不让这些人浪费青春年华，笔者特地穿越回十七世纪，给费马讲述现代模理论，并最终拿到了费马口中的绝妙证明，并警醒仍在探索的各位，你们不会再找到更短的证明了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        我们将使用</a:t>
                </a:r>
                <a:r>
                  <a:rPr lang="en-US" altLang="zh-CN" dirty="0"/>
                  <a:t>21</a:t>
                </a:r>
                <a:r>
                  <a:rPr lang="zh-CN" altLang="en-US" dirty="0"/>
                  <a:t>世纪的新技术，使用与怀尔斯不同的方法来证明费马大定理，而且它简短又精彩绝伦。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        根据</a:t>
                </a:r>
                <a:r>
                  <a:rPr lang="en-US" altLang="zh-CN" dirty="0"/>
                  <a:t>[1]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[2]</a:t>
                </a:r>
                <a:r>
                  <a:rPr lang="zh-CN" altLang="en-US" dirty="0"/>
                  <a:t>，和简单的反证法，我们只需证明当素数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zh-CN" altLang="en-US" dirty="0"/>
                  <a:t>时方程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en-US" dirty="0"/>
                  <a:t>没有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𝑥𝑦𝑧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en-US" dirty="0"/>
                  <a:t>以外的整数解，借助椭圆曲线的定义可知，费马大定理成立等价于椭圆曲线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不存在，不失一般性，我们假设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2|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4)</m:t>
                    </m:r>
                  </m:oMath>
                </a14:m>
                <a:r>
                  <a:rPr lang="zh-CN" altLang="en-US" dirty="0"/>
                  <a:t>，此时我们可以导出与之相关的剩余表示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，由</a:t>
                </a:r>
                <a:r>
                  <a:rPr lang="en-US" altLang="zh-CN" dirty="0"/>
                  <a:t>[3]</a:t>
                </a:r>
                <a:r>
                  <a:rPr lang="zh-CN" altLang="en-US" dirty="0"/>
                  <a:t>可以知道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zh-CN" altLang="en-US" dirty="0"/>
                  <a:t>有限域上的奇不可约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维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表示，又根据</a:t>
                </a:r>
                <a:r>
                  <a:rPr lang="en-US" altLang="zh-CN" dirty="0"/>
                  <a:t>[3]</a:t>
                </a:r>
                <a:r>
                  <a:rPr lang="zh-CN" altLang="en-US" dirty="0"/>
                  <a:t>的公式容易计算出阿廷导子为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zh-CN" altLang="en-US" dirty="0"/>
                  <a:t>，权为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zh-CN" altLang="en-US" dirty="0"/>
                  <a:t>，特征为平凡特征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en-US" dirty="0"/>
                  <a:t>，由</a:t>
                </a:r>
                <a:r>
                  <a:rPr lang="en-US" altLang="zh-CN" dirty="0"/>
                  <a:t>[4,5]</a:t>
                </a:r>
                <a:r>
                  <a:rPr lang="zh-CN" altLang="en-US" dirty="0"/>
                  <a:t>的结论可以知道此时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altLang="zh-CN" dirty="0"/>
                  <a:t>,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zh-CN" dirty="0"/>
                  <a:t>,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型模的，故此表示由新形式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(2))</m:t>
                    </m:r>
                  </m:oMath>
                </a14:m>
                <a:r>
                  <a:rPr lang="zh-CN" altLang="en-US" dirty="0"/>
                  <a:t>导出，又因为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(2))</m:t>
                        </m:r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en-US" dirty="0"/>
                  <a:t>，故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zh-CN" altLang="en-US" dirty="0"/>
                  <a:t>不存在，从而费马大定理得证。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750F783A-7C14-23F6-A923-880A54630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352" y="612559"/>
                <a:ext cx="11549848" cy="3500317"/>
              </a:xfrm>
              <a:prstGeom prst="rect">
                <a:avLst/>
              </a:prstGeom>
              <a:blipFill>
                <a:blip r:embed="rId2"/>
                <a:stretch>
                  <a:fillRect l="-422" t="-870" r="-2427" b="-1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33D8B8E-F332-734A-0B71-57D538AE1487}"/>
                  </a:ext>
                </a:extLst>
              </p:cNvPr>
              <p:cNvSpPr txBox="1"/>
              <p:nvPr/>
            </p:nvSpPr>
            <p:spPr>
              <a:xfrm>
                <a:off x="337352" y="4389299"/>
                <a:ext cx="11852925" cy="2308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参考文献</a:t>
                </a:r>
                <a:r>
                  <a:rPr lang="en-US" altLang="zh-CN" dirty="0"/>
                  <a:t>:</a:t>
                </a:r>
              </a:p>
              <a:p>
                <a:r>
                  <a:rPr lang="en-US" altLang="zh-CN" dirty="0"/>
                  <a:t>1.Fermat, P.-d: a simple proof for FTL(4). </a:t>
                </a:r>
              </a:p>
              <a:p>
                <a:r>
                  <a:rPr lang="en-US" altLang="zh-CN" dirty="0"/>
                  <a:t>2.Euler, L: the proof for FTL(3).</a:t>
                </a:r>
              </a:p>
              <a:p>
                <a:r>
                  <a:rPr lang="en-US" altLang="zh-CN" dirty="0"/>
                  <a:t>3.</a:t>
                </a:r>
                <a:r>
                  <a:rPr lang="fr-FR" altLang="zh-CN" dirty="0"/>
                  <a:t>Serre, J.-P.: Sur les repr´esentations modulaires de degr´e 2 de Gal(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altLang="zh-CN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altLang="zh-CN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fr-FR" altLang="zh-CN" dirty="0"/>
                  <a:t>/Q), Duke Math. J. 54 (1987), 179-230.</a:t>
                </a:r>
                <a:endParaRPr lang="en-US" altLang="zh-CN" dirty="0"/>
              </a:p>
              <a:p>
                <a:r>
                  <a:rPr lang="en-US" altLang="zh-CN" dirty="0"/>
                  <a:t>4.Chandrashekhar </a:t>
                </a:r>
                <a:r>
                  <a:rPr lang="en-US" altLang="zh-CN" dirty="0" err="1"/>
                  <a:t>Khare</a:t>
                </a:r>
                <a:r>
                  <a:rPr lang="en-US" altLang="zh-CN" dirty="0"/>
                  <a:t> and Jean-Pierre </a:t>
                </a:r>
                <a:r>
                  <a:rPr lang="en-US" altLang="zh-CN" dirty="0" err="1"/>
                  <a:t>Wintenberger</a:t>
                </a:r>
                <a:r>
                  <a:rPr lang="en-US" altLang="zh-CN" dirty="0"/>
                  <a:t>. Serre’s modularity conjecture (I). </a:t>
                </a:r>
                <a:r>
                  <a:rPr lang="en-US" altLang="zh-CN" dirty="0" err="1"/>
                  <a:t>Inventiones</a:t>
                </a:r>
                <a:r>
                  <a:rPr lang="en-US" altLang="zh-CN" dirty="0"/>
                  <a:t> </a:t>
                </a:r>
                <a:r>
                  <a:rPr lang="en-US" altLang="zh-CN" dirty="0" err="1"/>
                  <a:t>mathematicae</a:t>
                </a:r>
                <a:r>
                  <a:rPr lang="en-US" altLang="zh-CN" dirty="0"/>
                  <a:t>, </a:t>
                </a:r>
              </a:p>
              <a:p>
                <a:r>
                  <a:rPr lang="en-US" altLang="zh-CN" dirty="0"/>
                  <a:t>178(3):485– 504, 2009.</a:t>
                </a:r>
              </a:p>
              <a:p>
                <a:r>
                  <a:rPr lang="en-US" altLang="zh-CN" dirty="0"/>
                  <a:t>5. Chandrashekhar </a:t>
                </a:r>
                <a:r>
                  <a:rPr lang="en-US" altLang="zh-CN" dirty="0" err="1"/>
                  <a:t>Khare</a:t>
                </a:r>
                <a:r>
                  <a:rPr lang="en-US" altLang="zh-CN" dirty="0"/>
                  <a:t> and Jean-Pierre </a:t>
                </a:r>
                <a:r>
                  <a:rPr lang="en-US" altLang="zh-CN" dirty="0" err="1"/>
                  <a:t>Wintenberger</a:t>
                </a:r>
                <a:r>
                  <a:rPr lang="en-US" altLang="zh-CN" dirty="0"/>
                  <a:t>. Serre’s modularity conjecture (II). </a:t>
                </a:r>
                <a:r>
                  <a:rPr lang="en-US" altLang="zh-CN" dirty="0" err="1"/>
                  <a:t>Inventiones</a:t>
                </a:r>
                <a:r>
                  <a:rPr lang="en-US" altLang="zh-CN" dirty="0"/>
                  <a:t> </a:t>
                </a:r>
                <a:r>
                  <a:rPr lang="en-US" altLang="zh-CN" dirty="0" err="1"/>
                  <a:t>mathematicae</a:t>
                </a:r>
                <a:r>
                  <a:rPr lang="en-US" altLang="zh-CN" dirty="0"/>
                  <a:t>, </a:t>
                </a:r>
              </a:p>
              <a:p>
                <a:r>
                  <a:rPr lang="en-US" altLang="zh-CN" dirty="0"/>
                  <a:t>178(3):505– 586, 2009.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33D8B8E-F332-734A-0B71-57D538AE14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352" y="4389299"/>
                <a:ext cx="11852925" cy="2308902"/>
              </a:xfrm>
              <a:prstGeom prst="rect">
                <a:avLst/>
              </a:prstGeom>
              <a:blipFill>
                <a:blip r:embed="rId3"/>
                <a:stretch>
                  <a:fillRect l="-411" t="-1319" b="-31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0708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3305</Words>
  <Application>Microsoft Office PowerPoint</Application>
  <PresentationFormat>宽屏</PresentationFormat>
  <Paragraphs>212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等线 Light</vt:lpstr>
      <vt:lpstr>Arial</vt:lpstr>
      <vt:lpstr>Cambria Math</vt:lpstr>
      <vt:lpstr>Office 主题​​</vt:lpstr>
      <vt:lpstr>Modularity定理的推导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Modularity定理的推导</dc:title>
  <dc:creator>Xing Li</dc:creator>
  <cp:lastModifiedBy>Xing Li</cp:lastModifiedBy>
  <cp:revision>11</cp:revision>
  <dcterms:created xsi:type="dcterms:W3CDTF">2022-09-22T09:59:01Z</dcterms:created>
  <dcterms:modified xsi:type="dcterms:W3CDTF">2023-01-12T03:23:31Z</dcterms:modified>
</cp:coreProperties>
</file>