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5" r:id="rId8"/>
    <p:sldId id="266" r:id="rId9"/>
    <p:sldId id="262" r:id="rId10"/>
    <p:sldId id="267" r:id="rId11"/>
    <p:sldId id="269" r:id="rId12"/>
    <p:sldId id="270" r:id="rId13"/>
    <p:sldId id="263" r:id="rId14"/>
    <p:sldId id="268" r:id="rId15"/>
    <p:sldId id="27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ng Li" initials="XL" lastIdx="1" clrIdx="0">
    <p:extLst>
      <p:ext uri="{19B8F6BF-5375-455C-9EA6-DF929625EA0E}">
        <p15:presenceInfo xmlns:p15="http://schemas.microsoft.com/office/powerpoint/2012/main" userId="cc8b78a96e4a0c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B278F4-5825-B088-70FD-94C9CB979E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FEB35F4-5FEE-FC57-D259-37AC0FC3AC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A998D9-27FF-AFCB-18B0-F79DC950F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1FB-433E-450A-B83F-AD1AB63FC1C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B51B7D1-215C-CA7B-82CF-4B59D2157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3308D4E-2E80-D89D-E488-8F6E5020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C03C-71A4-4FD8-86A2-44A46FE11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486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FEBAEB-DDDD-E7BB-9D49-E2483A344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B6D876D-2CFE-1953-E774-D3624ECAA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37D8866-A994-057B-6610-549C1FF2D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1FB-433E-450A-B83F-AD1AB63FC1C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4CE2A2-572D-1860-85D1-4480B391E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FFFC82-5BE0-9ADE-D3C2-640FA9B9B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C03C-71A4-4FD8-86A2-44A46FE11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483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34C81F8-8284-8042-233C-4FBB82DC6B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BC9AD6E-60FA-F8F1-9DAB-2F8AFC4D0E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43BE317-8362-3E94-AAEE-1D96DCA51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1FB-433E-450A-B83F-AD1AB63FC1C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FDA505-C036-CD33-9173-0EF157786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CBED45B-9F48-9BC8-8548-E68EECDDE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C03C-71A4-4FD8-86A2-44A46FE11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38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E81D1B-AC23-0705-935C-C73FF9D5C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7969122-8DD8-0F00-E7A2-542BA728D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3CAC32A-02CF-B657-590C-83281047E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1FB-433E-450A-B83F-AD1AB63FC1C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6F80DBC-8A85-1E03-B189-D12A4EB5C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0F1532-D8B3-C641-D43D-2E55A611E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C03C-71A4-4FD8-86A2-44A46FE11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875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7B29C6-F988-21F5-1A7D-988DFBAFE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D868C1-D78D-1A69-F155-DEA4A29EE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8ACCF3-95D6-8805-98A5-51DD2CCAB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1FB-433E-450A-B83F-AD1AB63FC1C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861F0F-1B74-F0AE-D48B-47F0539F4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F3715F-98CB-E0BD-68C2-26C5C4199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C03C-71A4-4FD8-86A2-44A46FE11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244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4E8F44-D78B-F2B4-D0F8-5B68B359D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F8AB64-AF54-8996-42A7-1774A63129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3D7658F-90A3-0416-0D7D-36088DF97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7983B21-8BEB-CE48-34E9-8C8C9F0CA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1FB-433E-450A-B83F-AD1AB63FC1C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080D19E-53CD-11F5-0311-B59F8C317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90A5E9D-4277-F448-E906-FD4CEDF39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C03C-71A4-4FD8-86A2-44A46FE11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606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38BA41-11B0-1267-4D59-5B0145CDC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F5B8551-AD12-8BC6-9BE0-0DFF047E0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91141F9-D327-DBBF-1572-D1E74B0E5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A653BA4-286E-1896-067C-455C07460C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89C57F6-EF1B-D289-359B-D4217BBDDB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871246B-963A-5679-D16B-82AC564AF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1FB-433E-450A-B83F-AD1AB63FC1C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4262931-A0E0-1233-17AE-E7F173483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AE0A470-72FE-476F-46CC-6BBC496BB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C03C-71A4-4FD8-86A2-44A46FE11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108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1B0C82-0DD2-CAD4-3D81-C21543257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D52DC42-2422-FC4F-C38E-51AF6A292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1FB-433E-450A-B83F-AD1AB63FC1C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259FE33-C593-E042-EEC6-9C2ED3370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0A5968D-6884-EB53-2ABA-9A472C2F4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C03C-71A4-4FD8-86A2-44A46FE11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581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9243407-6908-BA16-343C-D395B3C9C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1FB-433E-450A-B83F-AD1AB63FC1C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A880555-6A56-12AA-4782-EE1C18D21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12FE17-289C-4BED-A412-9549B9F58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C03C-71A4-4FD8-86A2-44A46FE11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89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193950-9FA3-A1D0-D5E7-F6D93E39B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0BE4D10-094F-CC50-0D1D-8E8A048A3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1931B57-C8A4-8C2C-549C-2B8E25132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55E3546-9158-A101-5BD3-E5FD46524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1FB-433E-450A-B83F-AD1AB63FC1C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85583F5-BFDA-AD48-F421-3A89A738D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6711EAA-C958-4ACC-A7F0-2B64CDA42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C03C-71A4-4FD8-86A2-44A46FE11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308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09143A-72A6-527E-9B30-BAE636833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05CDBED-726F-AFAA-FAFE-A04C6696DE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BD57A2C-ED16-6865-B804-66321E9A1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50931F4-D11A-2ECF-6BB4-C2290D555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1FB-433E-450A-B83F-AD1AB63FC1C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FD92426-D73D-A44F-58FD-54FDCEA57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6A2F051-502C-541E-35D5-9756DA0ED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C03C-71A4-4FD8-86A2-44A46FE11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725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F19344A-B253-0833-E5AA-C4EE42959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4256A45-5911-4FA8-0A0C-A7AA5AF28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A3D593-C2D7-AC70-2356-4F4257B087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D91FB-433E-450A-B83F-AD1AB63FC1C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E975A1C-A69E-E9E1-B4B4-1F5DE9DDBA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E747A6-2EE8-E8AA-FF03-3E069BA73A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0C03C-71A4-4FD8-86A2-44A46FE113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40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DB427A-975D-D638-3BE5-3D592BE86D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/>
              <a:t>Ribet</a:t>
            </a:r>
            <a:r>
              <a:rPr lang="zh-CN" altLang="en-US" dirty="0"/>
              <a:t>定理推导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4152136-418A-91F4-F91F-DC429D510B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降次情形的证明</a:t>
            </a:r>
          </a:p>
        </p:txBody>
      </p:sp>
    </p:spTree>
    <p:extLst>
      <p:ext uri="{BB962C8B-B14F-4D97-AF65-F5344CB8AC3E}">
        <p14:creationId xmlns:p14="http://schemas.microsoft.com/office/powerpoint/2010/main" val="2844286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CFC3E9B-5D89-B296-A6F4-4875F9F3FF9D}"/>
                  </a:ext>
                </a:extLst>
              </p:cNvPr>
              <p:cNvSpPr txBox="1"/>
              <p:nvPr/>
            </p:nvSpPr>
            <p:spPr>
              <a:xfrm>
                <a:off x="204188" y="177553"/>
                <a:ext cx="5285293" cy="6480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(3)</a:t>
                </a:r>
                <a:r>
                  <a:rPr lang="zh-CN" altLang="en-US" b="1" dirty="0"/>
                  <a:t>新形式情形</a:t>
                </a:r>
                <a:endParaRPr lang="en-US" altLang="zh-CN" b="1" dirty="0"/>
              </a:p>
              <a:p>
                <a:r>
                  <a:rPr lang="zh-CN" altLang="en-US" dirty="0"/>
                  <a:t>由于阿贝尔簇的维数不一定为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，所以我们需要</a:t>
                </a:r>
                <a:endParaRPr lang="en-US" altLang="zh-CN" dirty="0"/>
              </a:p>
              <a:p>
                <a:r>
                  <a:rPr lang="zh-CN" altLang="en-US" dirty="0"/>
                  <a:t>更进一步的分解，我们先写出阿贝簇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zh-CN" altLang="en-US" dirty="0"/>
                  <a:t>相关符号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进</a:t>
                </a:r>
                <a:r>
                  <a:rPr lang="en-US" altLang="zh-CN" dirty="0"/>
                  <a:t>Tate</a:t>
                </a:r>
                <a:r>
                  <a:rPr lang="zh-CN" altLang="en-US" dirty="0"/>
                  <a:t>模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，设阿贝尔簇的维数为</a:t>
                </a:r>
                <a:r>
                  <a:rPr lang="en-US" altLang="zh-CN" dirty="0"/>
                  <a:t>d</a:t>
                </a:r>
                <a:r>
                  <a:rPr lang="zh-CN" altLang="en-US" dirty="0"/>
                  <a:t>，我</a:t>
                </a:r>
                <a:endParaRPr lang="en-US" altLang="zh-CN" dirty="0"/>
              </a:p>
              <a:p>
                <a:r>
                  <a:rPr lang="zh-CN" altLang="en-US" dirty="0"/>
                  <a:t>们知道</a:t>
                </a:r>
                <a:r>
                  <a:rPr lang="en-US" altLang="zh-CN" dirty="0"/>
                  <a:t>Hecke</a:t>
                </a:r>
                <a:r>
                  <a:rPr lang="zh-CN" altLang="en-US" dirty="0"/>
                  <a:t>代数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zh-CN" altLang="en-US" dirty="0"/>
                  <a:t>实际是有限生成的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zh-CN" altLang="en-US" dirty="0"/>
                  <a:t>模，且有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i="1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[{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)}]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这实际意味着新形式的系数不仅由素数绝对，还</a:t>
                </a:r>
                <a:endParaRPr lang="en-US" altLang="zh-CN" dirty="0"/>
              </a:p>
              <a:p>
                <a:r>
                  <a:rPr lang="zh-CN" altLang="en-US" dirty="0"/>
                  <a:t>由有限个素数决定，由</a:t>
                </a:r>
                <a:r>
                  <a:rPr lang="en-US" altLang="zh-CN" dirty="0"/>
                  <a:t>Tate</a:t>
                </a:r>
                <a:r>
                  <a:rPr lang="zh-CN" altLang="en-US" dirty="0"/>
                  <a:t>模的构造，可以知道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实际是秩为</a:t>
                </a:r>
                <a:r>
                  <a:rPr lang="en-US" altLang="zh-CN" dirty="0"/>
                  <a:t>2d</a:t>
                </a:r>
                <a:r>
                  <a:rPr lang="zh-CN" altLang="en-US" dirty="0"/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/>
                  <a:t>模，通过张量积，我</a:t>
                </a:r>
                <a:endParaRPr lang="en-US" altLang="zh-CN" dirty="0"/>
              </a:p>
              <a:p>
                <a:r>
                  <a:rPr lang="zh-CN" altLang="en-US" dirty="0"/>
                  <a:t>们可以得到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𝑇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d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={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𝑞𝑎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𝑇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同样的我们使用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的数域约去</a:t>
                </a:r>
                <a:r>
                  <a:rPr lang="en-US" altLang="zh-CN" dirty="0"/>
                  <a:t>d</a:t>
                </a:r>
                <a:r>
                  <a:rPr lang="zh-CN" altLang="en-US" dirty="0"/>
                  <a:t>，通过张量积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altLang="zh-CN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/>
                  <a:t>注意上述两者构造都是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代数数</a:t>
                </a:r>
                <a:r>
                  <a:rPr lang="zh-CN" altLang="en-US" dirty="0"/>
                  <a:t>与</a:t>
                </a:r>
                <a:r>
                  <a:rPr lang="en-US" altLang="zh-CN" dirty="0">
                    <a:solidFill>
                      <a:schemeClr val="accent1"/>
                    </a:solidFill>
                  </a:rPr>
                  <a:t>p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进数</a:t>
                </a:r>
                <a:r>
                  <a:rPr lang="zh-CN" altLang="en-US" dirty="0"/>
                  <a:t>的混合积</a:t>
                </a:r>
                <a:endParaRPr lang="en-US" altLang="zh-CN" dirty="0"/>
              </a:p>
              <a:p>
                <a:r>
                  <a:rPr lang="zh-CN" altLang="en-US" dirty="0"/>
                  <a:t>而后者可以构成一个环，于是我们容易得到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>
                    <a:ea typeface="Cambria Math" panose="02040503050406030204" pitchFamily="18" charset="0"/>
                  </a:rPr>
                  <a:t>上秩为</a:t>
                </a:r>
                <a:r>
                  <a:rPr lang="en-US" altLang="zh-CN" dirty="0">
                    <a:ea typeface="Cambria Math" panose="02040503050406030204" pitchFamily="18" charset="0"/>
                  </a:rPr>
                  <a:t>2</a:t>
                </a:r>
                <a:r>
                  <a:rPr lang="zh-CN" altLang="en-US" dirty="0">
                    <a:ea typeface="Cambria Math" panose="02040503050406030204" pitchFamily="18" charset="0"/>
                  </a:rPr>
                  <a:t>的模即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</m:d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zh-CN" dirty="0">
                  <a:ea typeface="Cambria Math" panose="02040503050406030204" pitchFamily="18" charset="0"/>
                </a:endParaRPr>
              </a:p>
              <a:p>
                <a:endParaRPr lang="en-US" altLang="zh-CN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/>
                  <a:t>此时阿贝尔簇导出的表示可以转化为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>
                    <a:ea typeface="Cambria Math" panose="02040503050406030204" pitchFamily="18" charset="0"/>
                  </a:rPr>
                  <a:t>注意到环同构关系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>
                    <a:ea typeface="Cambria Math" panose="02040503050406030204" pitchFamily="18" charset="0"/>
                  </a:rPr>
                  <a:t>，所以我们可以</a:t>
                </a:r>
                <a:endParaRPr lang="en-US" altLang="zh-CN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>
                    <a:ea typeface="Cambria Math" panose="02040503050406030204" pitchFamily="18" charset="0"/>
                  </a:rPr>
                  <a:t>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>
                    <a:ea typeface="Cambria Math" panose="02040503050406030204" pitchFamily="18" charset="0"/>
                  </a:rPr>
                  <a:t>的理想视为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en-US" dirty="0">
                    <a:ea typeface="Cambria Math" panose="02040503050406030204" pitchFamily="18" charset="0"/>
                  </a:rPr>
                  <a:t>的理想，代数整数环是戴</a:t>
                </a:r>
                <a:endParaRPr lang="en-US" altLang="zh-CN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>
                    <a:ea typeface="Cambria Math" panose="02040503050406030204" pitchFamily="18" charset="0"/>
                  </a:rPr>
                  <a:t>德金环，因此我们有素理想分解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subHide m:val="on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zh-CN" alt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CFC3E9B-5D89-B296-A6F4-4875F9F3F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188" y="177553"/>
                <a:ext cx="5285293" cy="6480877"/>
              </a:xfrm>
              <a:prstGeom prst="rect">
                <a:avLst/>
              </a:prstGeom>
              <a:blipFill>
                <a:blip r:embed="rId2"/>
                <a:stretch>
                  <a:fillRect l="-922" t="-470" r="-1959" b="-95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F64A926-6DE7-0CF4-C59F-D8A8C80013CB}"/>
                  </a:ext>
                </a:extLst>
              </p:cNvPr>
              <p:cNvSpPr txBox="1"/>
              <p:nvPr/>
            </p:nvSpPr>
            <p:spPr>
              <a:xfrm>
                <a:off x="5489481" y="199570"/>
                <a:ext cx="6747103" cy="35990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其中的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zh-CN" altLang="en-US" dirty="0"/>
                  <a:t>由张量积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⨂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/>
                  <a:t>得到，而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r>
                  <a:rPr lang="zh-CN" altLang="en-US" dirty="0"/>
                  <a:t>分解的极大理想，此时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  <a:p>
                <a:r>
                  <a:rPr lang="zh-CN" altLang="en-US" dirty="0"/>
                  <a:t>实际上，其中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zh-CN" altLang="en-US" dirty="0"/>
                  <a:t>并没用起到作用，又注意到代数数可以嵌入到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</a:t>
                </a:r>
                <a:endParaRPr lang="en-US" altLang="zh-CN" dirty="0"/>
              </a:p>
              <a:p>
                <a:r>
                  <a:rPr lang="zh-CN" altLang="en-US" dirty="0"/>
                  <a:t>数中去，上面表示本质可以写为如下的形式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endParaRPr lang="zh-CN" altLang="en-US" dirty="0"/>
              </a:p>
              <a:p>
                <a:r>
                  <a:rPr lang="zh-CN" altLang="en-US" dirty="0"/>
                  <a:t>此时，结合阿贝尔簇时的定理，可以得到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𝐹𝑟𝑜𝑏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𝐹𝑟𝑜𝑏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</a:rPr>
                        <m:t>𝜒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实际上，此时我们的目的只是构造二维表示，而不是向椭圆曲线</a:t>
                </a:r>
                <a:endParaRPr lang="en-US" altLang="zh-CN" dirty="0"/>
              </a:p>
              <a:p>
                <a:r>
                  <a:rPr lang="zh-CN" altLang="en-US" dirty="0"/>
                  <a:t>靠拢，椭圆曲线所对应的是</a:t>
                </a:r>
                <a14:m>
                  <m:oMath xmlns:m="http://schemas.openxmlformats.org/officeDocument/2006/math"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𝜒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zh-CN" altLang="en-US" dirty="0"/>
                  <a:t>为平凡迪利克雷特征的情况，</a:t>
                </a:r>
                <a:endParaRPr lang="en-US" altLang="zh-CN" dirty="0"/>
              </a:p>
              <a:p>
                <a:r>
                  <a:rPr lang="zh-CN" altLang="en-US" dirty="0"/>
                  <a:t>此时我们有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𝐹𝑟𝑜𝑏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和对应的多项式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F64A926-6DE7-0CF4-C59F-D8A8C80013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9481" y="199570"/>
                <a:ext cx="6747103" cy="3599062"/>
              </a:xfrm>
              <a:prstGeom prst="rect">
                <a:avLst/>
              </a:prstGeom>
              <a:blipFill>
                <a:blip r:embed="rId3"/>
                <a:stretch>
                  <a:fillRect l="-814" t="-847" r="-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5C288E5A-AF5D-2546-7B04-FAD89721328D}"/>
              </a:ext>
            </a:extLst>
          </p:cNvPr>
          <p:cNvSpPr txBox="1"/>
          <p:nvPr/>
        </p:nvSpPr>
        <p:spPr>
          <a:xfrm>
            <a:off x="5489481" y="4208016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通过之前的一系列论述，读者应该能领会为什么会有下面的定理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AFA1EE4-E9F3-598D-E19E-9E2A492F80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481" y="4536645"/>
            <a:ext cx="6523090" cy="9001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134E9EF9-C983-EC01-6BAE-71EAD435798F}"/>
                  </a:ext>
                </a:extLst>
              </p:cNvPr>
              <p:cNvSpPr txBox="1"/>
              <p:nvPr/>
            </p:nvSpPr>
            <p:spPr>
              <a:xfrm>
                <a:off x="5489481" y="5436819"/>
                <a:ext cx="6548203" cy="947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即证明模性时，我们不需要考虑所有的素数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，而只需考虑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某个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>
                    <a:solidFill>
                      <a:srgbClr val="FF0000"/>
                    </a:solidFill>
                  </a:rPr>
                  <a:t>素数</a:t>
                </a:r>
                <a:r>
                  <a:rPr lang="zh-CN" altLang="en-US" dirty="0"/>
                  <a:t>即可，根据形变理论</a:t>
                </a:r>
                <a:r>
                  <a:rPr lang="en-US" altLang="zh-CN" dirty="0"/>
                  <a:t>(deformation theory)</a:t>
                </a:r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/>
                  <a:t>的模性可以</a:t>
                </a:r>
                <a:endParaRPr lang="en-US" altLang="zh-CN" dirty="0"/>
              </a:p>
              <a:p>
                <a:r>
                  <a:rPr lang="zh-CN" altLang="en-US" dirty="0"/>
                  <a:t>归结于剩余表示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/>
                  <a:t>的模性。</a:t>
                </a: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134E9EF9-C983-EC01-6BAE-71EAD43579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9481" y="5436819"/>
                <a:ext cx="6548203" cy="947695"/>
              </a:xfrm>
              <a:prstGeom prst="rect">
                <a:avLst/>
              </a:prstGeom>
              <a:blipFill>
                <a:blip r:embed="rId5"/>
                <a:stretch>
                  <a:fillRect l="-838" t="-3871" b="-90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994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7658F98-13BF-FCC8-436E-10C857AD16C7}"/>
              </a:ext>
            </a:extLst>
          </p:cNvPr>
          <p:cNvSpPr txBox="1"/>
          <p:nvPr/>
        </p:nvSpPr>
        <p:spPr>
          <a:xfrm>
            <a:off x="239697" y="221941"/>
            <a:ext cx="4027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第二部分：</a:t>
            </a:r>
            <a:r>
              <a:rPr lang="en-US" altLang="zh-CN" sz="2400" dirty="0"/>
              <a:t> </a:t>
            </a:r>
            <a:r>
              <a:rPr lang="en-US" altLang="zh-CN" sz="2400" dirty="0" err="1"/>
              <a:t>Ribet</a:t>
            </a:r>
            <a:r>
              <a:rPr lang="zh-CN" altLang="en-US" sz="2400" dirty="0"/>
              <a:t>定理的推导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CD70FC0-8247-87E2-F725-F7A0ED341022}"/>
                  </a:ext>
                </a:extLst>
              </p:cNvPr>
              <p:cNvSpPr txBox="1"/>
              <p:nvPr/>
            </p:nvSpPr>
            <p:spPr>
              <a:xfrm>
                <a:off x="461640" y="683606"/>
                <a:ext cx="5493812" cy="59912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altLang="zh-CN" dirty="0"/>
                  <a:t>(1) </a:t>
                </a:r>
                <a:r>
                  <a:rPr lang="zh-CN" altLang="en-US" b="1" dirty="0"/>
                  <a:t>形变理论</a:t>
                </a:r>
                <a:endParaRPr lang="en-US" altLang="zh-CN" b="1" dirty="0"/>
              </a:p>
              <a:p>
                <a:r>
                  <a:rPr lang="fr-FR" altLang="zh-CN" dirty="0">
                    <a:solidFill>
                      <a:schemeClr val="accent1"/>
                    </a:solidFill>
                  </a:rPr>
                  <a:t>Mazur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经典论文</a:t>
                </a:r>
                <a:r>
                  <a:rPr lang="zh-CN" altLang="en-US" dirty="0"/>
                  <a:t>：</a:t>
                </a:r>
                <a:r>
                  <a:rPr lang="en-US" altLang="zh-CN" dirty="0"/>
                  <a:t>Deforming Galois  representations</a:t>
                </a:r>
              </a:p>
              <a:p>
                <a:r>
                  <a:rPr lang="en-US" altLang="zh-CN" dirty="0"/>
                  <a:t>, Galois groups over Q(</a:t>
                </a:r>
                <a:r>
                  <a:rPr lang="zh-CN" altLang="en-US" dirty="0"/>
                  <a:t>研究剩余表示与表示提升的</a:t>
                </a:r>
                <a:endParaRPr lang="en-US" altLang="zh-CN" dirty="0"/>
              </a:p>
              <a:p>
                <a:r>
                  <a:rPr lang="zh-CN" altLang="en-US" dirty="0"/>
                  <a:t>关系</a:t>
                </a:r>
                <a:r>
                  <a:rPr lang="en-US" altLang="zh-CN" dirty="0"/>
                  <a:t>)</a:t>
                </a:r>
              </a:p>
              <a:p>
                <a:endParaRPr lang="en-US" altLang="zh-CN" dirty="0"/>
              </a:p>
              <a:p>
                <a:r>
                  <a:rPr lang="zh-CN" altLang="en-US" dirty="0"/>
                  <a:t>我们将完备局部诺特环称为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系数环</a:t>
                </a:r>
                <a:r>
                  <a:rPr lang="zh-CN" altLang="en-US" dirty="0"/>
                  <a:t>。显然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有唯一</a:t>
                </a:r>
                <a:endParaRPr lang="en-US" altLang="zh-CN" dirty="0"/>
              </a:p>
              <a:p>
                <a:r>
                  <a:rPr lang="zh-CN" altLang="en-US" dirty="0"/>
                  <a:t>极大理想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，且还是主理想整环</a:t>
                </a:r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zh-CN" altLang="en-US" dirty="0"/>
                  <a:t>诺特环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，因此</a:t>
                </a:r>
                <a:endParaRPr lang="en-US" altLang="zh-CN" dirty="0"/>
              </a:p>
              <a:p>
                <a:r>
                  <a:rPr lang="zh-CN" altLang="en-US" dirty="0"/>
                  <a:t>它是一个系数环。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只有系数环才能很好地匹配</a:t>
                </a:r>
                <a:r>
                  <a:rPr lang="en-US" altLang="zh-CN" dirty="0"/>
                  <a:t>Galois</a:t>
                </a:r>
              </a:p>
              <a:p>
                <a:r>
                  <a:rPr lang="zh-CN" altLang="en-US" dirty="0"/>
                  <a:t>群的拓扑结构，当然域一定是系数环</a:t>
                </a:r>
                <a:r>
                  <a:rPr lang="en-US" altLang="zh-CN" dirty="0"/>
                  <a:t>)</a:t>
                </a:r>
              </a:p>
              <a:p>
                <a:endParaRPr lang="en-US" altLang="zh-CN" dirty="0"/>
              </a:p>
              <a:p>
                <a:r>
                  <a:rPr lang="zh-CN" altLang="en-US" dirty="0"/>
                  <a:t>因此之前的导出表示都可以视为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其中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zh-CN" altLang="en-US" dirty="0"/>
                  <a:t>是一个系数环，对于局部环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zh-CN" altLang="en-US" dirty="0"/>
                  <a:t>，我们可以唯一</a:t>
                </a:r>
                <a:endParaRPr lang="en-US" altLang="zh-CN" dirty="0"/>
              </a:p>
              <a:p>
                <a:r>
                  <a:rPr lang="zh-CN" altLang="en-US" dirty="0"/>
                  <a:t>导出剩余域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zh-CN" altLang="en-US" dirty="0"/>
                  <a:t>，其中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zh-CN" altLang="en-US" dirty="0"/>
                  <a:t>的极大理想。并有剩</a:t>
                </a:r>
                <a:endParaRPr lang="en-US" altLang="zh-CN" dirty="0"/>
              </a:p>
              <a:p>
                <a:r>
                  <a:rPr lang="zh-CN" altLang="en-US" dirty="0"/>
                  <a:t>余表示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zh-CN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endParaRPr lang="fr-FR" altLang="zh-CN" dirty="0"/>
              </a:p>
              <a:p>
                <a:r>
                  <a:rPr lang="zh-CN" altLang="en-US" dirty="0"/>
                  <a:t>在构造表示中，我们有经历过一个中间步骤有限域上</a:t>
                </a:r>
                <a:endParaRPr lang="en-US" altLang="zh-CN" dirty="0"/>
              </a:p>
              <a:p>
                <a:r>
                  <a:rPr lang="zh-CN" altLang="en-US" dirty="0"/>
                  <a:t>的表示，它与剩余表示是等价的。并且剩余表示与原</a:t>
                </a:r>
                <a:endParaRPr lang="en-US" altLang="zh-CN" dirty="0"/>
              </a:p>
              <a:p>
                <a:r>
                  <a:rPr lang="zh-CN" altLang="en-US" dirty="0"/>
                  <a:t>表示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共享特征多项式</a:t>
                </a:r>
                <a:r>
                  <a:rPr lang="zh-CN" altLang="en-US" dirty="0"/>
                  <a:t>，但并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不一定共享不可约性</a:t>
                </a:r>
                <a:r>
                  <a:rPr lang="zh-CN" altLang="en-US" dirty="0"/>
                  <a:t>，而</a:t>
                </a:r>
                <a:endParaRPr lang="en-US" altLang="zh-CN" dirty="0"/>
              </a:p>
              <a:p>
                <a:r>
                  <a:rPr lang="zh-CN" altLang="en-US" dirty="0"/>
                  <a:t>这是证明模性定理的关键。</a:t>
                </a:r>
                <a:endParaRPr lang="fr-FR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CD70FC0-8247-87E2-F725-F7A0ED3410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640" y="683606"/>
                <a:ext cx="5493812" cy="5991256"/>
              </a:xfrm>
              <a:prstGeom prst="rect">
                <a:avLst/>
              </a:prstGeom>
              <a:blipFill>
                <a:blip r:embed="rId2"/>
                <a:stretch>
                  <a:fillRect l="-999" t="-509" r="-222" b="-6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4431C845-EDBE-2B50-ACEA-D9A9123E4CCB}"/>
                  </a:ext>
                </a:extLst>
              </p:cNvPr>
              <p:cNvSpPr txBox="1"/>
              <p:nvPr/>
            </p:nvSpPr>
            <p:spPr>
              <a:xfrm>
                <a:off x="6096000" y="221652"/>
                <a:ext cx="6096000" cy="6600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(2)</a:t>
                </a:r>
                <a:r>
                  <a:rPr lang="en-US" altLang="zh-CN" b="1" dirty="0"/>
                  <a:t>Serre</a:t>
                </a:r>
                <a:r>
                  <a:rPr lang="zh-CN" altLang="en-US" b="1" dirty="0"/>
                  <a:t>模猜想的精确形式</a:t>
                </a:r>
                <a:endParaRPr lang="en-US" altLang="zh-CN" b="1" dirty="0"/>
              </a:p>
              <a:p>
                <a:r>
                  <a:rPr lang="en-US" altLang="zh-CN" dirty="0">
                    <a:solidFill>
                      <a:schemeClr val="accent1"/>
                    </a:solidFill>
                  </a:rPr>
                  <a:t>Serre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经典论文</a:t>
                </a:r>
                <a:r>
                  <a:rPr lang="zh-CN" altLang="en-US" dirty="0"/>
                  <a:t>：</a:t>
                </a:r>
                <a:r>
                  <a:rPr lang="fr-FR" altLang="zh-CN" dirty="0"/>
                  <a:t>Sur les repr´esentations</a:t>
                </a:r>
              </a:p>
              <a:p>
                <a:r>
                  <a:rPr lang="fr-FR" altLang="zh-CN" dirty="0"/>
                  <a:t>modulaires de degr´e 2 de Gal(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altLang="zh-CN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fr-FR" altLang="zh-CN" dirty="0"/>
                  <a:t>/Q).</a:t>
                </a:r>
              </a:p>
              <a:p>
                <a:endParaRPr lang="fr-FR" altLang="zh-CN" dirty="0"/>
              </a:p>
              <a:p>
                <a:r>
                  <a:rPr lang="zh-CN" altLang="en-US" dirty="0"/>
                  <a:t>剩余表示和原表示的特征多项式源于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/>
                  <a:t>的性质，</a:t>
                </a:r>
                <a:endParaRPr lang="en-US" altLang="zh-CN" dirty="0"/>
              </a:p>
              <a:p>
                <a:r>
                  <a:rPr lang="zh-CN" altLang="en-US" dirty="0"/>
                  <a:t>它可以导出表示是奇的，即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</m:fun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d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zh-CN" altLang="en-US" dirty="0"/>
                  <a:t>。于</a:t>
                </a:r>
                <a:endParaRPr lang="en-US" altLang="zh-CN" dirty="0"/>
              </a:p>
              <a:p>
                <a:r>
                  <a:rPr lang="zh-CN" altLang="en-US" dirty="0"/>
                  <a:t>是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猜想，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奇不可约二维表示是模的</a:t>
                </a:r>
                <a:r>
                  <a:rPr lang="zh-CN" altLang="en-US" dirty="0"/>
                  <a:t>。对于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的模</a:t>
                </a:r>
                <a:endParaRPr lang="en-US" altLang="zh-CN" dirty="0"/>
              </a:p>
              <a:p>
                <a:r>
                  <a:rPr lang="zh-CN" altLang="en-US" dirty="0"/>
                  <a:t>形式，或尖形式有三个对应的参数，权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dirty="0"/>
                  <a:t>，级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en-US" dirty="0"/>
                  <a:t>和对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的分解特征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zh-CN" altLang="en-US" dirty="0"/>
                  <a:t>，</a:t>
                </a:r>
                <a:r>
                  <a:rPr lang="en-US" altLang="zh-CN" dirty="0"/>
                  <a:t> Serre</a:t>
                </a:r>
                <a:r>
                  <a:rPr lang="zh-CN" altLang="en-US" dirty="0"/>
                  <a:t>猜想它们应该可以通过表示计算出来。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其中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chemeClr val="accent3"/>
                    </a:solidFill>
                  </a:rPr>
                  <a:t>阿廷导子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在论文</a:t>
                </a:r>
                <a:r>
                  <a:rPr lang="en-US" altLang="zh-CN" dirty="0"/>
                  <a:t>p3</a:t>
                </a:r>
                <a:r>
                  <a:rPr lang="zh-CN" altLang="en-US" dirty="0"/>
                  <a:t>处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，其计算也是通过</a:t>
                </a:r>
                <a:endParaRPr lang="en-US" altLang="zh-CN" dirty="0"/>
              </a:p>
              <a:p>
                <a:r>
                  <a:rPr lang="zh-CN" altLang="en-US" dirty="0"/>
                  <a:t>素数的幂指数来完成的，其中不包括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，故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互素。</a:t>
                </a:r>
                <a:endParaRPr lang="en-US" altLang="zh-CN" dirty="0"/>
              </a:p>
              <a:p>
                <a:r>
                  <a:rPr lang="zh-CN" altLang="en-US" dirty="0"/>
                  <a:t>而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则可以直接从式子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𝑑𝑒𝑡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  <m:sSubSup>
                      <m:sSub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zh-CN" altLang="en-US" dirty="0"/>
                  <a:t>，包含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，而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的计算也比较复杂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论文</a:t>
                </a:r>
                <a:r>
                  <a:rPr lang="en-US" altLang="zh-CN" dirty="0"/>
                  <a:t>p4</a:t>
                </a:r>
                <a:r>
                  <a:rPr lang="zh-CN" altLang="en-US" dirty="0"/>
                  <a:t>后面讲了许多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，因此</a:t>
                </a:r>
                <a:r>
                  <a:rPr lang="en-US" altLang="zh-CN" dirty="0"/>
                  <a:t>Serre</a:t>
                </a:r>
              </a:p>
              <a:p>
                <a:r>
                  <a:rPr lang="zh-CN" altLang="en-US" dirty="0"/>
                  <a:t>猜想可以由两部分组成，奇不可约推出模的</a:t>
                </a:r>
                <a:r>
                  <a:rPr lang="en-US" altLang="zh-CN" dirty="0"/>
                  <a:t>+</a:t>
                </a:r>
                <a:r>
                  <a:rPr lang="zh-CN" altLang="en-US" dirty="0"/>
                  <a:t>模的推出</a:t>
                </a:r>
                <a:endParaRPr lang="en-US" altLang="zh-CN" dirty="0"/>
              </a:p>
              <a:p>
                <a:r>
                  <a:rPr lang="zh-CN" altLang="en-US" b="0" dirty="0"/>
                  <a:t>满足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模的。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我们知道椭圆曲线可以导出表示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，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在论文</a:t>
                </a:r>
                <a:r>
                  <a:rPr lang="en-US" altLang="zh-CN" dirty="0"/>
                  <a:t>(P13)</a:t>
                </a:r>
                <a:r>
                  <a:rPr lang="zh-CN" altLang="en-US" dirty="0"/>
                  <a:t>给出了上述相关量的计算结果</a:t>
                </a:r>
                <a:r>
                  <a:rPr lang="en-US" altLang="zh-CN" dirty="0">
                    <a:sym typeface="Wingdings" panose="05000000000000000000" pitchFamily="2" charset="2"/>
                  </a:rPr>
                  <a:t>(1)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𝜒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dirty="0"/>
                  <a:t>(2)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=2,</m:t>
                    </m:r>
                  </m:oMath>
                </a14:m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𝑜𝑟𝑑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b="0" dirty="0"/>
                  <a:t>;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+1,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其它</m:t>
                    </m:r>
                  </m:oMath>
                </a14:m>
                <a:r>
                  <a:rPr lang="en-US" altLang="zh-CN" dirty="0"/>
                  <a:t>(3)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dirty="0"/>
                  <a:t>是所有满足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且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𝑜𝑟𝑑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的所有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zh-CN" altLang="en-US" dirty="0"/>
                  <a:t>的积。</a:t>
                </a:r>
                <a:endParaRPr lang="en-US" altLang="zh-CN" dirty="0"/>
              </a:p>
              <a:p>
                <a:r>
                  <a:rPr lang="zh-CN" altLang="en-US" dirty="0">
                    <a:latin typeface="Cambria Math" panose="02040503050406030204" pitchFamily="18" charset="0"/>
                  </a:rPr>
                  <a:t>换言之，如果椭圆曲线是模的，则它来自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US" altLang="zh-CN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4431C845-EDBE-2B50-ACEA-D9A9123E4C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21652"/>
                <a:ext cx="6096000" cy="6600333"/>
              </a:xfrm>
              <a:prstGeom prst="rect">
                <a:avLst/>
              </a:prstGeom>
              <a:blipFill>
                <a:blip r:embed="rId3"/>
                <a:stretch>
                  <a:fillRect l="-800" t="-462" r="-4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9382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5AEDC3E3-D4D1-59CC-8349-C9FFA4594280}"/>
                  </a:ext>
                </a:extLst>
              </p:cNvPr>
              <p:cNvSpPr txBox="1"/>
              <p:nvPr/>
            </p:nvSpPr>
            <p:spPr>
              <a:xfrm>
                <a:off x="284087" y="213063"/>
                <a:ext cx="5724644" cy="6352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(3)</a:t>
                </a:r>
                <a:r>
                  <a:rPr lang="zh-CN" altLang="en-US" dirty="0"/>
                  <a:t> </a:t>
                </a:r>
                <a:r>
                  <a:rPr lang="zh-CN" altLang="en-US" b="1" dirty="0"/>
                  <a:t>原表示与剩余表示</a:t>
                </a:r>
                <a:endParaRPr lang="en-US" altLang="zh-CN" b="1" dirty="0"/>
              </a:p>
              <a:p>
                <a:r>
                  <a:rPr lang="zh-CN" altLang="en-US" dirty="0"/>
                  <a:t>我们先考虑正向的方向，即原表示约化的情况，</a:t>
                </a:r>
                <a:endParaRPr lang="en-US" altLang="zh-CN" dirty="0"/>
              </a:p>
              <a:p>
                <a:r>
                  <a:rPr lang="zh-CN" altLang="en-US" dirty="0"/>
                  <a:t>我们需要注意，模表示和椭圆曲线的原表示性</a:t>
                </a:r>
                <a:endParaRPr lang="en-US" altLang="zh-CN" dirty="0"/>
              </a:p>
              <a:p>
                <a:r>
                  <a:rPr lang="zh-CN" altLang="en-US" dirty="0"/>
                  <a:t>质相似，但剩余的表示却有些不同。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对于特征形式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绝对不可约，</a:t>
                </a:r>
                <a:endParaRPr lang="en-US" altLang="zh-CN" dirty="0"/>
              </a:p>
              <a:p>
                <a:r>
                  <a:rPr lang="zh-CN" altLang="en-US" dirty="0"/>
                  <a:t>并且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不可约；对于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上的椭圆曲线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zh-CN" altLang="en-US" dirty="0"/>
                  <a:t>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绝对不可约，但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不一定不可约，一个典型</a:t>
                </a:r>
                <a:endParaRPr lang="en-US" altLang="zh-CN" dirty="0"/>
              </a:p>
              <a:p>
                <a:r>
                  <a:rPr lang="zh-CN" altLang="en-US" dirty="0"/>
                  <a:t>的例子是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−10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−20</m:t>
                    </m:r>
                  </m:oMath>
                </a14:m>
                <a:r>
                  <a:rPr lang="zh-CN" altLang="en-US" dirty="0"/>
                  <a:t>，计</a:t>
                </a:r>
                <a:endParaRPr lang="en-US" altLang="zh-CN" dirty="0"/>
              </a:p>
              <a:p>
                <a:r>
                  <a:rPr lang="zh-CN" altLang="en-US" dirty="0"/>
                  <a:t>算可以得到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,5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zh-CN" altLang="en-US" dirty="0"/>
                  <a:t>，如果其不可约，并</a:t>
                </a:r>
                <a:endParaRPr lang="en-US" altLang="zh-CN" dirty="0"/>
              </a:p>
              <a:p>
                <a:r>
                  <a:rPr lang="zh-CN" altLang="en-US" dirty="0"/>
                  <a:t>假设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猜想成立的话，则这个表示是模的，</a:t>
                </a:r>
                <a:endParaRPr lang="en-US" altLang="zh-CN" dirty="0"/>
              </a:p>
              <a:p>
                <a:r>
                  <a:rPr lang="zh-CN" altLang="en-US" dirty="0"/>
                  <a:t>但相应的尖形式不存在，就会引出矛盾。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对于椭圆曲线不可约性的传递有下面定理</a:t>
                </a:r>
                <a:endParaRPr lang="en-US" altLang="zh-CN" dirty="0"/>
              </a:p>
              <a:p>
                <a:r>
                  <a:rPr lang="en-US" altLang="zh-CN" dirty="0"/>
                  <a:t>(1)</a:t>
                </a:r>
                <a:r>
                  <a:rPr lang="zh-CN" altLang="en-US" dirty="0"/>
                  <a:t>当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&gt;163</m:t>
                    </m:r>
                  </m:oMath>
                </a14:m>
                <a:r>
                  <a:rPr lang="zh-CN" altLang="en-US" dirty="0"/>
                  <a:t>时，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不可约；</a:t>
                </a:r>
                <a:endParaRPr lang="en-US" altLang="zh-CN" dirty="0"/>
              </a:p>
              <a:p>
                <a:r>
                  <a:rPr lang="en-US" altLang="zh-CN" dirty="0"/>
                  <a:t>(2)</a:t>
                </a:r>
                <a:r>
                  <a:rPr lang="zh-CN" altLang="en-US" dirty="0"/>
                  <a:t>若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是</m:t>
                    </m:r>
                  </m:oMath>
                </a14:m>
                <a:r>
                  <a:rPr lang="zh-CN" altLang="en-US" dirty="0"/>
                  <a:t>半稳定的</a:t>
                </a:r>
                <a:endParaRPr lang="en-US" altLang="zh-CN" dirty="0"/>
              </a:p>
              <a:p>
                <a:r>
                  <a:rPr lang="en-US" altLang="zh-CN" dirty="0"/>
                  <a:t>  (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当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&gt;7</m:t>
                    </m:r>
                  </m:oMath>
                </a14:m>
                <a:r>
                  <a:rPr lang="zh-CN" altLang="en-US" dirty="0"/>
                  <a:t>时，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不可约；</a:t>
                </a:r>
                <a:endParaRPr lang="en-US" altLang="zh-CN" dirty="0"/>
              </a:p>
              <a:p>
                <a:r>
                  <a:rPr lang="en-US" altLang="zh-CN" dirty="0"/>
                  <a:t>  (ii)</a:t>
                </a:r>
                <a:r>
                  <a:rPr lang="zh-CN" altLang="en-US" dirty="0"/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平凡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且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&gt;3</m:t>
                    </m:r>
                  </m:oMath>
                </a14:m>
                <a:r>
                  <a:rPr lang="zh-CN" altLang="en-US" dirty="0"/>
                  <a:t>时，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不可约；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并且不等号的下界不能优化，可以自己去找实例验证，</a:t>
                </a:r>
                <a:endParaRPr lang="en-US" altLang="zh-CN" dirty="0"/>
              </a:p>
              <a:p>
                <a:r>
                  <a:rPr lang="zh-CN" altLang="en-US" dirty="0"/>
                  <a:t>参考书籍</a:t>
                </a:r>
                <a:r>
                  <a:rPr lang="en-US" altLang="zh-CN" dirty="0"/>
                  <a:t>《Algorithms For Modular Elliptic Curves》</a:t>
                </a:r>
                <a:r>
                  <a:rPr lang="zh-CN" altLang="en-US" dirty="0"/>
                  <a:t>的</a:t>
                </a:r>
                <a:endParaRPr lang="en-US" altLang="zh-CN" dirty="0"/>
              </a:p>
              <a:p>
                <a:r>
                  <a:rPr lang="en-US" altLang="zh-CN" dirty="0"/>
                  <a:t>Table1</a:t>
                </a:r>
                <a:r>
                  <a:rPr lang="zh-CN" altLang="en-US" dirty="0"/>
                  <a:t>。因此模性定理要求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的模性而不是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的。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5AEDC3E3-D4D1-59CC-8349-C9FFA45942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087" y="213063"/>
                <a:ext cx="5724644" cy="6352124"/>
              </a:xfrm>
              <a:prstGeom prst="rect">
                <a:avLst/>
              </a:prstGeom>
              <a:blipFill>
                <a:blip r:embed="rId2"/>
                <a:stretch>
                  <a:fillRect l="-958" t="-576" r="-213" b="-6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3AA2B86-C60E-4A49-BDF8-667179B1F438}"/>
                  </a:ext>
                </a:extLst>
              </p:cNvPr>
              <p:cNvSpPr txBox="1"/>
              <p:nvPr/>
            </p:nvSpPr>
            <p:spPr>
              <a:xfrm>
                <a:off x="5831139" y="213063"/>
                <a:ext cx="6590587" cy="6656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(4)</a:t>
                </a:r>
                <a:r>
                  <a:rPr lang="zh-CN" altLang="en-US" b="1" dirty="0"/>
                  <a:t>非分歧与平坦本质都是有限</a:t>
                </a:r>
                <a:endParaRPr lang="en-US" altLang="zh-CN" b="1" dirty="0"/>
              </a:p>
              <a:p>
                <a:r>
                  <a:rPr lang="zh-CN" altLang="en-US" dirty="0"/>
                  <a:t>证明</a:t>
                </a:r>
                <a:r>
                  <a:rPr lang="en-US" altLang="zh-CN" sz="1800" dirty="0" err="1"/>
                  <a:t>Ribet</a:t>
                </a:r>
                <a:r>
                  <a:rPr lang="zh-CN" altLang="en-US" sz="1800" dirty="0"/>
                  <a:t>定理需要我们先转化其为另一种形式，</a:t>
                </a:r>
                <a:r>
                  <a:rPr lang="zh-CN" altLang="en-US" dirty="0"/>
                  <a:t>之前我们给</a:t>
                </a:r>
                <a:endParaRPr lang="en-US" altLang="zh-CN" dirty="0"/>
              </a:p>
              <a:p>
                <a:r>
                  <a:rPr lang="zh-CN" altLang="en-US" dirty="0"/>
                  <a:t>出表示非分歧的定义，但并未给出平坦的定义，实际我们有</a:t>
                </a:r>
                <a:endParaRPr lang="en-US" altLang="zh-CN" dirty="0"/>
              </a:p>
              <a:p>
                <a:r>
                  <a:rPr lang="zh-CN" altLang="en-US" dirty="0">
                    <a:solidFill>
                      <a:schemeClr val="accent1"/>
                    </a:solidFill>
                  </a:rPr>
                  <a:t>有限</a:t>
                </a:r>
                <a:r>
                  <a:rPr lang="en-US" altLang="zh-CN" dirty="0">
                    <a:solidFill>
                      <a:schemeClr val="accent1"/>
                    </a:solidFill>
                  </a:rPr>
                  <a:t>=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非分歧</a:t>
                </a:r>
                <a:r>
                  <a:rPr lang="en-US" altLang="zh-CN" dirty="0">
                    <a:solidFill>
                      <a:schemeClr val="accent1"/>
                    </a:solidFill>
                  </a:rPr>
                  <a:t>+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平坦</a:t>
                </a:r>
                <a:endParaRPr lang="en-US" altLang="zh-CN" dirty="0">
                  <a:solidFill>
                    <a:schemeClr val="accent1"/>
                  </a:solidFill>
                </a:endParaRPr>
              </a:p>
              <a:p>
                <a:endParaRPr lang="en-US" altLang="zh-CN" dirty="0"/>
              </a:p>
              <a:p>
                <a:r>
                  <a:rPr lang="zh-CN" altLang="en-US" dirty="0"/>
                  <a:t>对于表示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</m:d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</m:t>
                    </m:r>
                  </m:oMath>
                </a14:m>
                <a:r>
                  <a:rPr lang="zh-CN" altLang="en-US" dirty="0"/>
                  <a:t>的特征为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可以定义在一点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处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有限</a:t>
                </a:r>
                <a:r>
                  <a:rPr lang="zh-CN" altLang="en-US" dirty="0"/>
                  <a:t>，可以证明当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时非分歧与有限是等价的，将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部分我们称为平坦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因此</a:t>
                </a:r>
                <a:r>
                  <a:rPr lang="en-US" altLang="zh-CN" sz="1800" dirty="0" err="1">
                    <a:solidFill>
                      <a:schemeClr val="accent1"/>
                    </a:solidFill>
                  </a:rPr>
                  <a:t>Ribet</a:t>
                </a:r>
                <a:r>
                  <a:rPr lang="zh-CN" altLang="en-US" sz="1800" dirty="0">
                    <a:solidFill>
                      <a:schemeClr val="accent1"/>
                    </a:solidFill>
                  </a:rPr>
                  <a:t>定理</a:t>
                </a:r>
                <a:r>
                  <a:rPr lang="zh-CN" altLang="en-US" sz="1800" dirty="0"/>
                  <a:t>的本质形式是：若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是级为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𝑒𝑁</m:t>
                    </m:r>
                  </m:oMath>
                </a14:m>
                <a:r>
                  <a:rPr lang="zh-CN" altLang="en-US" dirty="0"/>
                  <a:t>的不可约模表示</a:t>
                </a:r>
                <a:endParaRPr lang="en-US" altLang="zh-CN" dirty="0"/>
              </a:p>
              <a:p>
                <a:r>
                  <a:rPr lang="zh-CN" altLang="en-US" dirty="0"/>
                  <a:t>且在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处有限，满足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en-US" dirty="0"/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是级为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en-US" dirty="0"/>
                  <a:t>的模表示。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>
                    <a:solidFill>
                      <a:schemeClr val="accent2"/>
                    </a:solidFill>
                  </a:rPr>
                  <a:t>有限的定义</a:t>
                </a:r>
                <a:r>
                  <a:rPr lang="zh-CN" altLang="en-US" dirty="0"/>
                  <a:t>：我们先来回忆一下模表示的构造过程首先我们得</a:t>
                </a:r>
                <a:endParaRPr lang="en-US" altLang="zh-CN" dirty="0"/>
              </a:p>
              <a:p>
                <a:r>
                  <a:rPr lang="zh-CN" altLang="en-US" dirty="0"/>
                  <a:t>到与新形式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相关的环面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zh-CN" altLang="en-US" dirty="0"/>
                  <a:t>，接着通过环面上的一系列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zh-CN" altLang="en-US" dirty="0"/>
                  <a:t>扭点，</a:t>
                </a:r>
                <a:endParaRPr lang="en-US" altLang="zh-CN" dirty="0"/>
              </a:p>
              <a:p>
                <a:r>
                  <a:rPr lang="zh-CN" altLang="en-US" dirty="0"/>
                  <a:t>通过反向极限上的限制映射得到了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进整数域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上的表示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zh-CN" altLang="en-US" i="1">
                        <a:latin typeface="Cambria Math" panose="02040503050406030204" pitchFamily="18" charset="0"/>
                      </a:rPr>
                      <m:t>。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接着我们借助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的极大理想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可以构造有限域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通过限制映射即可得到相应的剩余表示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如果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产生于一个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zh-CN" altLang="en-US" dirty="0"/>
                  <a:t>上的有限平坦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</m:t>
                    </m:r>
                  </m:oMath>
                </a14:m>
                <a:r>
                  <a:rPr lang="zh-CN" altLang="en-US" dirty="0"/>
                  <a:t>向量空间概形则称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处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>
                    <a:solidFill>
                      <a:srgbClr val="FF0000"/>
                    </a:solidFill>
                  </a:rPr>
                  <a:t>有限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产生于一个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上的有限平坦群概形则称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处平坦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r>
                  <a:rPr lang="zh-CN" altLang="en-US" dirty="0"/>
                  <a:t>平坦的构造就是我们自己的构造，有限则是考察是否有其它</a:t>
                </a:r>
                <a:endParaRPr lang="en-US" altLang="zh-CN" dirty="0"/>
              </a:p>
              <a:p>
                <a:r>
                  <a:rPr lang="zh-CN" altLang="en-US" dirty="0"/>
                  <a:t>的可能，但对于椭圆曲线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zh-CN" altLang="en-US" dirty="0"/>
                  <a:t>只需记住，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zh-CN" altLang="en-US" dirty="0"/>
                  <a:t>处有限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⟺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𝑜𝑟𝑑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可以发现对椭圆曲线而言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dirty="0"/>
                  <a:t>实际就是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不有限的点的积</a:t>
                </a:r>
                <a:r>
                  <a:rPr lang="zh-CN" altLang="en-US" dirty="0"/>
                  <a:t>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3AA2B86-C60E-4A49-BDF8-667179B1F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1139" y="213063"/>
                <a:ext cx="6590587" cy="6656887"/>
              </a:xfrm>
              <a:prstGeom prst="rect">
                <a:avLst/>
              </a:prstGeom>
              <a:blipFill>
                <a:blip r:embed="rId3"/>
                <a:stretch>
                  <a:fillRect l="-833" t="-549" b="-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9579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05E4941B-7694-9F87-4B56-E988AF9907B4}"/>
                  </a:ext>
                </a:extLst>
              </p:cNvPr>
              <p:cNvSpPr txBox="1"/>
              <p:nvPr/>
            </p:nvSpPr>
            <p:spPr>
              <a:xfrm>
                <a:off x="166561" y="142042"/>
                <a:ext cx="6030053" cy="6331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(5)</a:t>
                </a:r>
                <a:r>
                  <a:rPr lang="en-US" altLang="zh-CN" b="1" dirty="0" err="1"/>
                  <a:t>Ribet</a:t>
                </a:r>
                <a:r>
                  <a:rPr lang="zh-CN" altLang="en-US" b="1" dirty="0"/>
                  <a:t>定理证明准备</a:t>
                </a:r>
                <a:endParaRPr lang="en-US" altLang="zh-CN" b="1" dirty="0"/>
              </a:p>
              <a:p>
                <a:r>
                  <a:rPr lang="zh-CN" altLang="en-US" dirty="0"/>
                  <a:t>我们不打算完整证明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定理，因为其涉及过多现代代</a:t>
                </a:r>
                <a:endParaRPr lang="en-US" altLang="zh-CN" dirty="0"/>
              </a:p>
              <a:p>
                <a:r>
                  <a:rPr lang="zh-CN" altLang="en-US" dirty="0"/>
                  <a:t>数几何的东西，而现代代数几何并不像古典代数几何那</a:t>
                </a:r>
                <a:endParaRPr lang="en-US" altLang="zh-CN" dirty="0"/>
              </a:p>
              <a:p>
                <a:r>
                  <a:rPr lang="zh-CN" altLang="en-US" dirty="0"/>
                  <a:t>样可以简单地叙述出来，因此我们只给出主要思路。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我们用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zh-CN" altLang="en-US" dirty="0"/>
                  <a:t>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𝐽𝑎𝑐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zh-CN" altLang="en-US" dirty="0"/>
                  <a:t>上所有由</a:t>
                </a:r>
                <a:r>
                  <a:rPr lang="en-US" altLang="zh-CN" dirty="0"/>
                  <a:t>Hecke</a:t>
                </a:r>
                <a:r>
                  <a:rPr lang="zh-CN" altLang="en-US" dirty="0"/>
                  <a:t>代数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zh-CN" altLang="en-US" dirty="0"/>
                  <a:t>生成自同态组成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𝑛𝑑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的子环，此时可得它们也是有限生成的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zh-CN" altLang="en-US" dirty="0"/>
                  <a:t>模，设</a:t>
                </a:r>
                <a:r>
                  <a:rPr lang="en-US" altLang="zh-CN" b="1" dirty="0"/>
                  <a:t>m</a:t>
                </a:r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zh-CN" altLang="en-US" dirty="0"/>
                  <a:t>的一个极大理想，</a:t>
                </a:r>
                <a:r>
                  <a:rPr lang="en-US" altLang="zh-CN" dirty="0"/>
                  <a:t> </a:t>
                </a:r>
                <a:r>
                  <a:rPr lang="zh-CN" altLang="en-US" dirty="0"/>
                  <a:t>考察模曲线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它导出的表示为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，且有特征多项式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𝐹𝑟𝑜𝑏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𝐹𝑟𝑜𝑏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将其转化到关于理想的约化表示上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US" altLang="zh-CN" b="1" dirty="0"/>
                      <m:t>m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𝑡𝑟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𝐹𝑟𝑜𝑏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altLang="zh-CN" b="1" dirty="0"/>
                        <m:t>m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det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𝐹𝑟𝑜𝑏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此处我们使用陪集的运算表示法。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接着我们通过</a:t>
                </a:r>
                <a:r>
                  <a:rPr lang="en-US" altLang="zh-CN" dirty="0"/>
                  <a:t>Hecke</a:t>
                </a:r>
                <a:r>
                  <a:rPr lang="zh-CN" altLang="en-US" dirty="0"/>
                  <a:t>代数来改写模表示的定义，假设表示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称其是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级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en-US" dirty="0">
                    <a:solidFill>
                      <a:schemeClr val="accent2"/>
                    </a:solidFill>
                  </a:rPr>
                  <a:t>模的</a:t>
                </a:r>
                <a:r>
                  <a:rPr lang="zh-CN" altLang="en-US" dirty="0"/>
                  <a:t>，如果有</a:t>
                </a:r>
                <a:r>
                  <a:rPr lang="en-US" altLang="zh-CN" dirty="0"/>
                  <a:t>(1)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d>
                      </m:e>
                    </m:fun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dirty="0"/>
                  <a:t>(</a:t>
                </a:r>
                <a:r>
                  <a:rPr lang="zh-CN" altLang="en-US" dirty="0"/>
                  <a:t>此处通过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进行转化</a:t>
                </a:r>
                <a:r>
                  <a:rPr lang="en-US" altLang="zh-CN" dirty="0"/>
                  <a:t>)(2)</a:t>
                </a:r>
                <a:r>
                  <a:rPr lang="zh-CN" altLang="en-US" dirty="0"/>
                  <a:t>存在同态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使得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t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r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𝐹𝑟𝑜𝑏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对所有的素数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r>
                  <a:rPr lang="zh-CN" altLang="en-US" dirty="0"/>
                  <a:t>这样的定义，和之前模的表示的剩余表示的定义是等价的，我们不过多证明了。此时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 dirty="0" smtClean="0"/>
                      <m:t>m</m:t>
                    </m:r>
                    <m:r>
                      <m:rPr>
                        <m:nor/>
                      </m:rPr>
                      <a:rPr lang="en-US" altLang="zh-CN" b="0" i="0" dirty="0" smtClean="0"/>
                      <m:t>=</m:t>
                    </m:r>
                    <m:r>
                      <m:rPr>
                        <m:nor/>
                      </m:rPr>
                      <a:rPr lang="en-US" altLang="zh-CN" b="0" i="0" dirty="0" smtClean="0"/>
                      <m:t>ker</m:t>
                    </m:r>
                    <m:r>
                      <m:rPr>
                        <m:nor/>
                      </m:rPr>
                      <a:rPr lang="en-US" altLang="zh-CN" b="0" i="0" dirty="0" smtClean="0"/>
                      <m:t>(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𝜔</m:t>
                    </m:r>
                    <m:r>
                      <m:rPr>
                        <m:nor/>
                      </m:rPr>
                      <a:rPr lang="en-US" altLang="zh-CN" b="0" i="0" dirty="0" smtClean="0"/>
                      <m:t>)</m:t>
                    </m:r>
                  </m:oMath>
                </a14:m>
                <a:r>
                  <a:rPr lang="zh-CN" altLang="en-US" dirty="0"/>
                  <a:t>且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US" altLang="zh-CN" b="1" dirty="0"/>
                      <m:t>m</m:t>
                    </m:r>
                  </m:oMath>
                </a14:m>
                <a:r>
                  <a:rPr lang="zh-CN" altLang="en-US" dirty="0"/>
                  <a:t>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的嵌入映射，这样我们只需证明表示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zh-CN" altLang="en-US" dirty="0">
                    <a:solidFill>
                      <a:schemeClr val="accent2"/>
                    </a:solidFill>
                  </a:rPr>
                  <a:t>满足</a:t>
                </a:r>
                <a:r>
                  <a:rPr lang="en-US" altLang="zh-CN" dirty="0" err="1">
                    <a:solidFill>
                      <a:schemeClr val="accent2"/>
                    </a:solidFill>
                  </a:rPr>
                  <a:t>Ribet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定理即可</a:t>
                </a:r>
                <a:r>
                  <a:rPr lang="zh-CN" altLang="en-US" dirty="0"/>
                  <a:t>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05E4941B-7694-9F87-4B56-E988AF9907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61" y="142042"/>
                <a:ext cx="6030053" cy="6331733"/>
              </a:xfrm>
              <a:prstGeom prst="rect">
                <a:avLst/>
              </a:prstGeom>
              <a:blipFill>
                <a:blip r:embed="rId2"/>
                <a:stretch>
                  <a:fillRect l="-808" t="-481" r="-2424" b="-5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726421A0-DC2D-574B-75A9-01627E35F3DF}"/>
                  </a:ext>
                </a:extLst>
              </p:cNvPr>
              <p:cNvSpPr txBox="1"/>
              <p:nvPr/>
            </p:nvSpPr>
            <p:spPr>
              <a:xfrm>
                <a:off x="6096001" y="142042"/>
                <a:ext cx="6096000" cy="3989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(6)</a:t>
                </a:r>
                <a:r>
                  <a:rPr lang="en-US" altLang="zh-CN" b="1" dirty="0"/>
                  <a:t>Mazur</a:t>
                </a:r>
                <a:r>
                  <a:rPr lang="zh-CN" altLang="en-US" b="1" dirty="0"/>
                  <a:t>定理证明</a:t>
                </a:r>
                <a:endParaRPr lang="en-US" altLang="zh-CN" b="1" dirty="0"/>
              </a:p>
              <a:p>
                <a:r>
                  <a:rPr lang="zh-CN" altLang="en-US" dirty="0"/>
                  <a:t>首先我们要完成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定理的</a:t>
                </a:r>
                <a:r>
                  <a:rPr lang="en-US" altLang="zh-CN" dirty="0"/>
                  <a:t>Mazur</a:t>
                </a:r>
                <a:r>
                  <a:rPr lang="zh-CN" altLang="en-US" dirty="0"/>
                  <a:t>部分，它在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定理基础上多了一个条件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≢1(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。而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实际对级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𝑞𝑁</m:t>
                    </m:r>
                  </m:oMath>
                </a14:m>
                <a:r>
                  <a:rPr lang="zh-CN" altLang="en-US" dirty="0"/>
                  <a:t>完成了两方面内容，一是存在与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𝑞𝑁</m:t>
                    </m:r>
                  </m:oMath>
                </a14:m>
                <a:r>
                  <a:rPr lang="zh-CN" altLang="en-US" dirty="0"/>
                  <a:t>的互素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≢1(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，使得</a:t>
                </a:r>
                <a:endParaRPr lang="en-US" altLang="zh-CN" dirty="0"/>
              </a:p>
              <a:p>
                <a:r>
                  <a:rPr lang="zh-CN" altLang="en-US" dirty="0"/>
                  <a:t>级为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𝑒𝑞𝑁</m:t>
                    </m:r>
                  </m:oMath>
                </a14:m>
                <a:r>
                  <a:rPr lang="zh-CN" altLang="en-US" dirty="0"/>
                  <a:t>，二是级的次数可以降为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𝑒𝑁</m:t>
                    </m:r>
                  </m:oMath>
                </a14:m>
                <a:r>
                  <a:rPr lang="zh-CN" altLang="en-US" dirty="0"/>
                  <a:t>。也就是说，</a:t>
                </a:r>
                <a:r>
                  <a:rPr lang="en-US" altLang="zh-CN" dirty="0"/>
                  <a:t> 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实现了换级定理，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𝑞𝑁</m:t>
                    </m:r>
                  </m:oMath>
                </a14:m>
                <a:r>
                  <a:rPr lang="zh-CN" altLang="en-US" dirty="0">
                    <a:solidFill>
                      <a:schemeClr val="accent2"/>
                    </a:solidFill>
                  </a:rPr>
                  <a:t>换成了满足</a:t>
                </a:r>
                <a:r>
                  <a:rPr lang="en-US" altLang="zh-CN" dirty="0">
                    <a:solidFill>
                      <a:schemeClr val="accent2"/>
                    </a:solidFill>
                  </a:rPr>
                  <a:t>Mazur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条件的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𝑒𝑁</m:t>
                    </m:r>
                  </m:oMath>
                </a14:m>
                <a:r>
                  <a:rPr lang="zh-CN" altLang="en-US" dirty="0"/>
                  <a:t>。值得注意的是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定理要求约去的素数必需是奇素数。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Mazur</a:t>
                </a:r>
                <a:r>
                  <a:rPr lang="zh-CN" altLang="en-US" dirty="0"/>
                  <a:t>部分的基本思路是假设级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𝑒𝑁</m:t>
                    </m:r>
                  </m:oMath>
                </a14:m>
                <a:r>
                  <a:rPr lang="zh-CN" altLang="en-US" dirty="0"/>
                  <a:t>模的表示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zh-CN" altLang="en-US" dirty="0"/>
                  <a:t>不是级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en-US" dirty="0"/>
                  <a:t>模的，由此推出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US" altLang="zh-CN" b="1" dirty="0"/>
                      <m:t>m</m:t>
                    </m:r>
                  </m:oMath>
                </a14:m>
                <a:r>
                  <a:rPr lang="zh-CN" altLang="en-US" dirty="0"/>
                  <a:t>上的二维向量空间，其中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表示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 dirty="0"/>
                      <m:t>m</m:t>
                    </m:r>
                  </m:oMath>
                </a14:m>
                <a:r>
                  <a:rPr lang="zh-CN" altLang="en-US" dirty="0"/>
                  <a:t>作为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zh-CN" altLang="en-US" dirty="0"/>
                  <a:t>上自同态的核空间，它是群代数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US" altLang="zh-CN" b="1" dirty="0"/>
                      <m:t>m</m:t>
                    </m:r>
                    <m:r>
                      <m:rPr>
                        <m:nor/>
                      </m:rPr>
                      <a:rPr lang="en-US" altLang="zh-CN" b="0" i="0" dirty="0" smtClean="0"/>
                      <m:t>[</m:t>
                    </m:r>
                    <m:sSub>
                      <m:sSub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m:rPr>
                        <m:nor/>
                      </m:rPr>
                      <a:rPr lang="en-US" altLang="zh-CN" b="0" i="0" dirty="0" smtClean="0"/>
                      <m:t>]</m:t>
                    </m:r>
                  </m:oMath>
                </a14:m>
                <a:r>
                  <a:rPr lang="zh-CN" altLang="en-US" dirty="0"/>
                  <a:t>上的有限模。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证明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存在真子模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zh-CN" altLang="en-US" dirty="0"/>
                  <a:t>，由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有限的假设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zh-CN" altLang="en-US" dirty="0"/>
                  <a:t>可以扩展为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US" altLang="zh-CN" b="1" dirty="0"/>
                      <m:t>m</m:t>
                    </m:r>
                  </m:oMath>
                </a14:m>
                <a:r>
                  <a:rPr lang="zh-CN" altLang="en-US" dirty="0"/>
                  <a:t>上的向量空间。然后通过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zh-CN" altLang="en-US" dirty="0"/>
                  <a:t>行列式的特点推出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1(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，从而得证。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726421A0-DC2D-574B-75A9-01627E35F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1" y="142042"/>
                <a:ext cx="6096000" cy="3989875"/>
              </a:xfrm>
              <a:prstGeom prst="rect">
                <a:avLst/>
              </a:prstGeom>
              <a:blipFill>
                <a:blip r:embed="rId3"/>
                <a:stretch>
                  <a:fillRect l="-800" t="-763" b="-13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087883B-FE63-76FF-EB82-22C6BB1E6E26}"/>
                  </a:ext>
                </a:extLst>
              </p:cNvPr>
              <p:cNvSpPr txBox="1"/>
              <p:nvPr/>
            </p:nvSpPr>
            <p:spPr>
              <a:xfrm>
                <a:off x="6096000" y="4229571"/>
                <a:ext cx="6067687" cy="2329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(7)</a:t>
                </a:r>
                <a:r>
                  <a:rPr lang="en-US" altLang="zh-CN" b="1" dirty="0" err="1"/>
                  <a:t>Ribet</a:t>
                </a:r>
                <a:r>
                  <a:rPr lang="zh-CN" altLang="en-US" b="1" dirty="0"/>
                  <a:t>证明部分</a:t>
                </a:r>
                <a:endParaRPr lang="en-US" altLang="zh-CN" b="1" dirty="0"/>
              </a:p>
              <a:p>
                <a:r>
                  <a:rPr lang="zh-CN" altLang="en-US" dirty="0"/>
                  <a:t>此时可以考虑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1(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的条件成立，而我们实际只要</a:t>
                </a:r>
                <a:endParaRPr lang="en-US" altLang="zh-CN" dirty="0"/>
              </a:p>
              <a:p>
                <a:r>
                  <a:rPr lang="zh-CN" altLang="en-US" dirty="0"/>
                  <a:t>找到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𝑒𝑁</m:t>
                        </m:r>
                      </m:sub>
                    </m:sSub>
                  </m:oMath>
                </a14:m>
                <a:r>
                  <a:rPr lang="zh-CN" altLang="en-US" dirty="0"/>
                  <a:t>的一个极大理想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zh-CN" altLang="en-US" dirty="0"/>
                  <a:t>导出的表示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zh-CN" altLang="en-US" dirty="0"/>
                  <a:t>与我们的表示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zh-CN" altLang="en-US" dirty="0"/>
                  <a:t>是</a:t>
                </a:r>
                <a:endParaRPr lang="en-US" altLang="zh-CN" dirty="0"/>
              </a:p>
              <a:p>
                <a:r>
                  <a:rPr lang="zh-CN" altLang="en-US" dirty="0"/>
                  <a:t>同构的即可，基本方法是志村簇和四元数，这也是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换</a:t>
                </a:r>
                <a:endParaRPr lang="en-US" altLang="zh-CN" dirty="0"/>
              </a:p>
              <a:p>
                <a:r>
                  <a:rPr lang="zh-CN" altLang="en-US" dirty="0"/>
                  <a:t>次法的核心所在。其中</a:t>
                </a:r>
                <a:r>
                  <a:rPr lang="en-US" altLang="zh-CN" b="1" dirty="0"/>
                  <a:t>Hecke</a:t>
                </a:r>
                <a:r>
                  <a:rPr lang="zh-CN" altLang="en-US" b="1" dirty="0"/>
                  <a:t>代数</a:t>
                </a:r>
                <a:r>
                  <a:rPr lang="zh-CN" altLang="en-US" dirty="0"/>
                  <a:t>起了重要作用。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𝑒𝑁</m:t>
                          </m:r>
                        </m:sub>
                      </m:sSub>
                      <m:r>
                        <a:rPr lang="en-US" altLang="zh-CN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𝑒𝑞𝑁</m:t>
                          </m:r>
                        </m:sub>
                      </m:sSub>
                      <m:r>
                        <a:rPr lang="en-US" altLang="zh-CN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𝑞𝑁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上图形象地说明了证明过程，第</a:t>
                </a:r>
                <a:r>
                  <a:rPr lang="en-US" altLang="zh-CN" dirty="0"/>
                  <a:t>1,2</a:t>
                </a:r>
                <a:r>
                  <a:rPr lang="zh-CN" altLang="en-US" dirty="0"/>
                  <a:t>步是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的换次部分，</a:t>
                </a:r>
                <a:endParaRPr lang="en-US" altLang="zh-CN" dirty="0"/>
              </a:p>
              <a:p>
                <a:r>
                  <a:rPr lang="zh-CN" altLang="en-US" dirty="0"/>
                  <a:t>第</a:t>
                </a:r>
                <a:r>
                  <a:rPr lang="en-US" altLang="zh-CN" dirty="0"/>
                  <a:t>3</a:t>
                </a:r>
                <a:r>
                  <a:rPr lang="zh-CN" altLang="en-US" dirty="0"/>
                  <a:t>步是</a:t>
                </a:r>
                <a:r>
                  <a:rPr lang="en-US" altLang="zh-CN" dirty="0"/>
                  <a:t>Mazur</a:t>
                </a:r>
                <a:r>
                  <a:rPr lang="zh-CN" altLang="en-US" dirty="0"/>
                  <a:t>的条件降次部分。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087883B-FE63-76FF-EB82-22C6BB1E6E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229571"/>
                <a:ext cx="6067687" cy="2329740"/>
              </a:xfrm>
              <a:prstGeom prst="rect">
                <a:avLst/>
              </a:prstGeom>
              <a:blipFill>
                <a:blip r:embed="rId4"/>
                <a:stretch>
                  <a:fillRect l="-804" t="-1571" r="-201" b="-3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2386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F7DDFB6-9456-92AB-8BD5-24857CEF309B}"/>
              </a:ext>
            </a:extLst>
          </p:cNvPr>
          <p:cNvSpPr txBox="1"/>
          <p:nvPr/>
        </p:nvSpPr>
        <p:spPr>
          <a:xfrm>
            <a:off x="239697" y="230818"/>
            <a:ext cx="4432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第三部分：</a:t>
            </a:r>
            <a:r>
              <a:rPr lang="en-US" altLang="zh-CN" sz="2400" dirty="0"/>
              <a:t>Frey</a:t>
            </a:r>
            <a:r>
              <a:rPr lang="zh-CN" altLang="en-US" sz="2400" dirty="0"/>
              <a:t>曲线的奇特之处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142437B-3FC3-1B51-8F6F-A524ECD5D9BB}"/>
                  </a:ext>
                </a:extLst>
              </p:cNvPr>
              <p:cNvSpPr txBox="1"/>
              <p:nvPr/>
            </p:nvSpPr>
            <p:spPr>
              <a:xfrm>
                <a:off x="417250" y="763479"/>
                <a:ext cx="5032147" cy="57851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1.</a:t>
                </a:r>
                <a:r>
                  <a:rPr lang="zh-CN" altLang="en-US" b="1" dirty="0"/>
                  <a:t>回忆模理论的内容</a:t>
                </a:r>
                <a:endParaRPr lang="en-US" altLang="zh-CN" b="1" dirty="0"/>
              </a:p>
              <a:p>
                <a:r>
                  <a:rPr lang="zh-CN" altLang="en-US" dirty="0">
                    <a:solidFill>
                      <a:srgbClr val="00B0F0"/>
                    </a:solidFill>
                  </a:rPr>
                  <a:t>有理傅里叶系数的新形式</a:t>
                </a:r>
                <a:r>
                  <a:rPr lang="zh-CN" altLang="en-US" dirty="0"/>
                  <a:t>与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>
                    <a:solidFill>
                      <a:srgbClr val="00B0F0"/>
                    </a:solidFill>
                  </a:rPr>
                  <a:t>上同源椭圆曲线</a:t>
                </a:r>
                <a:endParaRPr lang="en-US" altLang="zh-CN" dirty="0"/>
              </a:p>
              <a:p>
                <a:r>
                  <a:rPr lang="zh-CN" altLang="en-US" dirty="0"/>
                  <a:t>的满射对应关系</a:t>
                </a:r>
                <a:endParaRPr lang="en-US" altLang="zh-CN" dirty="0"/>
              </a:p>
              <a:p>
                <a:r>
                  <a:rPr lang="zh-CN" altLang="en-US" dirty="0"/>
                  <a:t>且有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en-US" dirty="0"/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的对应关系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若一个表示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满足与一个由特征形式导出的表</a:t>
                </a:r>
                <a:endParaRPr lang="en-US" altLang="zh-CN" dirty="0"/>
              </a:p>
              <a:p>
                <a:r>
                  <a:rPr lang="zh-CN" altLang="en-US" dirty="0"/>
                  <a:t>示有同样的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𝑑𝑒𝑡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𝑡𝑟</m:t>
                    </m:r>
                  </m:oMath>
                </a14:m>
                <a:r>
                  <a:rPr lang="zh-CN" altLang="en-US" dirty="0"/>
                  <a:t>，则称其是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模的</a:t>
                </a:r>
                <a:r>
                  <a:rPr lang="zh-CN" altLang="en-US" dirty="0"/>
                  <a:t>。特别地，</a:t>
                </a:r>
                <a:endParaRPr lang="en-US" altLang="zh-CN" dirty="0"/>
              </a:p>
              <a:p>
                <a:r>
                  <a:rPr lang="zh-CN" altLang="en-US" dirty="0"/>
                  <a:t>对于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剩余表示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相应的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dirty="0"/>
                  <a:t>、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zh-CN" altLang="en-US" dirty="0"/>
                  <a:t>均可以计算出</a:t>
                </a:r>
                <a:endParaRPr lang="en-US" altLang="zh-CN" dirty="0"/>
              </a:p>
              <a:p>
                <a:r>
                  <a:rPr lang="zh-CN" altLang="en-US" dirty="0"/>
                  <a:t>来。对于椭圆曲线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是模的，但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不一定是</a:t>
                </a:r>
                <a:endParaRPr lang="en-US" altLang="zh-CN" dirty="0"/>
              </a:p>
              <a:p>
                <a:r>
                  <a:rPr lang="zh-CN" altLang="en-US" dirty="0"/>
                  <a:t>模的。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研究有限域上表示的形变，实际是考察剩余表示</a:t>
                </a:r>
                <a:endParaRPr lang="en-US" altLang="zh-CN" dirty="0"/>
              </a:p>
              <a:p>
                <a:r>
                  <a:rPr lang="zh-CN" altLang="en-US" dirty="0"/>
                  <a:t>的特点能否传递到原表示上。此处我们将原表示</a:t>
                </a:r>
                <a:endParaRPr lang="en-US" altLang="zh-CN" dirty="0"/>
              </a:p>
              <a:p>
                <a:r>
                  <a:rPr lang="zh-CN" altLang="en-US" dirty="0"/>
                  <a:t>称为剩余表示的形变，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形变是不唯一的</a:t>
                </a:r>
                <a:r>
                  <a:rPr lang="zh-CN" altLang="en-US" dirty="0"/>
                  <a:t>。  </a:t>
                </a:r>
              </a:p>
              <a:p>
                <a:r>
                  <a:rPr lang="zh-CN" altLang="en-US" dirty="0"/>
                  <a:t>怀尔斯证明了，满足某些条件的有限域表示的形</a:t>
                </a:r>
                <a:endParaRPr lang="en-US" altLang="zh-CN" dirty="0"/>
              </a:p>
              <a:p>
                <a:r>
                  <a:rPr lang="zh-CN" altLang="en-US" dirty="0"/>
                  <a:t>变是模的，而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半稳定椭圆曲线</a:t>
                </a:r>
                <a:r>
                  <a:rPr lang="zh-CN" altLang="en-US" dirty="0"/>
                  <a:t>的导出的表示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正好满足这些条件，从而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是模的。</a:t>
                </a:r>
                <a:endParaRPr lang="en-US" altLang="zh-CN" dirty="0"/>
              </a:p>
              <a:p>
                <a:r>
                  <a:rPr lang="zh-CN" altLang="en-US" dirty="0"/>
                  <a:t>对于任意椭圆曲线的剩余表示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不可约，可以</a:t>
                </a:r>
                <a:endParaRPr lang="en-US" altLang="zh-CN" dirty="0"/>
              </a:p>
              <a:p>
                <a:r>
                  <a:rPr lang="zh-CN" altLang="en-US" dirty="0"/>
                  <a:t>推出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是模的。而对于半稳定椭圆曲线，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,5</m:t>
                        </m:r>
                      </m:sub>
                    </m:sSub>
                  </m:oMath>
                </a14:m>
                <a:r>
                  <a:rPr lang="zh-CN" altLang="en-US" dirty="0"/>
                  <a:t>中至少有一个是不可约的。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142437B-3FC3-1B51-8F6F-A524ECD5D9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250" y="763479"/>
                <a:ext cx="5032147" cy="5785173"/>
              </a:xfrm>
              <a:prstGeom prst="rect">
                <a:avLst/>
              </a:prstGeom>
              <a:blipFill>
                <a:blip r:embed="rId2"/>
                <a:stretch>
                  <a:fillRect l="-969" t="-527" r="-363" b="-10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04F2BB3-8B38-7152-F7F9-AA9ECC7B1E58}"/>
                  </a:ext>
                </a:extLst>
              </p:cNvPr>
              <p:cNvSpPr txBox="1"/>
              <p:nvPr/>
            </p:nvSpPr>
            <p:spPr>
              <a:xfrm>
                <a:off x="5637320" y="310718"/>
                <a:ext cx="6663747" cy="44005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2.</a:t>
                </a:r>
                <a:r>
                  <a:rPr lang="en-US" altLang="zh-CN" b="1" dirty="0"/>
                  <a:t>Frey</a:t>
                </a:r>
                <a:r>
                  <a:rPr lang="zh-CN" altLang="en-US" b="1" dirty="0"/>
                  <a:t>曲线的性质</a:t>
                </a:r>
                <a:endParaRPr lang="en-US" altLang="zh-CN" b="1" dirty="0"/>
              </a:p>
              <a:p>
                <a:r>
                  <a:rPr lang="en-US" altLang="zh-CN" dirty="0"/>
                  <a:t>Frey</a:t>
                </a:r>
                <a:r>
                  <a:rPr lang="zh-CN" altLang="en-US" dirty="0"/>
                  <a:t>曲线指的是椭圆曲线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素数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&gt;3</m:t>
                    </m:r>
                  </m:oMath>
                </a14:m>
                <a:r>
                  <a:rPr lang="en-US" altLang="zh-CN" dirty="0"/>
                  <a:t>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</m:e>
                      </m:d>
                      <m:r>
                        <a:rPr lang="en-US" altLang="zh-CN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≡3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𝑚𝑜𝑑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4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,2|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altLang="zh-CN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/>
                  <a:t>根据理论计算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在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以外的素数均有限，因此可得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而且我们还能证明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>
                    <a:solidFill>
                      <a:schemeClr val="accent2"/>
                    </a:solidFill>
                  </a:rPr>
                  <a:t>是不可约的</a:t>
                </a:r>
                <a:r>
                  <a:rPr lang="zh-CN" altLang="en-US" dirty="0"/>
                  <a:t>，这直接导致了，如果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</a:t>
                </a:r>
                <a:endParaRPr lang="en-US" altLang="zh-CN" dirty="0"/>
              </a:p>
              <a:p>
                <a:r>
                  <a:rPr lang="zh-CN" altLang="en-US" dirty="0"/>
                  <a:t>模的，那么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是模的，从而导致它来自新形式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这样的新形式并不存在，从而导致矛盾。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从目前的大局来看，</a:t>
                </a:r>
                <a:r>
                  <a:rPr lang="en-US" altLang="zh-CN" dirty="0"/>
                  <a:t>Frey</a:t>
                </a:r>
                <a:r>
                  <a:rPr lang="zh-CN" altLang="en-US" dirty="0"/>
                  <a:t>曲线与一般椭圆曲线的区别在于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不可约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r>
                  <a:rPr lang="zh-CN" altLang="en-US" dirty="0">
                    <a:solidFill>
                      <a:schemeClr val="accent2"/>
                    </a:solidFill>
                  </a:rPr>
                  <a:t>传递性</a:t>
                </a:r>
                <a:r>
                  <a:rPr lang="zh-CN" altLang="en-US" dirty="0"/>
                  <a:t>过强。单纯考虑有限约化的话，很多椭圆曲线都有类似的</a:t>
                </a:r>
                <a:endParaRPr lang="en-US" altLang="zh-CN" dirty="0"/>
              </a:p>
              <a:p>
                <a:r>
                  <a:rPr lang="zh-CN" altLang="en-US" dirty="0"/>
                  <a:t>性质，比如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𝑥𝑦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−70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−205</m:t>
                    </m:r>
                  </m:oMath>
                </a14:m>
                <a:r>
                  <a:rPr lang="zh-CN" altLang="en-US" dirty="0"/>
                  <a:t>的导子是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×3×5×7</m:t>
                    </m:r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判别式是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zh-CN" altLang="en-US" dirty="0"/>
                  <a:t>，因此对于表示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</m:oMath>
                </a14:m>
                <a:r>
                  <a:rPr lang="zh-CN" altLang="en-US" dirty="0"/>
                  <a:t>一样可</a:t>
                </a:r>
                <a:endParaRPr lang="en-US" altLang="zh-CN" dirty="0"/>
              </a:p>
              <a:p>
                <a:r>
                  <a:rPr lang="zh-CN" altLang="en-US" dirty="0"/>
                  <a:t>以导出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,2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zh-CN" altLang="en-US" dirty="0"/>
                  <a:t>，但这样的椭圆曲线存在，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</m:oMath>
                </a14:m>
                <a:r>
                  <a:rPr lang="zh-CN" altLang="en-US" dirty="0"/>
                  <a:t>必定不是模的</a:t>
                </a:r>
                <a:endParaRPr lang="en-US" altLang="zh-CN" dirty="0"/>
              </a:p>
              <a:p>
                <a:r>
                  <a:rPr lang="zh-CN" altLang="en-US" dirty="0"/>
                  <a:t>因此必定是可约的。对于</a:t>
                </a:r>
                <a:r>
                  <a:rPr lang="en-US" altLang="zh-CN" dirty="0"/>
                  <a:t>Frey</a:t>
                </a:r>
                <a:r>
                  <a:rPr lang="zh-CN" altLang="en-US" dirty="0"/>
                  <a:t>曲线，为什么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不可约，可以参</a:t>
                </a:r>
                <a:endParaRPr lang="en-US" altLang="zh-CN" dirty="0"/>
              </a:p>
              <a:p>
                <a:r>
                  <a:rPr lang="zh-CN" altLang="en-US" dirty="0"/>
                  <a:t>考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那篇经典论文的</a:t>
                </a:r>
                <a:r>
                  <a:rPr lang="en-US" altLang="zh-CN" dirty="0"/>
                  <a:t>P23</a:t>
                </a:r>
                <a:r>
                  <a:rPr lang="zh-CN" altLang="en-US" dirty="0"/>
                  <a:t>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04F2BB3-8B38-7152-F7F9-AA9ECC7B1E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7320" y="310718"/>
                <a:ext cx="6663747" cy="4400564"/>
              </a:xfrm>
              <a:prstGeom prst="rect">
                <a:avLst/>
              </a:prstGeom>
              <a:blipFill>
                <a:blip r:embed="rId3"/>
                <a:stretch>
                  <a:fillRect l="-823" t="-831" r="-91" b="-12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7A288D9D-6BED-08BF-B91E-85F3CB1732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303" y="4711282"/>
            <a:ext cx="3312852" cy="155635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EE1A36F-C821-BE3E-B13A-91FEA6D9D970}"/>
              </a:ext>
            </a:extLst>
          </p:cNvPr>
          <p:cNvSpPr txBox="1"/>
          <p:nvPr/>
        </p:nvSpPr>
        <p:spPr>
          <a:xfrm>
            <a:off x="5695455" y="6267635"/>
            <a:ext cx="5886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这就是</a:t>
            </a:r>
            <a:r>
              <a:rPr lang="en-US" altLang="zh-CN" dirty="0"/>
              <a:t>Fermat</a:t>
            </a:r>
            <a:r>
              <a:rPr lang="zh-CN" altLang="en-US" dirty="0"/>
              <a:t>大定理的简短证明！！！被我给“发现”了。</a:t>
            </a:r>
          </a:p>
        </p:txBody>
      </p:sp>
    </p:spTree>
    <p:extLst>
      <p:ext uri="{BB962C8B-B14F-4D97-AF65-F5344CB8AC3E}">
        <p14:creationId xmlns:p14="http://schemas.microsoft.com/office/powerpoint/2010/main" val="759395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9E4587C-E5EB-7C13-6952-28EAD3D7C56F}"/>
              </a:ext>
            </a:extLst>
          </p:cNvPr>
          <p:cNvSpPr txBox="1"/>
          <p:nvPr/>
        </p:nvSpPr>
        <p:spPr>
          <a:xfrm>
            <a:off x="195308" y="17755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答疑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317DAED-2D7C-1873-7705-6D1B763E6B5B}"/>
                  </a:ext>
                </a:extLst>
              </p:cNvPr>
              <p:cNvSpPr txBox="1"/>
              <p:nvPr/>
            </p:nvSpPr>
            <p:spPr>
              <a:xfrm>
                <a:off x="337352" y="754602"/>
                <a:ext cx="6022418" cy="60572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Q:Serre</a:t>
                </a:r>
                <a:r>
                  <a:rPr lang="zh-CN" altLang="en-US" dirty="0"/>
                  <a:t>猜想为什么是在有限域上？</a:t>
                </a:r>
                <a:endParaRPr lang="en-US" altLang="zh-CN" dirty="0"/>
              </a:p>
              <a:p>
                <a:r>
                  <a:rPr lang="en-US" altLang="zh-CN" dirty="0"/>
                  <a:t>A:</a:t>
                </a:r>
                <a:r>
                  <a:rPr lang="zh-CN" altLang="en-US" dirty="0"/>
                  <a:t>首先不同的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进表示可能会导出相同的剩余表示，换</a:t>
                </a:r>
                <a:endParaRPr lang="en-US" altLang="zh-CN" dirty="0"/>
              </a:p>
              <a:p>
                <a:r>
                  <a:rPr lang="zh-CN" altLang="en-US" dirty="0"/>
                  <a:t>言之相同有限域上的表示，它的形变是不止一个的，</a:t>
                </a:r>
                <a:endParaRPr lang="en-US" altLang="zh-CN" dirty="0"/>
              </a:p>
              <a:p>
                <a:r>
                  <a:rPr lang="zh-CN" altLang="en-US" dirty="0"/>
                  <a:t>而只有有限域上的表示在模的基础上再满足一定条件，</a:t>
                </a:r>
                <a:endParaRPr lang="en-US" altLang="zh-CN" dirty="0"/>
              </a:p>
              <a:p>
                <a:r>
                  <a:rPr lang="zh-CN" altLang="en-US" dirty="0"/>
                  <a:t>它的形变才有可能是模的。也就是说，有限域上奇不可</a:t>
                </a:r>
                <a:endParaRPr lang="en-US" altLang="zh-CN" dirty="0"/>
              </a:p>
              <a:p>
                <a:r>
                  <a:rPr lang="zh-CN" altLang="en-US" dirty="0"/>
                  <a:t>约可以推出模的，但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进域上奇不可约不可以推出模的，</a:t>
                </a:r>
                <a:endParaRPr lang="en-US" altLang="zh-CN" dirty="0"/>
              </a:p>
              <a:p>
                <a:r>
                  <a:rPr lang="zh-CN" altLang="en-US" dirty="0"/>
                  <a:t>除非加上几何的</a:t>
                </a:r>
                <a:r>
                  <a:rPr lang="en-US" altLang="zh-CN" dirty="0"/>
                  <a:t>(geometric)</a:t>
                </a:r>
                <a:r>
                  <a:rPr lang="zh-CN" altLang="en-US" dirty="0"/>
                  <a:t>，而这个猜想叫做</a:t>
                </a:r>
                <a:r>
                  <a:rPr lang="en-US" altLang="zh-CN" dirty="0"/>
                  <a:t>Fontaine</a:t>
                </a:r>
              </a:p>
              <a:p>
                <a:r>
                  <a:rPr lang="en-US" altLang="zh-CN" dirty="0"/>
                  <a:t>–Mazur–</a:t>
                </a:r>
                <a:r>
                  <a:rPr lang="en-US" altLang="zh-CN" dirty="0" err="1"/>
                  <a:t>Langlands</a:t>
                </a:r>
                <a:r>
                  <a:rPr lang="zh-CN" altLang="en-US" dirty="0"/>
                  <a:t>猜想。</a:t>
                </a:r>
                <a:r>
                  <a:rPr lang="en-US" altLang="zh-CN" dirty="0"/>
                  <a:t> </a:t>
                </a:r>
              </a:p>
              <a:p>
                <a:endParaRPr lang="en-US" altLang="zh-CN" dirty="0"/>
              </a:p>
              <a:p>
                <a:r>
                  <a:rPr lang="en-US" altLang="zh-CN" dirty="0"/>
                  <a:t>Q:</a:t>
                </a:r>
                <a:r>
                  <a:rPr lang="zh-CN" altLang="en-US" dirty="0"/>
                  <a:t>有非有理傅里叶系数的新形式吗？</a:t>
                </a:r>
                <a:endParaRPr lang="en-US" altLang="zh-CN" dirty="0"/>
              </a:p>
              <a:p>
                <a:r>
                  <a:rPr lang="en-US" altLang="zh-CN" dirty="0"/>
                  <a:t>A:</a:t>
                </a:r>
                <a:r>
                  <a:rPr lang="zh-CN" altLang="en-US" dirty="0"/>
                  <a:t>有的，而且也不大，考虑模曲线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(23)</m:t>
                    </m:r>
                  </m:oMath>
                </a14:m>
                <a:r>
                  <a:rPr lang="zh-CN" altLang="en-US" dirty="0"/>
                  <a:t>，它的亏格是</a:t>
                </a:r>
                <a:r>
                  <a:rPr lang="en-US" altLang="zh-CN" dirty="0"/>
                  <a:t>2</a:t>
                </a:r>
              </a:p>
              <a:p>
                <a:r>
                  <a:rPr lang="zh-CN" altLang="en-US" dirty="0"/>
                  <a:t>并且</a:t>
                </a:r>
                <a:r>
                  <a:rPr lang="en-US" altLang="zh-CN" dirty="0"/>
                  <a:t>23</a:t>
                </a:r>
                <a:r>
                  <a:rPr lang="zh-CN" altLang="en-US" dirty="0"/>
                  <a:t>是素数，因此存在两个新形式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zh-CN" altLang="en-US" dirty="0"/>
                  <a:t>，通过</a:t>
                </a:r>
                <a:r>
                  <a:rPr lang="en-US" altLang="zh-CN" dirty="0"/>
                  <a:t>LMFDB</a:t>
                </a:r>
              </a:p>
              <a:p>
                <a:r>
                  <a:rPr lang="zh-CN" altLang="en-US" dirty="0"/>
                  <a:t>数据库，可以查出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rad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≈−1.61803</m:t>
                    </m:r>
                  </m:oMath>
                </a14:m>
                <a:r>
                  <a:rPr lang="zh-CN" altLang="en-US" dirty="0"/>
                  <a:t>而且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=0.618034	</m:t>
                    </m:r>
                  </m:oMath>
                </a14:m>
                <a:r>
                  <a:rPr lang="zh-CN" altLang="en-US" dirty="0"/>
                  <a:t>，它们的系数域是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(23)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导出一个二维</a:t>
                </a:r>
                <a:r>
                  <a:rPr lang="en-US" altLang="zh-CN" dirty="0"/>
                  <a:t>Abel</a:t>
                </a:r>
                <a:r>
                  <a:rPr lang="zh-CN" altLang="en-US" dirty="0"/>
                  <a:t>簇，其对应的方程是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=(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+1)(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−8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−7)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Q:FTL(3)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 FTL(4)</a:t>
                </a:r>
                <a:r>
                  <a:rPr lang="zh-CN" altLang="en-US" dirty="0"/>
                  <a:t>证明是必需的吗？</a:t>
                </a:r>
                <a:endParaRPr lang="en-US" altLang="zh-CN" dirty="0"/>
              </a:p>
              <a:p>
                <a:r>
                  <a:rPr lang="en-US" altLang="zh-CN" dirty="0"/>
                  <a:t>A:</a:t>
                </a:r>
                <a:r>
                  <a:rPr lang="zh-CN" altLang="en-US" dirty="0"/>
                  <a:t>是必要的，如果通过模性定理证明要求素数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&gt;3</m:t>
                    </m:r>
                  </m:oMath>
                </a14:m>
                <a:r>
                  <a:rPr lang="zh-CN" altLang="en-US" dirty="0"/>
                  <a:t>，因此</a:t>
                </a:r>
                <a:endParaRPr lang="en-US" altLang="zh-CN" dirty="0"/>
              </a:p>
              <a:p>
                <a:r>
                  <a:rPr lang="zh-CN" altLang="en-US" dirty="0"/>
                  <a:t>缺了素数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3</a:t>
                </a:r>
                <a:r>
                  <a:rPr lang="zh-CN" altLang="en-US" dirty="0"/>
                  <a:t>的情况，</a:t>
                </a:r>
                <a:r>
                  <a:rPr lang="en-US" altLang="zh-CN" dirty="0"/>
                  <a:t> FTL(3)</a:t>
                </a:r>
                <a:r>
                  <a:rPr lang="zh-CN" altLang="en-US" dirty="0"/>
                  <a:t>完成了</a:t>
                </a:r>
                <a:r>
                  <a:rPr lang="en-US" altLang="zh-CN" dirty="0"/>
                  <a:t>3</a:t>
                </a:r>
                <a:r>
                  <a:rPr lang="zh-CN" altLang="en-US" dirty="0"/>
                  <a:t>的情况，由于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不满</a:t>
                </a:r>
                <a:endParaRPr lang="en-US" altLang="zh-CN" dirty="0"/>
              </a:p>
              <a:p>
                <a:r>
                  <a:rPr lang="zh-CN" altLang="en-US" dirty="0"/>
                  <a:t>足费马大定理，因此使用</a:t>
                </a:r>
                <a:r>
                  <a:rPr lang="en-US" altLang="zh-CN" dirty="0"/>
                  <a:t>FTL(4)</a:t>
                </a:r>
                <a:r>
                  <a:rPr lang="zh-CN" altLang="en-US" dirty="0"/>
                  <a:t>来进行代替。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317DAED-2D7C-1873-7705-6D1B763E6B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352" y="754602"/>
                <a:ext cx="6022418" cy="6057236"/>
              </a:xfrm>
              <a:prstGeom prst="rect">
                <a:avLst/>
              </a:prstGeom>
              <a:blipFill>
                <a:blip r:embed="rId2"/>
                <a:stretch>
                  <a:fillRect l="-810" t="-604" r="-202" b="-7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EAB625D8-9FB7-36D3-5D1D-6ED0F666EC83}"/>
                  </a:ext>
                </a:extLst>
              </p:cNvPr>
              <p:cNvSpPr txBox="1"/>
              <p:nvPr/>
            </p:nvSpPr>
            <p:spPr>
              <a:xfrm>
                <a:off x="6359770" y="335845"/>
                <a:ext cx="5968301" cy="64633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Q:</a:t>
                </a:r>
                <a:r>
                  <a:rPr lang="zh-CN" altLang="en-US" dirty="0"/>
                  <a:t>表示不可约和绝对不可约有什么区别吗？</a:t>
                </a:r>
                <a:endParaRPr lang="en-US" altLang="zh-CN" dirty="0"/>
              </a:p>
              <a:p>
                <a:r>
                  <a:rPr lang="en-US" altLang="zh-CN" dirty="0"/>
                  <a:t>A:</a:t>
                </a:r>
                <a:r>
                  <a:rPr lang="zh-CN" altLang="en-US" dirty="0"/>
                  <a:t>绝对不可约就必不可约多了一个扩域不可约的性质，但</a:t>
                </a:r>
                <a:endParaRPr lang="en-US" altLang="zh-CN" dirty="0"/>
              </a:p>
              <a:p>
                <a:r>
                  <a:rPr lang="zh-CN" altLang="en-US" dirty="0"/>
                  <a:t>在大多数场景下，这个性质作用不大，而且有不少表示的</a:t>
                </a:r>
                <a:endParaRPr lang="en-US" altLang="zh-CN" dirty="0"/>
              </a:p>
              <a:p>
                <a:r>
                  <a:rPr lang="zh-CN" altLang="en-US" dirty="0"/>
                  <a:t>叙述都是在代数闭域中的，那么不可约和绝对不可约就没</a:t>
                </a:r>
                <a:endParaRPr lang="en-US" altLang="zh-CN" dirty="0"/>
              </a:p>
              <a:p>
                <a:r>
                  <a:rPr lang="zh-CN" altLang="en-US" dirty="0"/>
                  <a:t>什么区别了。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Q:</a:t>
                </a:r>
                <a:r>
                  <a:rPr lang="zh-CN" altLang="en-US" dirty="0"/>
                  <a:t>椭圆曲线导出的模表示同构于模形式导出的表示，但</a:t>
                </a:r>
                <a:endParaRPr lang="en-US" altLang="zh-CN" dirty="0"/>
              </a:p>
              <a:p>
                <a:r>
                  <a:rPr lang="zh-CN" altLang="en-US" dirty="0"/>
                  <a:t>为什么剩余表示的不可约性不相同？</a:t>
                </a:r>
                <a:endParaRPr lang="en-US" altLang="zh-CN" dirty="0"/>
              </a:p>
              <a:p>
                <a:r>
                  <a:rPr lang="en-US" altLang="zh-CN" dirty="0"/>
                  <a:t>A:</a:t>
                </a:r>
                <a:r>
                  <a:rPr lang="zh-CN" altLang="en-US" dirty="0"/>
                  <a:t>我们只要知道一点即可，同构表示的剩余表示不一定同</a:t>
                </a:r>
                <a:endParaRPr lang="en-US" altLang="zh-CN" dirty="0"/>
              </a:p>
              <a:p>
                <a:r>
                  <a:rPr lang="zh-CN" altLang="en-US" dirty="0"/>
                  <a:t>构。这里我们考虑的是系数环上的表示，如果两个表示同</a:t>
                </a:r>
                <a:endParaRPr lang="en-US" altLang="zh-CN" dirty="0"/>
              </a:p>
              <a:p>
                <a:r>
                  <a:rPr lang="zh-CN" altLang="en-US" dirty="0"/>
                  <a:t>构那么应该存在可逆矩阵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zh-CN" altLang="en-US" dirty="0"/>
                  <a:t>，那么应该存在一些情况，使</a:t>
                </a:r>
                <a:endParaRPr lang="en-US" altLang="zh-CN" dirty="0"/>
              </a:p>
              <a:p>
                <a:r>
                  <a:rPr lang="zh-CN" altLang="en-US" dirty="0"/>
                  <a:t>得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det</m:t>
                        </m:r>
                      </m:fName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fun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=0+</m:t>
                    </m:r>
                    <m:r>
                      <m:rPr>
                        <m:nor/>
                      </m:rPr>
                      <a:rPr lang="en-US" altLang="zh-CN" b="1" dirty="0"/>
                      <m:t>m</m:t>
                    </m:r>
                  </m:oMath>
                </a14:m>
                <a:r>
                  <a:rPr lang="zh-CN" altLang="en-US" dirty="0"/>
                  <a:t>，此时剩余表示对应的矩阵将不是可逆</a:t>
                </a:r>
                <a:endParaRPr lang="en-US" altLang="zh-CN" dirty="0"/>
              </a:p>
              <a:p>
                <a:r>
                  <a:rPr lang="zh-CN" altLang="en-US" dirty="0"/>
                  <a:t>的，也就会导致剩余表示出现不同构的现象。换言之，同</a:t>
                </a:r>
                <a:endParaRPr lang="en-US" altLang="zh-CN" dirty="0"/>
              </a:p>
              <a:p>
                <a:r>
                  <a:rPr lang="zh-CN" altLang="en-US" dirty="0"/>
                  <a:t>构不代表完全一样，只是某些性质上的相似罢了。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Q:</a:t>
                </a:r>
                <a:r>
                  <a:rPr lang="zh-CN" altLang="en-US" dirty="0"/>
                  <a:t>表示在一点有限的概念不清晰。</a:t>
                </a:r>
                <a:endParaRPr lang="en-US" altLang="zh-CN" dirty="0"/>
              </a:p>
              <a:p>
                <a:r>
                  <a:rPr lang="en-US" altLang="zh-CN" dirty="0"/>
                  <a:t>A:</a:t>
                </a:r>
                <a:r>
                  <a:rPr lang="zh-CN" altLang="en-US" dirty="0"/>
                  <a:t>笔者认为“有限”是历史遗留问题，在当时只是为了证明</a:t>
                </a:r>
                <a:endParaRPr lang="en-US" altLang="zh-CN" dirty="0"/>
              </a:p>
              <a:p>
                <a:r>
                  <a:rPr lang="zh-CN" altLang="en-US" dirty="0"/>
                  <a:t>某些定理而引入的，当时这些定理用来作为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猜想的</a:t>
                </a:r>
                <a:endParaRPr lang="en-US" altLang="zh-CN" dirty="0"/>
              </a:p>
              <a:p>
                <a:r>
                  <a:rPr lang="zh-CN" altLang="en-US" dirty="0"/>
                  <a:t>支撑证据。但以现代人的观点来看，</a:t>
                </a:r>
                <a:r>
                  <a:rPr lang="en-US" altLang="zh-CN" dirty="0"/>
                  <a:t> Serre</a:t>
                </a:r>
                <a:r>
                  <a:rPr lang="zh-CN" altLang="en-US" dirty="0"/>
                  <a:t>模猜想已经得</a:t>
                </a:r>
                <a:endParaRPr lang="en-US" altLang="zh-CN" dirty="0"/>
              </a:p>
              <a:p>
                <a:r>
                  <a:rPr lang="zh-CN" altLang="en-US" dirty="0"/>
                  <a:t>到证明，对应级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可以直接算得到，将有限作为前提</a:t>
                </a:r>
                <a:endParaRPr lang="en-US" altLang="zh-CN" dirty="0"/>
              </a:p>
              <a:p>
                <a:r>
                  <a:rPr lang="zh-CN" altLang="en-US" dirty="0"/>
                  <a:t>来约化表示的级已经没必要了。而且，费马大定理的证明</a:t>
                </a:r>
                <a:endParaRPr lang="en-US" altLang="zh-CN" dirty="0"/>
              </a:p>
              <a:p>
                <a:r>
                  <a:rPr lang="zh-CN" altLang="en-US" dirty="0"/>
                  <a:t>实际上已经可以不用走</a:t>
                </a:r>
                <a:r>
                  <a:rPr lang="zh-CN" altLang="en-US" b="1" dirty="0"/>
                  <a:t>模性定理</a:t>
                </a:r>
                <a:r>
                  <a:rPr lang="en-US" altLang="zh-CN" dirty="0"/>
                  <a:t>+</a:t>
                </a:r>
                <a:r>
                  <a:rPr lang="en-US" altLang="zh-CN" b="1" dirty="0" err="1"/>
                  <a:t>Ribet</a:t>
                </a:r>
                <a:r>
                  <a:rPr lang="zh-CN" altLang="en-US" b="1" dirty="0"/>
                  <a:t>定理</a:t>
                </a:r>
                <a:r>
                  <a:rPr lang="zh-CN" altLang="en-US" dirty="0"/>
                  <a:t>这么麻烦的道</a:t>
                </a:r>
                <a:endParaRPr lang="en-US" altLang="zh-CN" dirty="0"/>
              </a:p>
              <a:p>
                <a:r>
                  <a:rPr lang="zh-CN" altLang="en-US" dirty="0"/>
                  <a:t>路了，聪明的读者应该已经意识到了，后面会揭秘的。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EAB625D8-9FB7-36D3-5D1D-6ED0F666E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9770" y="335845"/>
                <a:ext cx="5968301" cy="6463308"/>
              </a:xfrm>
              <a:prstGeom prst="rect">
                <a:avLst/>
              </a:prstGeom>
              <a:blipFill>
                <a:blip r:embed="rId3"/>
                <a:stretch>
                  <a:fillRect l="-817" t="-472" r="-306" b="-5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4039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0C344F83-3D37-3460-E1E9-75CC0F671B5F}"/>
              </a:ext>
            </a:extLst>
          </p:cNvPr>
          <p:cNvSpPr txBox="1"/>
          <p:nvPr/>
        </p:nvSpPr>
        <p:spPr>
          <a:xfrm>
            <a:off x="275208" y="239696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第一部分：模表示基本定理的推导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02F85E4-2998-0D8E-4E9A-D895C466DCFE}"/>
              </a:ext>
            </a:extLst>
          </p:cNvPr>
          <p:cNvSpPr txBox="1"/>
          <p:nvPr/>
        </p:nvSpPr>
        <p:spPr>
          <a:xfrm>
            <a:off x="639193" y="878889"/>
            <a:ext cx="2291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严格定义反向极限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BDD6A78-6A93-2B16-D74B-D1CBF58FA107}"/>
                  </a:ext>
                </a:extLst>
              </p:cNvPr>
              <p:cNvSpPr txBox="1"/>
              <p:nvPr/>
            </p:nvSpPr>
            <p:spPr>
              <a:xfrm>
                <a:off x="807868" y="1377805"/>
                <a:ext cx="4865434" cy="53806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给定集合簇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dirty="0"/>
                  <a:t>(n=1,2,…)</a:t>
                </a:r>
                <a:r>
                  <a:rPr lang="zh-CN" altLang="en-US" dirty="0"/>
                  <a:t>和映射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则称</a:t>
                </a:r>
                <a14:m>
                  <m:oMath xmlns:m="http://schemas.openxmlformats.org/officeDocument/2006/math">
                    <m:nary>
                      <m:naryPr>
                        <m:chr m:val="∏"/>
                        <m:supHide m:val="on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zh-CN" dirty="0"/>
                  <a:t>(</a:t>
                </a:r>
                <a:r>
                  <a:rPr lang="zh-CN" altLang="en-US" dirty="0"/>
                  <a:t>笛卡尔积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满足下面条件的子集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{(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nary>
                        <m:naryPr>
                          <m:chr m:val="∏"/>
                          <m:supHide m:val="on"/>
                          <m:ctrlPr>
                            <a:rPr lang="zh-CN" alt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∀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关于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的一个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逆向极限</a:t>
                </a:r>
                <a:r>
                  <a:rPr lang="zh-CN" altLang="en-US" dirty="0"/>
                  <a:t>，记为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zh-CN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acc>
                              <m:accPr>
                                <m:chr m:val="⃖"/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acc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func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pPr algn="ctr"/>
                <a:r>
                  <a:rPr lang="zh-CN" altLang="en-US" sz="1200" dirty="0">
                    <a:solidFill>
                      <a:schemeClr val="accent2"/>
                    </a:solidFill>
                  </a:rPr>
                  <a:t>为了防止歧义以后我们将特征为</a:t>
                </a:r>
                <a:r>
                  <a:rPr lang="en-US" altLang="zh-CN" sz="1200" dirty="0">
                    <a:solidFill>
                      <a:schemeClr val="accent2"/>
                    </a:solidFill>
                  </a:rPr>
                  <a:t>p</a:t>
                </a:r>
                <a:r>
                  <a:rPr lang="zh-CN" altLang="en-US" sz="1200" dirty="0">
                    <a:solidFill>
                      <a:schemeClr val="accent2"/>
                    </a:solidFill>
                  </a:rPr>
                  <a:t>的域记为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sSup>
                          <m:sSupPr>
                            <m:ctrlPr>
                              <a:rPr lang="en-US" altLang="zh-CN" sz="120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2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12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b>
                    </m:sSub>
                  </m:oMath>
                </a14:m>
                <a:r>
                  <a:rPr lang="zh-CN" altLang="en-US" sz="1200" dirty="0">
                    <a:solidFill>
                      <a:schemeClr val="accent2"/>
                    </a:solidFill>
                  </a:rPr>
                  <a:t>，整数商环记为</a:t>
                </a:r>
                <a14:m>
                  <m:oMath xmlns:m="http://schemas.openxmlformats.org/officeDocument/2006/math">
                    <m:r>
                      <a:rPr lang="en-US" altLang="zh-CN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sz="1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sz="1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CN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en-US" altLang="zh-CN" sz="1200" dirty="0">
                  <a:solidFill>
                    <a:schemeClr val="accent2"/>
                  </a:solidFill>
                </a:endParaRPr>
              </a:p>
              <a:p>
                <a:r>
                  <a:rPr lang="zh-CN" altLang="en-US" dirty="0"/>
                  <a:t>我们取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dirty="0"/>
                  <a:t>=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zh-CN" altLang="en-US" dirty="0"/>
                  <a:t>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为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zh-CN" altLang="en-US" dirty="0"/>
                  <a:t>到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zh-CN" altLang="en-US" dirty="0"/>
                  <a:t>的</a:t>
                </a:r>
                <a:endParaRPr lang="en-US" altLang="zh-CN" dirty="0"/>
              </a:p>
              <a:p>
                <a:r>
                  <a:rPr lang="zh-CN" altLang="en-US" dirty="0"/>
                  <a:t>自然投影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dirty="0"/>
                  <a:t>(mod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altLang="zh-CN" dirty="0"/>
                  <a:t>)</a:t>
                </a:r>
              </a:p>
              <a:p>
                <a:r>
                  <a:rPr lang="zh-CN" altLang="en-US" dirty="0"/>
                  <a:t>于是我们定义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zh-CN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acc>
                              <m:accPr>
                                <m:chr m:val="⃖"/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acc>
                          </m:lim>
                        </m:limLow>
                      </m:fName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func>
                  </m:oMath>
                </a14:m>
                <a:r>
                  <a:rPr lang="zh-CN" altLang="en-US" dirty="0"/>
                  <a:t>为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p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进整数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endParaRPr lang="en-US" altLang="zh-CN" dirty="0"/>
              </a:p>
              <a:p>
                <a:r>
                  <a:rPr lang="zh-CN" altLang="en-US" dirty="0"/>
                  <a:t>可以定义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的环运算为序列的加法和乘法，</a:t>
                </a:r>
                <a:endParaRPr lang="en-US" altLang="zh-CN" dirty="0"/>
              </a:p>
              <a:p>
                <a:r>
                  <a:rPr lang="zh-CN" altLang="en-US" dirty="0"/>
                  <a:t>最后可以证明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zh-CN" altLang="en-US" i="1">
                        <a:latin typeface="Cambria Math" panose="02040503050406030204" pitchFamily="18" charset="0"/>
                      </a:rPr>
                      <m:t>是</m:t>
                    </m:r>
                  </m:oMath>
                </a14:m>
                <a:r>
                  <a:rPr lang="zh-CN" altLang="en-US" dirty="0"/>
                  <a:t>一个整环，所以一定存在</a:t>
                </a:r>
                <a:endParaRPr lang="en-US" altLang="zh-CN" dirty="0"/>
              </a:p>
              <a:p>
                <a:r>
                  <a:rPr lang="zh-CN" altLang="en-US" dirty="0"/>
                  <a:t>分式域，我们称其为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p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进数域</a:t>
                </a:r>
                <a:r>
                  <a:rPr lang="zh-CN" altLang="en-US" dirty="0"/>
                  <a:t>，记为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通过有理数的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p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进展开</a:t>
                </a:r>
                <a:r>
                  <a:rPr lang="zh-CN" altLang="en-US" dirty="0"/>
                  <a:t>，可以将</a:t>
                </a:r>
                <a:r>
                  <a:rPr lang="en-US" altLang="zh-CN" dirty="0"/>
                  <a:t>Q</a:t>
                </a:r>
                <a:r>
                  <a:rPr lang="zh-CN" altLang="en-US" dirty="0"/>
                  <a:t>嵌入到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zh-CN" i="1" dirty="0">
                  <a:latin typeface="Cambria Math" panose="02040503050406030204" pitchFamily="18" charset="0"/>
                </a:endParaRPr>
              </a:p>
              <a:p>
                <a:r>
                  <a:rPr lang="zh-CN" altLang="en-US" dirty="0"/>
                  <a:t>对即约有理数</a:t>
                </a:r>
                <a:r>
                  <a:rPr lang="en-US" altLang="zh-CN" dirty="0"/>
                  <a:t>a/b</a:t>
                </a:r>
                <a:r>
                  <a:rPr lang="zh-CN" altLang="en-US" dirty="0"/>
                  <a:t>的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进展开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若不互素，可</a:t>
                </a:r>
                <a:endParaRPr lang="en-US" altLang="zh-CN" dirty="0"/>
              </a:p>
              <a:p>
                <a:r>
                  <a:rPr lang="zh-CN" altLang="en-US" dirty="0"/>
                  <a:t>直接提取到数前，故假设</a:t>
                </a:r>
                <a:r>
                  <a:rPr lang="en-US" altLang="zh-CN" dirty="0"/>
                  <a:t>(</a:t>
                </a:r>
                <a:r>
                  <a:rPr lang="en-US" altLang="zh-CN" dirty="0" err="1"/>
                  <a:t>a,b,p</a:t>
                </a:r>
                <a:r>
                  <a:rPr lang="en-US" altLang="zh-CN" dirty="0"/>
                  <a:t>)=1)</a:t>
                </a:r>
                <a:endParaRPr lang="en-US" altLang="zh-CN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BDD6A78-6A93-2B16-D74B-D1CBF58FA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868" y="1377805"/>
                <a:ext cx="4865434" cy="5380640"/>
              </a:xfrm>
              <a:prstGeom prst="rect">
                <a:avLst/>
              </a:prstGeom>
              <a:blipFill>
                <a:blip r:embed="rId2"/>
                <a:stretch>
                  <a:fillRect l="-1128" t="-3171" b="-11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50ECB48C-A777-817F-12A6-D3016781BE86}"/>
                  </a:ext>
                </a:extLst>
              </p:cNvPr>
              <p:cNvSpPr txBox="1"/>
              <p:nvPr/>
            </p:nvSpPr>
            <p:spPr>
              <a:xfrm>
                <a:off x="6203401" y="497173"/>
                <a:ext cx="4721164" cy="3123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200" dirty="0"/>
                  <a:t>注：你可以回想循环小数是怎么得到的，顺带一提</a:t>
                </a:r>
                <a:endParaRPr lang="en-US" altLang="zh-CN" sz="1200" dirty="0"/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zh-CN" altLang="en-US" sz="1200" i="1">
                        <a:latin typeface="Cambria Math" panose="02040503050406030204" pitchFamily="18" charset="0"/>
                      </a:rPr>
                      <m:t>在</m:t>
                    </m:r>
                  </m:oMath>
                </a14:m>
                <a:r>
                  <a:rPr lang="en-US" altLang="zh-CN" sz="1200" dirty="0"/>
                  <a:t>10</a:t>
                </a:r>
                <a:r>
                  <a:rPr lang="zh-CN" altLang="en-US" sz="1200" dirty="0"/>
                  <a:t>进制下是循环小数，但</a:t>
                </a:r>
                <a:r>
                  <a:rPr lang="en-US" altLang="zh-CN" sz="1200" dirty="0"/>
                  <a:t>3</a:t>
                </a:r>
                <a:r>
                  <a:rPr lang="zh-CN" altLang="en-US" sz="1200" dirty="0"/>
                  <a:t>进制下却不是，</a:t>
                </a:r>
                <a:endParaRPr lang="en-US" altLang="zh-CN" sz="1200" dirty="0"/>
              </a:p>
              <a:p>
                <a:pPr algn="ctr"/>
                <a:r>
                  <a:rPr lang="zh-CN" altLang="en-US" sz="1200" dirty="0"/>
                  <a:t>所以循环小数是个相对的概念</a:t>
                </a:r>
                <a:endParaRPr lang="en-US" altLang="zh-CN" sz="1200" dirty="0"/>
              </a:p>
              <a:p>
                <a:pPr algn="ctr"/>
                <a:endParaRPr lang="en-US" altLang="zh-CN" sz="1200" dirty="0"/>
              </a:p>
              <a:p>
                <a:r>
                  <a:rPr lang="zh-CN" altLang="en-US" dirty="0"/>
                  <a:t>我们只需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对</a:t>
                </a:r>
                <a:r>
                  <a:rPr lang="en-US" altLang="zh-CN" dirty="0"/>
                  <a:t>b</a:t>
                </a:r>
                <a:r>
                  <a:rPr lang="zh-CN" altLang="en-US" dirty="0"/>
                  <a:t>做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进除法即可，此处举个例子</a:t>
                </a:r>
                <a:endParaRPr lang="en-US" altLang="zh-CN" dirty="0"/>
              </a:p>
              <a:p>
                <a:r>
                  <a:rPr lang="en-US" altLang="zh-CN" dirty="0"/>
                  <a:t>1</a:t>
                </a:r>
                <a:r>
                  <a:rPr lang="zh-CN" altLang="en-US" dirty="0"/>
                  <a:t>除</a:t>
                </a:r>
                <a:r>
                  <a:rPr lang="en-US" altLang="zh-CN" dirty="0"/>
                  <a:t>7</a:t>
                </a:r>
                <a:r>
                  <a:rPr lang="zh-CN" altLang="en-US" dirty="0"/>
                  <a:t>的</a:t>
                </a:r>
                <a:r>
                  <a:rPr lang="en-US" altLang="zh-CN" dirty="0"/>
                  <a:t>5</a:t>
                </a:r>
                <a:r>
                  <a:rPr lang="zh-CN" altLang="en-US" dirty="0"/>
                  <a:t>进除法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首先我们背一个</a:t>
                </a:r>
                <a:r>
                  <a:rPr lang="en-US" altLang="zh-CN" dirty="0"/>
                  <a:t>5</a:t>
                </a:r>
                <a:r>
                  <a:rPr lang="zh-CN" altLang="en-US" dirty="0"/>
                  <a:t>进域的简化乘法表</a:t>
                </a:r>
                <a:endParaRPr lang="en-US" altLang="zh-CN" dirty="0"/>
              </a:p>
              <a:p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×2=4</m:t>
                    </m:r>
                  </m:oMath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r>
                  <a:rPr lang="en-US" altLang="zh-CN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2×3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=11   3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×3=15</m:t>
                    </m:r>
                  </m:oMath>
                </a14:m>
                <a:r>
                  <a:rPr lang="en-US" altLang="zh-CN" b="0" dirty="0">
                    <a:ea typeface="Cambria Math" panose="02040503050406030204" pitchFamily="18" charset="0"/>
                  </a:rPr>
                  <a:t> </a:t>
                </a:r>
              </a:p>
              <a:p>
                <a:r>
                  <a:rPr lang="en-US" altLang="zh-CN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2×4=13   3×4=22    4×4=31</m:t>
                    </m:r>
                  </m:oMath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>
                    <a:ea typeface="Cambria Math" panose="02040503050406030204" pitchFamily="18" charset="0"/>
                  </a:rPr>
                  <a:t>同时记住逢</a:t>
                </a:r>
                <a:r>
                  <a:rPr lang="en-US" altLang="zh-CN" dirty="0">
                    <a:ea typeface="Cambria Math" panose="02040503050406030204" pitchFamily="18" charset="0"/>
                  </a:rPr>
                  <a:t>5</a:t>
                </a:r>
                <a:r>
                  <a:rPr lang="zh-CN" altLang="en-US" dirty="0">
                    <a:ea typeface="Cambria Math" panose="02040503050406030204" pitchFamily="18" charset="0"/>
                  </a:rPr>
                  <a:t>进一，借位取</a:t>
                </a:r>
                <a:r>
                  <a:rPr lang="en-US" altLang="zh-CN" dirty="0">
                    <a:ea typeface="Cambria Math" panose="02040503050406030204" pitchFamily="18" charset="0"/>
                  </a:rPr>
                  <a:t>4</a:t>
                </a:r>
                <a:endParaRPr lang="en-US" altLang="zh-CN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50ECB48C-A777-817F-12A6-D3016781B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3401" y="497173"/>
                <a:ext cx="4721164" cy="3123997"/>
              </a:xfrm>
              <a:prstGeom prst="rect">
                <a:avLst/>
              </a:prstGeom>
              <a:blipFill>
                <a:blip r:embed="rId3"/>
                <a:stretch>
                  <a:fillRect l="-1163" t="-195" r="-517" b="-23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>
            <a:extLst>
              <a:ext uri="{FF2B5EF4-FFF2-40B4-BE49-F238E27FC236}">
                <a16:creationId xmlns:a16="http://schemas.microsoft.com/office/drawing/2014/main" id="{3B0725DE-ADD5-5A65-2A5F-F65FB8A360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969417" y="3795232"/>
            <a:ext cx="2894123" cy="24261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A55ABAA0-E11E-3802-41B3-1A71812E986D}"/>
                  </a:ext>
                </a:extLst>
              </p:cNvPr>
              <p:cNvSpPr txBox="1"/>
              <p:nvPr/>
            </p:nvSpPr>
            <p:spPr>
              <a:xfrm>
                <a:off x="8718822" y="3621170"/>
                <a:ext cx="3509230" cy="2127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，则有同构链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由此可以知道特征为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的域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实际就是整环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对其理想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的商域，此处表明了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与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一对多</a:t>
                </a:r>
                <a:r>
                  <a:rPr lang="zh-CN" altLang="en-US" dirty="0"/>
                  <a:t>的等价关系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A55ABAA0-E11E-3802-41B3-1A71812E98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8822" y="3621170"/>
                <a:ext cx="3509230" cy="2127505"/>
              </a:xfrm>
              <a:prstGeom prst="rect">
                <a:avLst/>
              </a:prstGeom>
              <a:blipFill>
                <a:blip r:embed="rId5"/>
                <a:stretch>
                  <a:fillRect l="-1389" t="-1146" b="-37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3829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398F847-7186-4835-709C-F90D81749359}"/>
              </a:ext>
            </a:extLst>
          </p:cNvPr>
          <p:cNvSpPr txBox="1"/>
          <p:nvPr/>
        </p:nvSpPr>
        <p:spPr>
          <a:xfrm>
            <a:off x="230821" y="213063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2.Eichler-Shimura</a:t>
            </a:r>
            <a:r>
              <a:rPr lang="zh-CN" altLang="en-US" dirty="0"/>
              <a:t>理论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B06D520-074C-2D7F-5F58-6B3AF5AFADDD}"/>
              </a:ext>
            </a:extLst>
          </p:cNvPr>
          <p:cNvSpPr txBox="1"/>
          <p:nvPr/>
        </p:nvSpPr>
        <p:spPr>
          <a:xfrm>
            <a:off x="612558" y="899372"/>
            <a:ext cx="47884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(1)</a:t>
            </a:r>
            <a:r>
              <a:rPr lang="zh-CN" altLang="en-US" b="1" dirty="0"/>
              <a:t>代数曲线与其函数域的对应关系</a:t>
            </a:r>
            <a:endParaRPr lang="en-US" altLang="zh-CN" b="1" dirty="0"/>
          </a:p>
          <a:p>
            <a:r>
              <a:rPr lang="zh-CN" altLang="en-US" dirty="0"/>
              <a:t>域</a:t>
            </a:r>
            <a:r>
              <a:rPr lang="en-US" altLang="zh-CN" dirty="0"/>
              <a:t>k</a:t>
            </a:r>
            <a:r>
              <a:rPr lang="zh-CN" altLang="en-US" dirty="0"/>
              <a:t>上的代数曲线导出对应域</a:t>
            </a:r>
            <a:r>
              <a:rPr lang="en-US" altLang="zh-CN" dirty="0"/>
              <a:t>k</a:t>
            </a:r>
            <a:r>
              <a:rPr lang="zh-CN" altLang="en-US" dirty="0"/>
              <a:t>上的函数域</a:t>
            </a:r>
            <a:endParaRPr lang="en-US" altLang="zh-CN" dirty="0"/>
          </a:p>
          <a:p>
            <a:r>
              <a:rPr lang="zh-CN" altLang="en-US" dirty="0"/>
              <a:t>域</a:t>
            </a:r>
            <a:r>
              <a:rPr lang="en-US" altLang="zh-CN" dirty="0"/>
              <a:t>k</a:t>
            </a:r>
            <a:r>
              <a:rPr lang="zh-CN" altLang="en-US" dirty="0"/>
              <a:t>上的函数域可以找到对应的</a:t>
            </a:r>
            <a:r>
              <a:rPr lang="en-US" altLang="zh-CN" dirty="0"/>
              <a:t>k</a:t>
            </a:r>
            <a:r>
              <a:rPr lang="zh-CN" altLang="en-US" dirty="0"/>
              <a:t>上的代数曲线</a:t>
            </a:r>
            <a:endParaRPr lang="en-US" altLang="zh-CN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8997C65-B704-6AFE-0C78-37858509B20D}"/>
              </a:ext>
            </a:extLst>
          </p:cNvPr>
          <p:cNvSpPr/>
          <p:nvPr/>
        </p:nvSpPr>
        <p:spPr>
          <a:xfrm>
            <a:off x="932155" y="2123633"/>
            <a:ext cx="1171853" cy="577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域</a:t>
            </a:r>
            <a:r>
              <a:rPr lang="en-US" altLang="zh-CN" dirty="0"/>
              <a:t>k</a:t>
            </a:r>
            <a:r>
              <a:rPr lang="zh-CN" altLang="en-US" dirty="0"/>
              <a:t>上的代数曲线</a:t>
            </a: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40D96F7D-B239-60AA-DD68-51C056070812}"/>
              </a:ext>
            </a:extLst>
          </p:cNvPr>
          <p:cNvCxnSpPr>
            <a:stCxn id="4" idx="3"/>
          </p:cNvCxnSpPr>
          <p:nvPr/>
        </p:nvCxnSpPr>
        <p:spPr>
          <a:xfrm flipV="1">
            <a:off x="2104008" y="2412157"/>
            <a:ext cx="114249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id="{26D9E8A3-550B-440C-3C35-FC712663DBF2}"/>
              </a:ext>
            </a:extLst>
          </p:cNvPr>
          <p:cNvSpPr/>
          <p:nvPr/>
        </p:nvSpPr>
        <p:spPr>
          <a:xfrm>
            <a:off x="3246500" y="2123633"/>
            <a:ext cx="1050292" cy="577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域</a:t>
            </a:r>
            <a:r>
              <a:rPr lang="en-US" altLang="zh-CN" dirty="0"/>
              <a:t>k</a:t>
            </a:r>
            <a:r>
              <a:rPr lang="zh-CN" altLang="en-US" dirty="0"/>
              <a:t>上的函数域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68438DB-1306-00EB-76C2-2E3D3669FF94}"/>
              </a:ext>
            </a:extLst>
          </p:cNvPr>
          <p:cNvSpPr txBox="1"/>
          <p:nvPr/>
        </p:nvSpPr>
        <p:spPr>
          <a:xfrm>
            <a:off x="2005840" y="270068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是一个满射</a:t>
            </a:r>
            <a:endParaRPr lang="en-US" altLang="zh-CN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292C502-5F6E-21D5-7C4D-BD7DF431C248}"/>
              </a:ext>
            </a:extLst>
          </p:cNvPr>
          <p:cNvSpPr txBox="1"/>
          <p:nvPr/>
        </p:nvSpPr>
        <p:spPr>
          <a:xfrm>
            <a:off x="683581" y="3346882"/>
            <a:ext cx="41088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另一个是，域</a:t>
            </a:r>
            <a:r>
              <a:rPr lang="en-US" altLang="zh-CN" dirty="0"/>
              <a:t>k</a:t>
            </a:r>
            <a:r>
              <a:rPr lang="zh-CN" altLang="en-US" dirty="0"/>
              <a:t>上代数曲线间的态射与</a:t>
            </a:r>
            <a:endParaRPr lang="en-US" altLang="zh-CN" dirty="0"/>
          </a:p>
          <a:p>
            <a:r>
              <a:rPr lang="zh-CN" altLang="en-US" dirty="0"/>
              <a:t>函数域间域同态的对应关系，这是上面</a:t>
            </a:r>
            <a:endParaRPr lang="en-US" altLang="zh-CN" dirty="0"/>
          </a:p>
          <a:p>
            <a:r>
              <a:rPr lang="zh-CN" altLang="en-US" dirty="0"/>
              <a:t>结论的简单导出，所以主要是上面这个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EBE15C3-1802-39D5-B5AE-00DEA3F83329}"/>
              </a:ext>
            </a:extLst>
          </p:cNvPr>
          <p:cNvSpPr txBox="1"/>
          <p:nvPr/>
        </p:nvSpPr>
        <p:spPr>
          <a:xfrm>
            <a:off x="612558" y="4669654"/>
            <a:ext cx="46682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这是代数几何的结论，其意义在于我们构造</a:t>
            </a:r>
            <a:endParaRPr lang="en-US" altLang="zh-CN" dirty="0"/>
          </a:p>
          <a:p>
            <a:r>
              <a:rPr lang="zh-CN" altLang="en-US" dirty="0"/>
              <a:t>域</a:t>
            </a:r>
            <a:r>
              <a:rPr lang="en-US" altLang="zh-CN" dirty="0"/>
              <a:t>k</a:t>
            </a:r>
            <a:r>
              <a:rPr lang="zh-CN" altLang="en-US" dirty="0"/>
              <a:t>上的函数域也就可以称它是域</a:t>
            </a:r>
            <a:r>
              <a:rPr lang="en-US" altLang="zh-CN" dirty="0"/>
              <a:t>k</a:t>
            </a:r>
            <a:r>
              <a:rPr lang="zh-CN" altLang="en-US" dirty="0"/>
              <a:t>上的代数</a:t>
            </a:r>
            <a:endParaRPr lang="en-US" altLang="zh-CN" dirty="0"/>
          </a:p>
          <a:p>
            <a:r>
              <a:rPr lang="zh-CN" altLang="en-US" dirty="0"/>
              <a:t>曲线了，说明一个复流形具有代数曲线的构</a:t>
            </a:r>
            <a:endParaRPr lang="en-US" altLang="zh-CN" dirty="0"/>
          </a:p>
          <a:p>
            <a:r>
              <a:rPr lang="zh-CN" altLang="en-US" dirty="0"/>
              <a:t>造就依赖于这个事实，比如接下来的模曲线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89A4375-B72B-39CD-59CF-81161FB1B2E1}"/>
                  </a:ext>
                </a:extLst>
              </p:cNvPr>
              <p:cNvSpPr txBox="1"/>
              <p:nvPr/>
            </p:nvSpPr>
            <p:spPr>
              <a:xfrm>
                <a:off x="6096000" y="397729"/>
                <a:ext cx="6148093" cy="31393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(2)</a:t>
                </a:r>
                <a:r>
                  <a:rPr lang="zh-CN" altLang="en-US" b="1" dirty="0"/>
                  <a:t>关于</a:t>
                </a:r>
                <a:r>
                  <a:rPr lang="en-US" altLang="zh-CN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𝜞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b="1" dirty="0"/>
                  <a:t>(N)</a:t>
                </a:r>
                <a:r>
                  <a:rPr lang="zh-CN" altLang="en-US" b="1" dirty="0"/>
                  <a:t>的模曲线是代数曲线</a:t>
                </a:r>
                <a:endParaRPr lang="en-US" altLang="zh-CN" b="1" dirty="0"/>
              </a:p>
              <a:p>
                <a:r>
                  <a:rPr lang="zh-CN" altLang="en-US" dirty="0"/>
                  <a:t>首先，我们要知道研究紧黎曼面等价于研究光滑代数曲线</a:t>
                </a:r>
                <a:endParaRPr lang="en-US" altLang="zh-CN" dirty="0"/>
              </a:p>
              <a:p>
                <a:r>
                  <a:rPr lang="zh-CN" altLang="en-US" dirty="0"/>
                  <a:t>记函数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en-US" altLang="zh-CN" dirty="0"/>
                  <a:t>N)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dirty="0"/>
                  <a:t>(N))</a:t>
                </a:r>
                <a:r>
                  <a:rPr lang="zh-CN" altLang="en-US" dirty="0"/>
                  <a:t>上的函数域为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考虑复数域</a:t>
                </a:r>
                <a:r>
                  <a:rPr lang="en-US" altLang="zh-CN" dirty="0"/>
                  <a:t>C</a:t>
                </a:r>
                <a:r>
                  <a:rPr lang="zh-CN" altLang="en-US" dirty="0"/>
                  <a:t>的一个子域，有理数域</a:t>
                </a:r>
                <a:r>
                  <a:rPr lang="en-US" altLang="zh-CN" dirty="0"/>
                  <a:t>Q</a:t>
                </a:r>
                <a:r>
                  <a:rPr lang="zh-CN" altLang="en-US" dirty="0"/>
                  <a:t>，注意域扩张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⊃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)⊃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左边是代数的，而右边是超越的，根据扩张的基本性质有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⊃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)⊃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是</a:t>
                </a:r>
                <a:r>
                  <a:rPr lang="en-US" altLang="zh-CN" dirty="0"/>
                  <a:t>Q</a:t>
                </a:r>
                <a:r>
                  <a:rPr lang="zh-CN" altLang="en-US" dirty="0"/>
                  <a:t>上的函数域，因此它对应一个</a:t>
                </a:r>
                <a:r>
                  <a:rPr lang="en-US" altLang="zh-CN" dirty="0"/>
                  <a:t>Q</a:t>
                </a:r>
                <a:r>
                  <a:rPr lang="zh-CN" altLang="en-US" dirty="0"/>
                  <a:t>上的代数曲线，</a:t>
                </a:r>
                <a:endParaRPr lang="en-US" altLang="zh-CN" dirty="0"/>
              </a:p>
              <a:p>
                <a:r>
                  <a:rPr lang="zh-CN" altLang="en-US" dirty="0"/>
                  <a:t>为了与模曲线区别，我们记其为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𝑎𝑙𝑔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en-US" altLang="zh-CN" dirty="0"/>
                  <a:t>N)</a:t>
                </a:r>
                <a:r>
                  <a:rPr lang="zh-CN" altLang="en-US" dirty="0"/>
                  <a:t>的亏格为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的时候，其直接可以对应一条椭圆曲线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89A4375-B72B-39CD-59CF-81161FB1B2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97729"/>
                <a:ext cx="6148093" cy="3139321"/>
              </a:xfrm>
              <a:prstGeom prst="rect">
                <a:avLst/>
              </a:prstGeom>
              <a:blipFill>
                <a:blip r:embed="rId2"/>
                <a:stretch>
                  <a:fillRect l="-793" t="-971" b="-29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图片 12">
            <a:extLst>
              <a:ext uri="{FF2B5EF4-FFF2-40B4-BE49-F238E27FC236}">
                <a16:creationId xmlns:a16="http://schemas.microsoft.com/office/drawing/2014/main" id="{B5CA02C3-C158-8E78-D1C3-4856076BD1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537050"/>
            <a:ext cx="5082980" cy="14326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532B0EE-DF07-513B-4E7E-3BB109DEEABB}"/>
                  </a:ext>
                </a:extLst>
              </p:cNvPr>
              <p:cNvSpPr txBox="1"/>
              <p:nvPr/>
            </p:nvSpPr>
            <p:spPr>
              <a:xfrm>
                <a:off x="6214369" y="5166804"/>
                <a:ext cx="5955476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以后，对于模曲线不论是作为紧黎曼曲面还是代数曲线，</a:t>
                </a:r>
                <a:endParaRPr lang="en-US" altLang="zh-CN" dirty="0"/>
              </a:p>
              <a:p>
                <a:r>
                  <a:rPr lang="zh-CN" altLang="en-US" dirty="0"/>
                  <a:t>统一写为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，记住其具有有理构造就行了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证明模曲线是</a:t>
                </a:r>
                <a:r>
                  <a:rPr lang="en-US" altLang="zh-CN" dirty="0"/>
                  <a:t>Q</a:t>
                </a:r>
                <a:r>
                  <a:rPr lang="zh-CN" altLang="en-US" dirty="0"/>
                  <a:t>上的代数曲线主要为我们以后的约化理论</a:t>
                </a:r>
                <a:endParaRPr lang="en-US" altLang="zh-CN" dirty="0"/>
              </a:p>
              <a:p>
                <a:r>
                  <a:rPr lang="zh-CN" altLang="en-US" dirty="0"/>
                  <a:t>做基础，这样才能与椭圆曲线的约化联系起来</a:t>
                </a: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8532B0EE-DF07-513B-4E7E-3BB109DEEA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4369" y="5166804"/>
                <a:ext cx="5955476" cy="1477328"/>
              </a:xfrm>
              <a:prstGeom prst="rect">
                <a:avLst/>
              </a:prstGeom>
              <a:blipFill>
                <a:blip r:embed="rId4"/>
                <a:stretch>
                  <a:fillRect l="-819" t="-2479" r="-205" b="-57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1305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A01A23F-6A19-502B-ED48-8CE9F8308DFC}"/>
                  </a:ext>
                </a:extLst>
              </p:cNvPr>
              <p:cNvSpPr txBox="1"/>
              <p:nvPr/>
            </p:nvSpPr>
            <p:spPr>
              <a:xfrm>
                <a:off x="210105" y="220175"/>
                <a:ext cx="4830168" cy="65035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(3)</a:t>
                </a:r>
                <a:r>
                  <a:rPr lang="zh-CN" altLang="en-US" b="1" dirty="0"/>
                  <a:t>映射及其诱导</a:t>
                </a:r>
                <a:endParaRPr lang="en-US" altLang="zh-CN" b="1" dirty="0"/>
              </a:p>
              <a:p>
                <a:r>
                  <a:rPr lang="zh-CN" altLang="en-US" dirty="0"/>
                  <a:t>对于紧黎曼曲面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Y</a:t>
                </a:r>
                <a:r>
                  <a:rPr lang="zh-CN" altLang="en-US" dirty="0"/>
                  <a:t>间的非常全纯映射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我们可以诱导出函数域上的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回拉映射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altLang="zh-CN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即对于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上的点，先通过</a:t>
                </a:r>
                <a:r>
                  <a:rPr lang="en-US" altLang="zh-CN" dirty="0"/>
                  <a:t>h</a:t>
                </a:r>
                <a:r>
                  <a:rPr lang="zh-CN" altLang="en-US" dirty="0"/>
                  <a:t>变为</a:t>
                </a:r>
                <a:r>
                  <a:rPr lang="en-US" altLang="zh-CN" dirty="0"/>
                  <a:t>Y</a:t>
                </a:r>
                <a:r>
                  <a:rPr lang="zh-CN" altLang="en-US" dirty="0"/>
                  <a:t>上的点，再</a:t>
                </a:r>
                <a:endParaRPr lang="en-US" altLang="zh-CN" dirty="0"/>
              </a:p>
              <a:p>
                <a:r>
                  <a:rPr lang="zh-CN" altLang="en-US" dirty="0"/>
                  <a:t>借助</a:t>
                </a:r>
                <a:r>
                  <a:rPr lang="en-US" altLang="zh-CN" dirty="0"/>
                  <a:t>Y</a:t>
                </a:r>
                <a:r>
                  <a:rPr lang="zh-CN" altLang="en-US" dirty="0"/>
                  <a:t>上的函数得到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上的函数，更进一步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h𝑜𝑙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h𝑜𝑙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得到全纯形式，可诱导出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向前映射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h𝑜𝑙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𝑋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h𝑜𝑙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𝑌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即全纯形式转化，将</a:t>
                </a:r>
                <a:r>
                  <a:rPr lang="en-US" altLang="zh-CN" dirty="0"/>
                  <a:t>Y</a:t>
                </a:r>
                <a:r>
                  <a:rPr lang="zh-CN" altLang="en-US" dirty="0"/>
                  <a:t>上的积分的定义转化为</a:t>
                </a:r>
                <a:endParaRPr lang="en-US" altLang="zh-CN" dirty="0"/>
              </a:p>
              <a:p>
                <a:r>
                  <a:rPr lang="zh-CN" altLang="en-US" dirty="0"/>
                  <a:t>变换形式后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上的积分，于是我们可以诱导出</a:t>
                </a:r>
                <a:endParaRPr lang="en-US" altLang="zh-CN" dirty="0"/>
              </a:p>
              <a:p>
                <a:r>
                  <a:rPr lang="zh-CN" altLang="en-US" dirty="0"/>
                  <a:t>雅可比簇上的两个映射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𝐽𝑎𝑐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𝐽𝑎𝑐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𝐽𝑎𝑐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𝐽𝑎𝑐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只需验证等价类的转化后的积分仍是一个等价</a:t>
                </a:r>
                <a:endParaRPr lang="en-US" altLang="zh-CN" dirty="0"/>
              </a:p>
              <a:p>
                <a:r>
                  <a:rPr lang="zh-CN" altLang="en-US" dirty="0"/>
                  <a:t>类即可，借助</a:t>
                </a:r>
                <a:r>
                  <a:rPr lang="en-US" altLang="zh-CN" dirty="0"/>
                  <a:t>Abel</a:t>
                </a:r>
                <a:r>
                  <a:rPr lang="zh-CN" altLang="en-US" dirty="0"/>
                  <a:t>定理，变为以下形式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)→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)→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考虑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Y</a:t>
                </a:r>
                <a:r>
                  <a:rPr lang="zh-CN" altLang="en-US" dirty="0"/>
                  <a:t>为代数曲线的情况，一样可以定义出</a:t>
                </a:r>
                <a:endParaRPr lang="en-US" altLang="zh-CN" dirty="0"/>
              </a:p>
              <a:p>
                <a:r>
                  <a:rPr lang="zh-CN" altLang="en-US" b="0" dirty="0"/>
                  <a:t>皮卡群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𝑃𝑖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i="1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𝑃𝑖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i="1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，则对应的全纯映射</a:t>
                </a:r>
                <a:endParaRPr lang="en-US" altLang="zh-CN" dirty="0"/>
              </a:p>
              <a:p>
                <a:r>
                  <a:rPr lang="zh-CN" altLang="en-US" dirty="0"/>
                  <a:t>可以诱导为非常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态射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𝑌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A01A23F-6A19-502B-ED48-8CE9F8308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105" y="220175"/>
                <a:ext cx="4830168" cy="6503512"/>
              </a:xfrm>
              <a:prstGeom prst="rect">
                <a:avLst/>
              </a:prstGeom>
              <a:blipFill>
                <a:blip r:embed="rId2"/>
                <a:stretch>
                  <a:fillRect l="-1009" t="-469" r="-504" b="-5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73FCC388-FD74-57CA-2603-C85ACE2D0234}"/>
                  </a:ext>
                </a:extLst>
              </p:cNvPr>
              <p:cNvSpPr txBox="1"/>
              <p:nvPr/>
            </p:nvSpPr>
            <p:spPr>
              <a:xfrm>
                <a:off x="5504155" y="220175"/>
                <a:ext cx="6734792" cy="48138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由于雅可比簇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𝐽𝑎𝑐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和皮卡群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𝑃𝑖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是等价的，且皮卡群的几何</a:t>
                </a:r>
                <a:endParaRPr lang="en-US" altLang="zh-CN" dirty="0"/>
              </a:p>
              <a:p>
                <a:r>
                  <a:rPr lang="zh-CN" altLang="en-US" dirty="0"/>
                  <a:t>意义更明确，所以我们以后只考虑皮卡群及其阿贝簇分解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代数曲线的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态射</a:t>
                </a:r>
                <a:r>
                  <a:rPr lang="zh-CN" altLang="en-US" dirty="0"/>
                  <a:t>指的是保持曲线上正则函数性的曲线间映射，对</a:t>
                </a:r>
                <a:endParaRPr lang="en-US" altLang="zh-CN" dirty="0"/>
              </a:p>
              <a:p>
                <a:r>
                  <a:rPr lang="zh-CN" altLang="en-US" dirty="0"/>
                  <a:t>于域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上的代数曲线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Y</a:t>
                </a:r>
                <a:r>
                  <a:rPr lang="zh-CN" altLang="en-US" dirty="0"/>
                  <a:t>间的态射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zh-CN" altLang="en-US" dirty="0"/>
                  <a:t>可以由全纯映射导出，</a:t>
                </a:r>
                <a:endParaRPr lang="en-US" altLang="zh-CN" dirty="0"/>
              </a:p>
              <a:p>
                <a:r>
                  <a:rPr lang="zh-CN" altLang="en-US" dirty="0"/>
                  <a:t>同时可以导出相应函数域上的回拉映射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acc>
                        <m:accPr>
                          <m:chr m:val="̅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acc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̅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acc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我们可以定义态射的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级</a:t>
                </a:r>
                <a:r>
                  <a:rPr lang="zh-CN" altLang="en-US" dirty="0"/>
                  <a:t>为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deg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d>
                      </m:e>
                    </m:fun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=[</m:t>
                    </m:r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acc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acc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)]</m:t>
                    </m:r>
                  </m:oMath>
                </a14:m>
                <a:r>
                  <a:rPr lang="zh-CN" altLang="en-US" dirty="0"/>
                  <a:t>，它实际上和</a:t>
                </a:r>
                <a:endParaRPr lang="en-US" altLang="zh-CN" dirty="0"/>
              </a:p>
              <a:p>
                <a:r>
                  <a:rPr lang="zh-CN" altLang="en-US" dirty="0"/>
                  <a:t>作为紧黎曼面间映射的级是一样的，同上述方法，我们有皮卡群</a:t>
                </a:r>
                <a:endParaRPr lang="en-US" altLang="zh-CN" dirty="0"/>
              </a:p>
              <a:p>
                <a:r>
                  <a:rPr lang="zh-CN" altLang="en-US" dirty="0"/>
                  <a:t>间的回拉映射和向前映射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)→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)→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结合级的定义我们有一个重要的性质，对任意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]∈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𝑃𝑖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deg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)[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在这种情况下，我们可以将常数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deg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看成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𝑃𝑖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上的自同态</a:t>
                </a:r>
                <a:endParaRPr lang="en-US" altLang="zh-CN" dirty="0"/>
              </a:p>
              <a:p>
                <a:r>
                  <a:rPr lang="zh-CN" altLang="en-US" dirty="0"/>
                  <a:t>于是有式子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deg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，我们以后会经常写这样的式子，希</a:t>
                </a:r>
                <a:endParaRPr lang="en-US" altLang="zh-CN" dirty="0"/>
              </a:p>
              <a:p>
                <a:r>
                  <a:rPr lang="zh-CN" altLang="en-US" dirty="0"/>
                  <a:t>望读者要习惯这种写法。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73FCC388-FD74-57CA-2603-C85ACE2D02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4155" y="220175"/>
                <a:ext cx="6734792" cy="4813818"/>
              </a:xfrm>
              <a:prstGeom prst="rect">
                <a:avLst/>
              </a:prstGeom>
              <a:blipFill>
                <a:blip r:embed="rId3"/>
                <a:stretch>
                  <a:fillRect l="-814" t="-633" b="-1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3502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E391194-05D1-C69D-318A-4F15E842C508}"/>
                  </a:ext>
                </a:extLst>
              </p:cNvPr>
              <p:cNvSpPr txBox="1"/>
              <p:nvPr/>
            </p:nvSpPr>
            <p:spPr>
              <a:xfrm>
                <a:off x="183486" y="158031"/>
                <a:ext cx="5188665" cy="65101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(4)</a:t>
                </a:r>
                <a:r>
                  <a:rPr lang="zh-CN" altLang="en-US" b="1" dirty="0"/>
                  <a:t>一般代数曲线的约化</a:t>
                </a:r>
                <a:endParaRPr lang="en-US" altLang="zh-CN" b="1" dirty="0"/>
              </a:p>
              <a:p>
                <a:r>
                  <a:rPr lang="zh-CN" altLang="en-US" dirty="0"/>
                  <a:t>曲线约化的基本思想是无限域到有限域的转化</a:t>
                </a:r>
                <a:endParaRPr lang="en-US" altLang="zh-CN" dirty="0"/>
              </a:p>
              <a:p>
                <a:r>
                  <a:rPr lang="zh-CN" altLang="en-US" dirty="0"/>
                  <a:t>在约化椭圆曲线时，我们使用映射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，但</a:t>
                </a:r>
                <a:endParaRPr lang="en-US" altLang="zh-CN" dirty="0"/>
              </a:p>
              <a:p>
                <a:r>
                  <a:rPr lang="zh-CN" altLang="en-US" dirty="0"/>
                  <a:t>实际考虑的数域是有理数域，对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zh-CN" altLang="en-US" dirty="0"/>
                  <a:t>约化是不够的</a:t>
                </a:r>
                <a:endParaRPr lang="en-US" altLang="zh-CN" dirty="0"/>
              </a:p>
              <a:p>
                <a:r>
                  <a:rPr lang="zh-CN" altLang="en-US" dirty="0"/>
                  <a:t>考虑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zh-CN" altLang="en-US" dirty="0"/>
                  <a:t>在素数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处的局部域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={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∉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𝑝𝑍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借助我们之前的自然同构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对应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约化映射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/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acc>
                      <m:accPr>
                        <m:chr m:val="̃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我们加波浪线来表示约化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对于</a:t>
                </a:r>
                <a:r>
                  <a:rPr lang="en-US" altLang="zh-CN" dirty="0"/>
                  <a:t>Q</a:t>
                </a:r>
                <a:r>
                  <a:rPr lang="zh-CN" altLang="en-US" dirty="0"/>
                  <a:t>上的光滑代数曲线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，由多项式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US" altLang="zh-CN" b="0" dirty="0"/>
              </a:p>
              <a:p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定义，称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处有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好约化</a:t>
                </a:r>
                <a:r>
                  <a:rPr lang="zh-CN" altLang="en-US" dirty="0"/>
                  <a:t>，若有</a:t>
                </a:r>
                <a:endParaRPr lang="en-US" altLang="zh-CN" dirty="0"/>
              </a:p>
              <a:p>
                <a:r>
                  <a:rPr lang="en-US" altLang="zh-CN" dirty="0"/>
                  <a:t>(1)</a:t>
                </a:r>
                <a:r>
                  <a:rPr lang="zh-CN" altLang="en-US" dirty="0"/>
                  <a:t>理想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=&lt;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的素理</a:t>
                </a:r>
                <a:endParaRPr lang="en-US" altLang="zh-CN" dirty="0"/>
              </a:p>
              <a:p>
                <a:r>
                  <a:rPr lang="zh-CN" altLang="en-US" dirty="0"/>
                  <a:t>想的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即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是不可约代数曲线</a:t>
                </a:r>
                <a:r>
                  <a:rPr lang="en-US" altLang="zh-CN" dirty="0"/>
                  <a:t>)</a:t>
                </a:r>
              </a:p>
              <a:p>
                <a:r>
                  <a:rPr lang="en-US" altLang="zh-CN" dirty="0"/>
                  <a:t>(2)</a:t>
                </a:r>
                <a:r>
                  <a:rPr lang="zh-CN" altLang="en-US" dirty="0"/>
                  <a:t>约化多项式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由对系数</a:t>
                </a:r>
                <a:endParaRPr lang="en-US" altLang="zh-CN" dirty="0"/>
              </a:p>
              <a:p>
                <a:r>
                  <a:rPr lang="zh-CN" altLang="en-US" dirty="0"/>
                  <a:t>约化得到，其定义的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约化曲线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上的光滑代</a:t>
                </a:r>
                <a:endParaRPr lang="en-US" altLang="zh-CN" dirty="0"/>
              </a:p>
              <a:p>
                <a:r>
                  <a:rPr lang="zh-CN" altLang="en-US" dirty="0"/>
                  <a:t>数曲线。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考虑曲线点的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约化映射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/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acc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此处利用同构关系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𝒑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zh-CN" altLang="en-US" dirty="0"/>
                  <a:t>，其中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zh-CN" altLang="en-US" dirty="0"/>
                  <a:t>是</a:t>
                </a:r>
                <a:endParaRPr lang="en-US" altLang="zh-CN" dirty="0"/>
              </a:p>
              <a:p>
                <a:r>
                  <a:rPr lang="zh-CN" altLang="en-US" dirty="0"/>
                  <a:t>包含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</m:oMath>
                </a14:m>
                <a:r>
                  <a:rPr lang="zh-CN" altLang="en-US" dirty="0"/>
                  <a:t>的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</m:oMath>
                </a14:m>
                <a:r>
                  <a:rPr lang="zh-CN" altLang="en-US" dirty="0"/>
                  <a:t>的极大理想。</a:t>
                </a:r>
                <a:endParaRPr lang="en-US" altLang="zh-CN" b="1" dirty="0"/>
              </a:p>
              <a:p>
                <a:r>
                  <a:rPr lang="zh-CN" altLang="en-US" b="1" dirty="0"/>
                  <a:t>性质</a:t>
                </a:r>
                <a:r>
                  <a:rPr lang="zh-CN" altLang="en-US" dirty="0"/>
                  <a:t>：由上述约化映射导出的映射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̃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r>
                  <a:rPr lang="zh-CN" altLang="en-US" dirty="0"/>
                  <a:t>是满射。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E391194-05D1-C69D-318A-4F15E842C5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86" y="158031"/>
                <a:ext cx="5188665" cy="6510115"/>
              </a:xfrm>
              <a:prstGeom prst="rect">
                <a:avLst/>
              </a:prstGeom>
              <a:blipFill>
                <a:blip r:embed="rId2"/>
                <a:stretch>
                  <a:fillRect l="-940" t="-562" r="-353" b="-5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D6824919-F0F6-1E2C-D266-BBD94DC40259}"/>
                  </a:ext>
                </a:extLst>
              </p:cNvPr>
              <p:cNvSpPr txBox="1"/>
              <p:nvPr/>
            </p:nvSpPr>
            <p:spPr>
              <a:xfrm>
                <a:off x="5708342" y="372862"/>
                <a:ext cx="6525120" cy="38430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对于曲线间的态射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zh-CN" altLang="en-US" dirty="0"/>
                  <a:t>，根据代数几何的基本内容可知</a:t>
                </a:r>
                <a:endParaRPr lang="en-US" altLang="zh-CN" dirty="0"/>
              </a:p>
              <a:p>
                <a:r>
                  <a:rPr lang="zh-CN" altLang="en-US" dirty="0"/>
                  <a:t>它可以由</a:t>
                </a:r>
                <a:r>
                  <a:rPr lang="en-US" altLang="zh-CN" dirty="0"/>
                  <a:t>Y</a:t>
                </a:r>
                <a:r>
                  <a:rPr lang="zh-CN" altLang="en-US" dirty="0"/>
                  <a:t>的坐标环给出，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=[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，我们理解其为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个</a:t>
                </a:r>
                <a:endParaRPr lang="en-US" altLang="zh-CN" dirty="0"/>
              </a:p>
              <a:p>
                <a:r>
                  <a:rPr lang="zh-CN" altLang="en-US" dirty="0"/>
                  <a:t>坐标间的转换函数，而函数由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给出，因此我们可以使用约化映射诱导出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约化态射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acc>
                      <m:r>
                        <a:rPr lang="en-US" altLang="zh-CN" i="1">
                          <a:latin typeface="Cambria Math" panose="02040503050406030204" pitchFamily="18" charset="0"/>
                        </a:rPr>
                        <m:t>:</m:t>
                      </m:r>
                      <m:acc>
                        <m:accPr>
                          <m:chr m:val="̃"/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̃"/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</m:oMath>
                  </m:oMathPara>
                </a14:m>
                <a:endParaRPr lang="en-US" altLang="zh-CN" dirty="0"/>
              </a:p>
              <a:p>
                <a:r>
                  <a:rPr lang="zh-CN" altLang="en-US" b="1" dirty="0"/>
                  <a:t>性质</a:t>
                </a:r>
                <a:r>
                  <a:rPr lang="zh-CN" altLang="en-US" dirty="0"/>
                  <a:t>：曲线的约化映射与曲线间的约化态射交换即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</m:d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̃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acc>
                  </m:oMath>
                </a14:m>
                <a:endParaRPr lang="en-US" altLang="zh-CN" dirty="0"/>
              </a:p>
              <a:p>
                <a:r>
                  <a:rPr lang="zh-CN" altLang="en-US" dirty="0"/>
                  <a:t>，并且有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deg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d>
                      </m:e>
                    </m:fun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</a:rPr>
                          <m:t>deg</m:t>
                        </m:r>
                      </m:fName>
                      <m:e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̃"/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</m:acc>
                          </m:e>
                        </m:d>
                      </m:e>
                    </m:func>
                  </m:oMath>
                </a14:m>
                <a:r>
                  <a:rPr lang="zh-CN" altLang="en-US" dirty="0"/>
                  <a:t>。</a:t>
                </a:r>
                <a:endParaRPr lang="en-US" altLang="zh-CN" dirty="0"/>
              </a:p>
              <a:p>
                <a:r>
                  <a:rPr lang="zh-CN" altLang="en-US" b="1" dirty="0"/>
                  <a:t>性质</a:t>
                </a:r>
                <a:r>
                  <a:rPr lang="zh-CN" altLang="en-US" dirty="0"/>
                  <a:t>：对于正亏格代数曲线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altLang="zh-CN" dirty="0"/>
                  <a:t>(</a:t>
                </a:r>
                <a:r>
                  <a:rPr lang="zh-CN" altLang="en-US" dirty="0"/>
                  <a:t>即不解析同构于复球面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，有</a:t>
                </a:r>
                <a:endParaRPr lang="en-US" altLang="zh-CN" dirty="0"/>
              </a:p>
              <a:p>
                <a:r>
                  <a:rPr lang="en-US" altLang="zh-CN" dirty="0"/>
                  <a:t>(1)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zh-CN" altLang="en-US" dirty="0"/>
                  <a:t>满射推出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r>
                      <a:rPr lang="en-US" altLang="zh-CN" i="1">
                        <a:latin typeface="Cambria Math" panose="02040503050406030204" pitchFamily="18" charset="0"/>
                      </a:rPr>
                      <m:t>:</m:t>
                    </m:r>
                    <m:acc>
                      <m:accPr>
                        <m:chr m:val="̃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̃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</m:oMath>
                </a14:m>
                <a:r>
                  <a:rPr lang="zh-CN" altLang="en-US" dirty="0"/>
                  <a:t>满射，</a:t>
                </a:r>
                <a:endParaRPr lang="en-US" altLang="zh-CN" dirty="0"/>
              </a:p>
              <a:p>
                <a:r>
                  <a:rPr lang="en-US" altLang="zh-CN" dirty="0"/>
                  <a:t>(2)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zh-CN" altLang="en-US" dirty="0"/>
                  <a:t>是同构推出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zh-CN" altLang="en-US" dirty="0"/>
                  <a:t>是同构，</a:t>
                </a:r>
                <a:endParaRPr lang="en-US" altLang="zh-CN" dirty="0"/>
              </a:p>
              <a:p>
                <a:r>
                  <a:rPr lang="en-US" altLang="zh-CN" dirty="0"/>
                  <a:t>(3)</a:t>
                </a:r>
                <a:r>
                  <a:rPr lang="zh-CN" altLang="en-US" dirty="0"/>
                  <a:t>若有正亏格曲线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zh-CN" altLang="en-US" dirty="0"/>
                  <a:t>和态射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zh-CN" altLang="en-US" dirty="0"/>
                  <a:t>，则有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̃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acc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̃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zh-CN" altLang="en-US" dirty="0"/>
                  <a:t>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更进一步我们可以扩展到皮卡群上，一张</a:t>
                </a:r>
                <a:r>
                  <a:rPr lang="zh-CN" altLang="en-US" b="1" dirty="0"/>
                  <a:t>交换图</a:t>
                </a:r>
                <a:r>
                  <a:rPr lang="zh-CN" altLang="en-US" dirty="0"/>
                  <a:t>道尽一切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D6824919-F0F6-1E2C-D266-BBD94DC402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342" y="372862"/>
                <a:ext cx="6525120" cy="3843040"/>
              </a:xfrm>
              <a:prstGeom prst="rect">
                <a:avLst/>
              </a:prstGeom>
              <a:blipFill>
                <a:blip r:embed="rId3"/>
                <a:stretch>
                  <a:fillRect l="-747" t="-792" r="-17927" b="-14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8B9A4BF3-7BF1-3198-1CA7-537BC8F34C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687" y="4215902"/>
            <a:ext cx="2880610" cy="17070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86BCE83-4340-576D-C2FF-B1F7F5BF1476}"/>
                  </a:ext>
                </a:extLst>
              </p:cNvPr>
              <p:cNvSpPr txBox="1"/>
              <p:nvPr/>
            </p:nvSpPr>
            <p:spPr>
              <a:xfrm>
                <a:off x="5708342" y="5922930"/>
                <a:ext cx="6186309" cy="9356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其中的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zh-CN" altLang="en-US" dirty="0"/>
                  <a:t>表示约化态射导出的向前映射。椭圆曲线的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同源</a:t>
                </a:r>
                <a:r>
                  <a:rPr lang="zh-CN" altLang="en-US" dirty="0"/>
                  <a:t>是</a:t>
                </a:r>
                <a:endParaRPr lang="en-US" altLang="zh-CN" dirty="0"/>
              </a:p>
              <a:p>
                <a:r>
                  <a:rPr lang="zh-CN" altLang="en-US" dirty="0"/>
                  <a:t>保持群同态的态射，等价于紧黎曼面的全纯同构，也有上述</a:t>
                </a:r>
                <a:endParaRPr lang="en-US" altLang="zh-CN" dirty="0"/>
              </a:p>
              <a:p>
                <a:r>
                  <a:rPr lang="zh-CN" altLang="en-US" dirty="0"/>
                  <a:t>性质，不过多讨论，注意其反向映射也是同源，称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对偶同源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86BCE83-4340-576D-C2FF-B1F7F5BF14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342" y="5922930"/>
                <a:ext cx="6186309" cy="935641"/>
              </a:xfrm>
              <a:prstGeom prst="rect">
                <a:avLst/>
              </a:prstGeom>
              <a:blipFill>
                <a:blip r:embed="rId5"/>
                <a:stretch>
                  <a:fillRect l="-788" t="-2614" r="-197" b="-98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860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8BFF42E-808B-BAC2-9CB3-FDB7E38786C5}"/>
              </a:ext>
            </a:extLst>
          </p:cNvPr>
          <p:cNvSpPr txBox="1"/>
          <p:nvPr/>
        </p:nvSpPr>
        <p:spPr>
          <a:xfrm>
            <a:off x="197109" y="156749"/>
            <a:ext cx="4950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(5) </a:t>
            </a:r>
            <a:r>
              <a:rPr lang="en-US" altLang="zh-CN" b="1" dirty="0"/>
              <a:t>Eichler-Shimura</a:t>
            </a:r>
            <a:r>
              <a:rPr lang="zh-CN" altLang="en-US" b="1" dirty="0"/>
              <a:t>关系</a:t>
            </a:r>
            <a:endParaRPr lang="en-US" altLang="zh-CN" b="1" dirty="0"/>
          </a:p>
          <a:p>
            <a:r>
              <a:rPr lang="zh-CN" altLang="en-US" dirty="0"/>
              <a:t>接下来我们考虑具体的态射，比如</a:t>
            </a:r>
            <a:r>
              <a:rPr lang="en-US" altLang="zh-CN" dirty="0"/>
              <a:t>Hecke</a:t>
            </a:r>
            <a:r>
              <a:rPr lang="zh-CN" altLang="en-US" dirty="0"/>
              <a:t>算子，</a:t>
            </a:r>
            <a:endParaRPr lang="en-US" altLang="zh-CN" dirty="0"/>
          </a:p>
          <a:p>
            <a:r>
              <a:rPr lang="zh-CN" altLang="en-US" dirty="0"/>
              <a:t>于是立即可以得到下面两张交换图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943C2D3-CB33-40AC-C78A-F4AED62849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022" y="1080079"/>
            <a:ext cx="3947502" cy="18746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99922598-6A42-A852-19B7-9D9245BAE2C3}"/>
                  </a:ext>
                </a:extLst>
              </p:cNvPr>
              <p:cNvSpPr txBox="1"/>
              <p:nvPr/>
            </p:nvSpPr>
            <p:spPr>
              <a:xfrm>
                <a:off x="435006" y="2954761"/>
                <a:ext cx="490480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请自行验证算子</a:t>
                </a:r>
                <a:r>
                  <a:rPr lang="en-US" altLang="zh-CN" dirty="0"/>
                  <a:t>&lt;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altLang="zh-CN" dirty="0"/>
                  <a:t>&gt;</a:t>
                </a:r>
                <a:r>
                  <a:rPr lang="zh-CN" altLang="en-US" dirty="0"/>
                  <a:t>不能作用于皮卡群，所以</a:t>
                </a:r>
                <a:endParaRPr lang="en-US" altLang="zh-CN" dirty="0"/>
              </a:p>
              <a:p>
                <a:r>
                  <a:rPr lang="zh-CN" altLang="en-US" dirty="0"/>
                  <a:t>我们使用模曲线上的</a:t>
                </a:r>
                <a:r>
                  <a:rPr lang="en-US" altLang="zh-CN" dirty="0"/>
                  <a:t>&lt;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altLang="zh-CN" dirty="0"/>
                  <a:t>&gt;</a:t>
                </a:r>
                <a:r>
                  <a:rPr lang="zh-CN" altLang="en-US" dirty="0"/>
                  <a:t>作用诱导向前映射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99922598-6A42-A852-19B7-9D9245BAE2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006" y="2954761"/>
                <a:ext cx="4904804" cy="646331"/>
              </a:xfrm>
              <a:prstGeom prst="rect">
                <a:avLst/>
              </a:prstGeom>
              <a:blipFill>
                <a:blip r:embed="rId3"/>
                <a:stretch>
                  <a:fillRect l="-994" t="-5660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>
            <a:extLst>
              <a:ext uri="{FF2B5EF4-FFF2-40B4-BE49-F238E27FC236}">
                <a16:creationId xmlns:a16="http://schemas.microsoft.com/office/drawing/2014/main" id="{49F26912-1B19-C7E3-A0B2-02223194C4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53" y="3601092"/>
            <a:ext cx="3924640" cy="17375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C5D7EAAB-7C47-ACDC-B6F1-74F5F9D645A6}"/>
                  </a:ext>
                </a:extLst>
              </p:cNvPr>
              <p:cNvSpPr txBox="1"/>
              <p:nvPr/>
            </p:nvSpPr>
            <p:spPr>
              <a:xfrm>
                <a:off x="435006" y="5280400"/>
                <a:ext cx="5083186" cy="667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当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en-US" dirty="0"/>
                  <a:t>时算子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可以作用于皮卡群，即保持算子</a:t>
                </a:r>
                <a:endParaRPr lang="en-US" altLang="zh-CN" dirty="0"/>
              </a:p>
              <a:p>
                <a:r>
                  <a:rPr lang="zh-CN" altLang="en-US" dirty="0"/>
                  <a:t>等价类，因此可直接由此诱导出约化态射。</a:t>
                </a: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C5D7EAAB-7C47-ACDC-B6F1-74F5F9D64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006" y="5280400"/>
                <a:ext cx="5083186" cy="667747"/>
              </a:xfrm>
              <a:prstGeom prst="rect">
                <a:avLst/>
              </a:prstGeom>
              <a:blipFill>
                <a:blip r:embed="rId5"/>
                <a:stretch>
                  <a:fillRect l="-959" t="-3636" r="-360" b="-12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F84BC477-B2FA-513E-7673-68F22BB36F1E}"/>
                  </a:ext>
                </a:extLst>
              </p:cNvPr>
              <p:cNvSpPr txBox="1"/>
              <p:nvPr/>
            </p:nvSpPr>
            <p:spPr>
              <a:xfrm>
                <a:off x="6096000" y="282007"/>
                <a:ext cx="6088526" cy="38545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上的代数曲线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，可以定义</a:t>
                </a:r>
                <a:r>
                  <a:rPr lang="en-US" altLang="zh-CN" dirty="0" err="1">
                    <a:solidFill>
                      <a:srgbClr val="FF0000"/>
                    </a:solidFill>
                  </a:rPr>
                  <a:t>Frobenius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映射</a:t>
                </a:r>
                <a:r>
                  <a:rPr lang="zh-CN" altLang="en-US" dirty="0"/>
                  <a:t>，如下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),[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]↦,[</m:t>
                      </m:r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</m:sSub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,…,</m:t>
                      </m:r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bSup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若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上的代数曲线，则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上到自己的态射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由此我们可以诱导处除子群上的</a:t>
                </a:r>
                <a:r>
                  <a:rPr lang="en-US" altLang="zh-CN" dirty="0" err="1"/>
                  <a:t>Frobenius</a:t>
                </a:r>
                <a:r>
                  <a:rPr lang="zh-CN" altLang="en-US" dirty="0"/>
                  <a:t>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,∗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↦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↦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除子实际就是点的线性组合，所以我们完成单点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</m:d>
                  </m:oMath>
                </a14:m>
                <a:r>
                  <a:rPr lang="zh-CN" altLang="en-US" dirty="0"/>
                  <a:t>的对应</a:t>
                </a:r>
                <a:endParaRPr lang="en-US" altLang="zh-CN" dirty="0"/>
              </a:p>
              <a:p>
                <a:r>
                  <a:rPr lang="zh-CN" altLang="en-US" dirty="0"/>
                  <a:t>即可以导出所有的对应，回拉映射我们乘了系数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实际因为</a:t>
                </a:r>
                <a:endParaRPr lang="en-US" altLang="zh-CN" dirty="0"/>
              </a:p>
              <a:p>
                <a:r>
                  <a:rPr lang="zh-CN" altLang="en-US" dirty="0"/>
                  <a:t>可以验证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的级是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，借组两映射的积关系，即可得到。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对于除子群上的态射可以定义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加法</a:t>
                </a:r>
                <a:r>
                  <a:rPr lang="zh-CN" altLang="en-US" dirty="0"/>
                  <a:t>为对应除子上的加法，</a:t>
                </a:r>
                <a:endParaRPr lang="en-US" altLang="zh-CN" dirty="0"/>
              </a:p>
              <a:p>
                <a:r>
                  <a:rPr lang="zh-CN" altLang="en-US" dirty="0"/>
                  <a:t>态射的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乘法</a:t>
                </a:r>
                <a:r>
                  <a:rPr lang="zh-CN" altLang="en-US" dirty="0"/>
                  <a:t>即为态射的复合，于是对于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en-US" dirty="0"/>
                  <a:t>我们有</a:t>
                </a:r>
                <a:r>
                  <a:rPr lang="en-US" altLang="zh-CN" dirty="0">
                    <a:solidFill>
                      <a:schemeClr val="accent2"/>
                    </a:solidFill>
                  </a:rPr>
                  <a:t>ES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关系</a:t>
                </a:r>
                <a:endParaRPr lang="en-US" altLang="zh-CN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F84BC477-B2FA-513E-7673-68F22BB36F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82007"/>
                <a:ext cx="6088526" cy="3854517"/>
              </a:xfrm>
              <a:prstGeom prst="rect">
                <a:avLst/>
              </a:prstGeom>
              <a:blipFill>
                <a:blip r:embed="rId6"/>
                <a:stretch>
                  <a:fillRect l="-801" t="-632" r="-100" b="-14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94BE820A-3A5E-63F0-2799-A0B4215A25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099" y="4072042"/>
            <a:ext cx="4663844" cy="16613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F44D64E-F560-4BEF-17E0-0F7E0A993B59}"/>
                  </a:ext>
                </a:extLst>
              </p:cNvPr>
              <p:cNvSpPr txBox="1"/>
              <p:nvPr/>
            </p:nvSpPr>
            <p:spPr>
              <a:xfrm>
                <a:off x="6096000" y="5763481"/>
                <a:ext cx="5738494" cy="667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特别地，设约化映射为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dirty="0"/>
                  <a:t>考虑模曲线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en-US" altLang="zh-CN" dirty="0"/>
                  <a:t>N)</a:t>
                </a:r>
                <a:r>
                  <a:rPr lang="zh-CN" altLang="en-US" dirty="0"/>
                  <a:t>时可以得到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,∗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)∙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F44D64E-F560-4BEF-17E0-0F7E0A993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763481"/>
                <a:ext cx="5738494" cy="667747"/>
              </a:xfrm>
              <a:prstGeom prst="rect">
                <a:avLst/>
              </a:prstGeom>
              <a:blipFill>
                <a:blip r:embed="rId8"/>
                <a:stretch>
                  <a:fillRect l="-850" t="-4545" r="-213" b="-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6009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6B6A202-4F77-EC4E-24B2-5D0E5A703AF2}"/>
                  </a:ext>
                </a:extLst>
              </p:cNvPr>
              <p:cNvSpPr txBox="1"/>
              <p:nvPr/>
            </p:nvSpPr>
            <p:spPr>
              <a:xfrm>
                <a:off x="6193654" y="141756"/>
                <a:ext cx="6042808" cy="61795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(7)</a:t>
                </a:r>
                <a:r>
                  <a:rPr lang="zh-CN" altLang="en-US" b="1" dirty="0"/>
                  <a:t>主定理的基本内容</a:t>
                </a:r>
                <a:endParaRPr lang="en-US" altLang="zh-CN" b="1" dirty="0"/>
              </a:p>
              <a:p>
                <a:r>
                  <a:rPr lang="zh-CN" altLang="en-US" b="1" dirty="0"/>
                  <a:t>主定理</a:t>
                </a:r>
                <a:r>
                  <a:rPr lang="zh-CN" altLang="en-US" dirty="0"/>
                  <a:t>：设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上导子为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zh-CN" altLang="en-US" dirty="0"/>
                  <a:t>的椭圆曲线，阿贝簇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zh-CN" altLang="en-US" dirty="0"/>
                  <a:t>由新</a:t>
                </a:r>
                <a:endParaRPr lang="en-US" altLang="zh-CN" dirty="0"/>
              </a:p>
              <a:p>
                <a:r>
                  <a:rPr lang="zh-CN" altLang="en-US" dirty="0"/>
                  <a:t>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导出，如果存在同源映射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zh-CN" altLang="en-US" dirty="0"/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zh-CN" altLang="en-US" dirty="0"/>
                  <a:t>对所有素数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对于好约化即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zh-CN" altLang="en-US" dirty="0"/>
                  <a:t>部分由</a:t>
                </a:r>
                <a:r>
                  <a:rPr lang="en-US" altLang="zh-CN" dirty="0"/>
                  <a:t>Eichler-Shimura</a:t>
                </a:r>
                <a:r>
                  <a:rPr lang="zh-CN" altLang="en-US" dirty="0"/>
                  <a:t>完成；</a:t>
                </a:r>
                <a:endParaRPr lang="en-US" altLang="zh-CN" dirty="0"/>
              </a:p>
              <a:p>
                <a:r>
                  <a:rPr lang="zh-CN" altLang="en-US" dirty="0"/>
                  <a:t>权为任意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≥2</m:t>
                    </m:r>
                  </m:oMath>
                </a14:m>
                <a:r>
                  <a:rPr lang="zh-CN" altLang="en-US" dirty="0"/>
                  <a:t>的情形由</a:t>
                </a:r>
                <a:r>
                  <a:rPr lang="en-US" altLang="zh-CN" dirty="0" err="1"/>
                  <a:t>Deligne</a:t>
                </a:r>
                <a:r>
                  <a:rPr lang="zh-CN" altLang="en-US" dirty="0"/>
                  <a:t>推广得到；</a:t>
                </a:r>
                <a:endParaRPr lang="en-US" altLang="zh-CN" dirty="0"/>
              </a:p>
              <a:p>
                <a:r>
                  <a:rPr lang="zh-CN" altLang="en-US" dirty="0"/>
                  <a:t>对于坏约化部分即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zh-CN" altLang="en-US" dirty="0"/>
                  <a:t>部分由</a:t>
                </a:r>
                <a:r>
                  <a:rPr lang="en-US" altLang="zh-CN" dirty="0" err="1"/>
                  <a:t>Carayol</a:t>
                </a:r>
                <a:r>
                  <a:rPr lang="zh-CN" altLang="en-US" dirty="0"/>
                  <a:t>完成。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对于主定理，我们需要注意几点</a:t>
                </a:r>
                <a:endParaRPr lang="en-US" altLang="zh-CN" dirty="0"/>
              </a:p>
              <a:p>
                <a:r>
                  <a:rPr lang="en-US" altLang="zh-CN" dirty="0"/>
                  <a:t>(1)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同构</a:t>
                </a:r>
                <a:r>
                  <a:rPr lang="zh-CN" altLang="en-US" dirty="0"/>
                  <a:t>椭圆曲线指的是可以通过容许变换转化的曲线，其</a:t>
                </a:r>
                <a:endParaRPr lang="en-US" altLang="zh-CN" dirty="0"/>
              </a:p>
              <a:p>
                <a:r>
                  <a:rPr lang="zh-CN" altLang="en-US" dirty="0"/>
                  <a:t>特点是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zh-CN" altLang="en-US" dirty="0"/>
                  <a:t>相等，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同源</a:t>
                </a:r>
                <a:r>
                  <a:rPr lang="zh-CN" altLang="en-US" dirty="0"/>
                  <a:t>椭圆曲线则更弱一些，它要求复环面是</a:t>
                </a:r>
                <a:endParaRPr lang="en-US" altLang="zh-CN" dirty="0"/>
              </a:p>
              <a:p>
                <a:r>
                  <a:rPr lang="zh-CN" altLang="en-US" dirty="0"/>
                  <a:t>全纯同构，其特点是在全纯映射的基础上保持椭圆曲线群</a:t>
                </a:r>
                <a:endParaRPr lang="en-US" altLang="zh-CN" dirty="0"/>
              </a:p>
              <a:p>
                <a:r>
                  <a:rPr lang="zh-CN" altLang="en-US" dirty="0"/>
                  <a:t>的同态，所以同构必是同源，反过来是不一定的，但同源</a:t>
                </a:r>
                <a:endParaRPr lang="en-US" altLang="zh-CN" dirty="0"/>
              </a:p>
              <a:p>
                <a:r>
                  <a:rPr lang="zh-CN" altLang="en-US" dirty="0"/>
                  <a:t>椭圆曲线的特征量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zh-CN" altLang="en-US" dirty="0"/>
                  <a:t>是不变的。</a:t>
                </a:r>
                <a:endParaRPr lang="en-US" altLang="zh-CN" dirty="0"/>
              </a:p>
              <a:p>
                <a:r>
                  <a:rPr lang="en-US" altLang="zh-CN" dirty="0"/>
                  <a:t>(2)</a:t>
                </a:r>
                <a:r>
                  <a:rPr lang="zh-CN" altLang="en-US" dirty="0"/>
                  <a:t>主定理是模性定理的开始，但并不是模性定理，它指出</a:t>
                </a:r>
                <a:endParaRPr lang="en-US" altLang="zh-CN" dirty="0"/>
              </a:p>
              <a:p>
                <a:r>
                  <a:rPr lang="zh-CN" altLang="en-US" dirty="0"/>
                  <a:t>了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新形式</a:t>
                </a:r>
                <a:r>
                  <a:rPr lang="zh-CN" altLang="en-US" dirty="0"/>
                  <a:t>可以构造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>
                    <a:solidFill>
                      <a:schemeClr val="accent1"/>
                    </a:solidFill>
                  </a:rPr>
                  <a:t>上的椭圆曲线</a:t>
                </a:r>
                <a:r>
                  <a:rPr lang="zh-CN" altLang="en-US" dirty="0"/>
                  <a:t>这个事实，但反过来是</a:t>
                </a:r>
                <a:endParaRPr lang="en-US" altLang="zh-CN" dirty="0"/>
              </a:p>
              <a:p>
                <a:r>
                  <a:rPr lang="zh-CN" altLang="en-US" dirty="0"/>
                  <a:t>否如此，则是模性定理的任务，另外椭圆曲线必需是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上</a:t>
                </a:r>
                <a:endParaRPr lang="en-US" altLang="zh-CN" dirty="0"/>
              </a:p>
              <a:p>
                <a:r>
                  <a:rPr lang="zh-CN" altLang="en-US" dirty="0"/>
                  <a:t>的，对于一般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上的椭圆曲线，不一定有这样的结果，而</a:t>
                </a:r>
                <a:endParaRPr lang="en-US" altLang="zh-CN" dirty="0"/>
              </a:p>
              <a:p>
                <a:r>
                  <a:rPr lang="zh-CN" altLang="en-US" dirty="0"/>
                  <a:t>且一般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上的椭圆曲线也不能计算导子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en-US" dirty="0"/>
                  <a:t>。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6B6A202-4F77-EC4E-24B2-5D0E5A703A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3654" y="141756"/>
                <a:ext cx="6042808" cy="6179512"/>
              </a:xfrm>
              <a:prstGeom prst="rect">
                <a:avLst/>
              </a:prstGeom>
              <a:blipFill>
                <a:blip r:embed="rId2"/>
                <a:stretch>
                  <a:fillRect l="-807" t="-493" r="-202" b="-5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561DCCA6-B1BB-EEA5-C173-B6E2570BA28C}"/>
                  </a:ext>
                </a:extLst>
              </p:cNvPr>
              <p:cNvSpPr txBox="1"/>
              <p:nvPr/>
            </p:nvSpPr>
            <p:spPr>
              <a:xfrm>
                <a:off x="149440" y="141756"/>
                <a:ext cx="5133778" cy="6245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(6)</a:t>
                </a:r>
                <a:r>
                  <a:rPr lang="zh-CN" altLang="en-US" b="1" dirty="0"/>
                  <a:t>椭圆曲线上的</a:t>
                </a:r>
                <a:r>
                  <a:rPr lang="en-US" altLang="zh-CN" b="1" dirty="0" err="1"/>
                  <a:t>Frobenius</a:t>
                </a:r>
                <a:r>
                  <a:rPr lang="zh-CN" altLang="en-US" b="1" dirty="0"/>
                  <a:t>映射</a:t>
                </a:r>
                <a:endParaRPr lang="en-US" altLang="zh-CN" b="1" dirty="0"/>
              </a:p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上的椭圆曲线，且在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处有好约化，此时</a:t>
                </a:r>
                <a:endParaRPr lang="en-US" altLang="zh-CN" dirty="0"/>
              </a:p>
              <a:p>
                <a:r>
                  <a:rPr lang="zh-CN" altLang="en-US" dirty="0"/>
                  <a:t>约化曲线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zh-CN" altLang="en-US" dirty="0"/>
                  <a:t>上有到自身的态射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，由于椭圆曲线</a:t>
                </a:r>
                <a:endParaRPr lang="en-US" altLang="zh-CN" dirty="0"/>
              </a:p>
              <a:p>
                <a:r>
                  <a:rPr lang="zh-CN" altLang="en-US" dirty="0"/>
                  <a:t>上有加法运算，考虑态射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−1: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↦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endParaRPr lang="en-US" altLang="zh-CN" b="0" dirty="0"/>
              </a:p>
              <a:p>
                <a:endParaRPr lang="en-US" altLang="zh-CN" dirty="0"/>
              </a:p>
              <a:p>
                <a:r>
                  <a:rPr lang="zh-CN" altLang="en-US" dirty="0"/>
                  <a:t>由于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当且仅当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zh-CN" altLang="en-US" dirty="0"/>
                  <a:t>，因此可以得到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acc>
                            <m:accPr>
                              <m:chr m:val="̃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: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d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ker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−1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由因为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zh-CN" altLang="en-US" dirty="0"/>
                  <a:t>是可分映射，可以得到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=|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ker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−1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)|=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deg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−1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将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常数视为态射</a:t>
                </a:r>
                <a:r>
                  <a:rPr lang="zh-CN" altLang="en-US" dirty="0"/>
                  <a:t>，考虑之前的分解公式，我们有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deg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fun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1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−1</m:t>
                      </m:r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将态射看成环，则相应的诱导映射实际是环同态</a:t>
                </a:r>
                <a:endParaRPr lang="en-US" altLang="zh-CN" dirty="0"/>
              </a:p>
              <a:p>
                <a:r>
                  <a:rPr lang="zh-CN" altLang="en-US" dirty="0"/>
                  <a:t>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的级为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,∗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，计算可得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+1−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,∗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结合之前对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的定义，最终可以得到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,∗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在此处，我们将常数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zh-CN" altLang="en-US" dirty="0"/>
                  <a:t>视为皮卡群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𝑃𝑖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̃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上</a:t>
                </a:r>
                <a:endParaRPr lang="en-US" altLang="zh-CN" dirty="0"/>
              </a:p>
              <a:p>
                <a:r>
                  <a:rPr lang="zh-CN" altLang="en-US" dirty="0"/>
                  <a:t>的态射。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561DCCA6-B1BB-EEA5-C173-B6E2570BA2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40" y="141756"/>
                <a:ext cx="5133778" cy="6245299"/>
              </a:xfrm>
              <a:prstGeom prst="rect">
                <a:avLst/>
              </a:prstGeom>
              <a:blipFill>
                <a:blip r:embed="rId3"/>
                <a:stretch>
                  <a:fillRect l="-1069" t="-488" b="-5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4630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70D9E07F-B361-271F-0203-7A4053D23CD3}"/>
                  </a:ext>
                </a:extLst>
              </p:cNvPr>
              <p:cNvSpPr txBox="1"/>
              <p:nvPr/>
            </p:nvSpPr>
            <p:spPr>
              <a:xfrm>
                <a:off x="124289" y="133164"/>
                <a:ext cx="4570482" cy="29320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(8).</a:t>
                </a:r>
                <a:r>
                  <a:rPr lang="en-US" altLang="zh-CN" b="1" dirty="0"/>
                  <a:t>Eichler-Shimura</a:t>
                </a:r>
                <a:r>
                  <a:rPr lang="zh-CN" altLang="en-US" b="1" dirty="0"/>
                  <a:t>理论主定理证明思路</a:t>
                </a:r>
                <a:endParaRPr lang="en-US" altLang="zh-CN" b="1" dirty="0"/>
              </a:p>
              <a:p>
                <a:r>
                  <a:rPr lang="en-US" altLang="zh-CN" dirty="0"/>
                  <a:t>(</a:t>
                </a:r>
                <a:r>
                  <a:rPr lang="zh-CN" altLang="en-US" sz="1400" dirty="0"/>
                  <a:t>我们只证明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i="0" dirty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 altLang="zh-CN" sz="14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400" i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i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400" i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i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zh-CN" altLang="en-US" sz="1400" dirty="0"/>
                  <a:t>情形来体会一下思路</a:t>
                </a:r>
                <a:r>
                  <a:rPr lang="en-US" altLang="zh-CN" dirty="0"/>
                  <a:t>)</a:t>
                </a:r>
              </a:p>
              <a:p>
                <a:r>
                  <a:rPr lang="zh-CN" altLang="en-US" dirty="0"/>
                  <a:t>首先，借助我们的构造映射链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我们考虑模曲线的情形，即下面满态射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此时我们要考虑到模曲线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旧形式空间</a:t>
                </a:r>
                <a:r>
                  <a:rPr lang="zh-CN" altLang="en-US" dirty="0"/>
                  <a:t>的情况</a:t>
                </a:r>
                <a:endParaRPr lang="en-US" altLang="zh-CN" dirty="0"/>
              </a:p>
              <a:p>
                <a:r>
                  <a:rPr lang="zh-CN" altLang="en-US" dirty="0"/>
                  <a:t>因此对于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zh-CN" altLang="en-US" dirty="0"/>
                  <a:t>条件变为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注意到雅可比簇的阿贝簇分解图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70D9E07F-B361-271F-0203-7A4053D23C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289" y="133164"/>
                <a:ext cx="4570482" cy="2932085"/>
              </a:xfrm>
              <a:prstGeom prst="rect">
                <a:avLst/>
              </a:prstGeom>
              <a:blipFill>
                <a:blip r:embed="rId2"/>
                <a:stretch>
                  <a:fillRect l="-1067" t="-1247" r="-533" b="-24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8CC2D973-9AC7-9C2B-A21F-19463AECC3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41" y="3065249"/>
            <a:ext cx="3299746" cy="200423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3E13442-E3D2-352B-BEBF-A09EDB7C924F}"/>
              </a:ext>
            </a:extLst>
          </p:cNvPr>
          <p:cNvSpPr txBox="1"/>
          <p:nvPr/>
        </p:nvSpPr>
        <p:spPr>
          <a:xfrm>
            <a:off x="124289" y="5069483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它同样可以运用于与其同构的皮卡群</a:t>
            </a:r>
            <a:endParaRPr lang="en-US" altLang="zh-CN" dirty="0"/>
          </a:p>
          <a:p>
            <a:r>
              <a:rPr lang="zh-CN" altLang="en-US" dirty="0"/>
              <a:t>向下的方向是同构分解，向右方向的</a:t>
            </a:r>
            <a:endParaRPr lang="en-US" altLang="zh-CN" dirty="0"/>
          </a:p>
          <a:p>
            <a:r>
              <a:rPr lang="zh-CN" altLang="en-US" dirty="0"/>
              <a:t>是环面上的自同态映射，也可以作为</a:t>
            </a:r>
            <a:endParaRPr lang="en-US" altLang="zh-CN" dirty="0"/>
          </a:p>
          <a:p>
            <a:r>
              <a:rPr lang="zh-CN" altLang="en-US" dirty="0"/>
              <a:t>代数曲线间的态射来使用。</a:t>
            </a:r>
            <a:endParaRPr lang="en-US" altLang="zh-CN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50E2B23-7A81-7E31-BA36-FDB56FBE034B}"/>
              </a:ext>
            </a:extLst>
          </p:cNvPr>
          <p:cNvSpPr txBox="1"/>
          <p:nvPr/>
        </p:nvSpPr>
        <p:spPr>
          <a:xfrm>
            <a:off x="4543851" y="170057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再借助态射的运算，我们构造态射图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62B67C6-E024-25C6-AC42-6157977281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852" y="569872"/>
            <a:ext cx="3763004" cy="10650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6A2C5FCC-7633-B5D3-08F9-5C71C06DEB3D}"/>
                  </a:ext>
                </a:extLst>
              </p:cNvPr>
              <p:cNvSpPr txBox="1"/>
              <p:nvPr/>
            </p:nvSpPr>
            <p:spPr>
              <a:xfrm>
                <a:off x="4543851" y="1752365"/>
                <a:ext cx="4393960" cy="29059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使用反证法，假设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zh-CN" altLang="en-US" dirty="0"/>
                  <a:t>，则</a:t>
                </a:r>
                <a:endParaRPr lang="en-US" altLang="zh-CN" dirty="0"/>
              </a:p>
              <a:p>
                <a:r>
                  <a:rPr lang="zh-CN" altLang="en-US" dirty="0"/>
                  <a:t>容易证明态射的图的</a:t>
                </a:r>
                <a:r>
                  <a:rPr lang="en-US" altLang="zh-CN" dirty="0"/>
                  <a:t>3</a:t>
                </a:r>
                <a:r>
                  <a:rPr lang="zh-CN" altLang="en-US" dirty="0"/>
                  <a:t>个简单性质</a:t>
                </a:r>
                <a:endParaRPr lang="en-US" altLang="zh-CN" dirty="0"/>
              </a:p>
              <a:p>
                <a:r>
                  <a:rPr lang="en-US" altLang="zh-CN" dirty="0"/>
                  <a:t>(a)</a:t>
                </a:r>
                <a:r>
                  <a:rPr lang="zh-CN" altLang="en-US" dirty="0"/>
                  <a:t>上行的态射是满射</a:t>
                </a:r>
                <a:endParaRPr lang="en-US" altLang="zh-CN" dirty="0"/>
              </a:p>
              <a:p>
                <a:r>
                  <a:rPr lang="zh-CN" altLang="en-US" dirty="0"/>
                  <a:t>此处可以通过系数是代数数轻易得到</a:t>
                </a:r>
                <a:endParaRPr lang="en-US" altLang="zh-CN" dirty="0"/>
              </a:p>
              <a:p>
                <a:r>
                  <a:rPr lang="en-US" altLang="zh-CN" dirty="0"/>
                  <a:t>(b)</a:t>
                </a:r>
                <a:r>
                  <a:rPr lang="zh-CN" altLang="en-US" dirty="0"/>
                  <a:t>这是一个交换图</a:t>
                </a:r>
                <a:endParaRPr lang="en-US" altLang="zh-CN" dirty="0"/>
              </a:p>
              <a:p>
                <a:r>
                  <a:rPr lang="zh-CN" altLang="en-US" dirty="0"/>
                  <a:t>由左边分解图的交换性轻易得到</a:t>
                </a:r>
                <a:endParaRPr lang="en-US" altLang="zh-CN" dirty="0"/>
              </a:p>
              <a:p>
                <a:r>
                  <a:rPr lang="en-US" altLang="zh-CN" dirty="0"/>
                  <a:t>(c)</a:t>
                </a:r>
                <a:r>
                  <a:rPr lang="zh-CN" altLang="en-US" dirty="0"/>
                  <a:t>下行的态射是</a:t>
                </a:r>
                <a:r>
                  <a:rPr lang="en-US" altLang="zh-CN" dirty="0"/>
                  <a:t>0</a:t>
                </a:r>
                <a:r>
                  <a:rPr lang="zh-CN" altLang="en-US" dirty="0"/>
                  <a:t>映射</a:t>
                </a:r>
                <a:endParaRPr lang="en-US" altLang="zh-CN" dirty="0"/>
              </a:p>
              <a:p>
                <a:r>
                  <a:rPr lang="zh-CN" altLang="en-US" dirty="0"/>
                  <a:t>此时，我们使用</a:t>
                </a:r>
                <a:r>
                  <a:rPr lang="en-US" altLang="zh-CN" dirty="0"/>
                  <a:t>ES</a:t>
                </a:r>
                <a:r>
                  <a:rPr lang="zh-CN" altLang="en-US" dirty="0"/>
                  <a:t>关系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要求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和椭</a:t>
                </a:r>
                <a:endParaRPr lang="en-US" altLang="zh-CN" dirty="0"/>
              </a:p>
              <a:p>
                <a:r>
                  <a:rPr lang="zh-CN" altLang="en-US" dirty="0"/>
                  <a:t>圆曲线上的</a:t>
                </a:r>
                <a:r>
                  <a:rPr lang="en-US" altLang="zh-CN" dirty="0" err="1"/>
                  <a:t>Frobenius</a:t>
                </a:r>
                <a:r>
                  <a:rPr lang="zh-CN" altLang="en-US" dirty="0"/>
                  <a:t>映射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要求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altLang="zh-CN" dirty="0"/>
                  <a:t>) </a:t>
                </a:r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可得如下态射图</a:t>
                </a: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6A2C5FCC-7633-B5D3-08F9-5C71C06DEB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3851" y="1752365"/>
                <a:ext cx="4393960" cy="2905988"/>
              </a:xfrm>
              <a:prstGeom prst="rect">
                <a:avLst/>
              </a:prstGeom>
              <a:blipFill>
                <a:blip r:embed="rId5"/>
                <a:stretch>
                  <a:fillRect l="-1110" t="-839" b="-23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图片 12">
            <a:extLst>
              <a:ext uri="{FF2B5EF4-FFF2-40B4-BE49-F238E27FC236}">
                <a16:creationId xmlns:a16="http://schemas.microsoft.com/office/drawing/2014/main" id="{8F2AAB3F-80F3-B376-5A5E-885964C269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655" y="4601199"/>
            <a:ext cx="3763994" cy="15104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115CFA95-3C9B-638B-717D-ADD4655D8E78}"/>
                  </a:ext>
                </a:extLst>
              </p:cNvPr>
              <p:cNvSpPr txBox="1"/>
              <p:nvPr/>
            </p:nvSpPr>
            <p:spPr>
              <a:xfrm>
                <a:off x="4539655" y="6078505"/>
                <a:ext cx="41088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通过一系列论证可知右上非满射，引出</a:t>
                </a:r>
                <a:endParaRPr lang="en-US" altLang="zh-CN" dirty="0"/>
              </a:p>
              <a:p>
                <a:r>
                  <a:rPr lang="zh-CN" altLang="en-US" dirty="0"/>
                  <a:t>矛盾，证明了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的情形。</a:t>
                </a: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115CFA95-3C9B-638B-717D-ADD4655D8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9655" y="6078505"/>
                <a:ext cx="4108817" cy="646331"/>
              </a:xfrm>
              <a:prstGeom prst="rect">
                <a:avLst/>
              </a:prstGeom>
              <a:blipFill>
                <a:blip r:embed="rId7"/>
                <a:stretch>
                  <a:fillRect l="-1335" t="-4717" r="-593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文本框 15">
            <a:extLst>
              <a:ext uri="{FF2B5EF4-FFF2-40B4-BE49-F238E27FC236}">
                <a16:creationId xmlns:a16="http://schemas.microsoft.com/office/drawing/2014/main" id="{35FCF02F-D646-4FDC-9099-96F514254B7D}"/>
              </a:ext>
            </a:extLst>
          </p:cNvPr>
          <p:cNvSpPr txBox="1"/>
          <p:nvPr/>
        </p:nvSpPr>
        <p:spPr>
          <a:xfrm>
            <a:off x="8648472" y="170057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对于</a:t>
            </a:r>
            <a:r>
              <a:rPr lang="en-US" altLang="zh-CN" dirty="0"/>
              <a:t>Abel</a:t>
            </a:r>
            <a:r>
              <a:rPr lang="zh-CN" altLang="en-US" dirty="0"/>
              <a:t>簇情形可以使用类似的</a:t>
            </a:r>
            <a:endParaRPr lang="en-US" altLang="zh-CN" dirty="0"/>
          </a:p>
          <a:p>
            <a:r>
              <a:rPr lang="zh-CN" altLang="en-US" dirty="0"/>
              <a:t>方式，下述交换图即可完成任务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F650D1B5-9059-090D-AB14-A7A9532BE5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472" y="804463"/>
            <a:ext cx="3091567" cy="21420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7ADB0E64-0E96-D87D-8F47-BD4DF729609E}"/>
                  </a:ext>
                </a:extLst>
              </p:cNvPr>
              <p:cNvSpPr txBox="1"/>
              <p:nvPr/>
            </p:nvSpPr>
            <p:spPr>
              <a:xfrm>
                <a:off x="8648472" y="2946477"/>
                <a:ext cx="3647152" cy="38552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这样，我们只差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zh-CN" altLang="en-US" dirty="0"/>
                  <a:t>没有证明</a:t>
                </a:r>
                <a:endParaRPr lang="en-US" altLang="zh-CN" dirty="0"/>
              </a:p>
              <a:p>
                <a:r>
                  <a:rPr lang="zh-CN" altLang="en-US" dirty="0"/>
                  <a:t>这涉及导子的来源，实际上，我们</a:t>
                </a:r>
                <a:endParaRPr lang="en-US" altLang="zh-CN" dirty="0"/>
              </a:p>
              <a:p>
                <a:r>
                  <a:rPr lang="zh-CN" altLang="en-US" dirty="0"/>
                  <a:t>在定义导子的时候并不完整，因为</a:t>
                </a:r>
                <a:endParaRPr lang="en-US" altLang="zh-CN" dirty="0"/>
              </a:p>
              <a:p>
                <a:r>
                  <a:rPr lang="zh-CN" altLang="en-US" dirty="0"/>
                  <a:t>剩下的部分会依据椭圆曲线的不同</a:t>
                </a:r>
                <a:endParaRPr lang="en-US" altLang="zh-CN" dirty="0"/>
              </a:p>
              <a:p>
                <a:r>
                  <a:rPr lang="zh-CN" altLang="en-US" dirty="0"/>
                  <a:t>而不同，真正计算所以情况的导子</a:t>
                </a:r>
                <a:endParaRPr lang="en-US" altLang="zh-CN" dirty="0"/>
              </a:p>
              <a:p>
                <a:r>
                  <a:rPr lang="zh-CN" altLang="en-US" dirty="0"/>
                  <a:t>要使用</a:t>
                </a:r>
                <a:r>
                  <a:rPr lang="en-US" altLang="zh-CN" dirty="0" err="1"/>
                  <a:t>Ogg</a:t>
                </a:r>
                <a:r>
                  <a:rPr lang="zh-CN" altLang="en-US" dirty="0"/>
                  <a:t>公式，其中又有大量的</a:t>
                </a:r>
                <a:endParaRPr lang="en-US" altLang="zh-CN" dirty="0"/>
              </a:p>
              <a:p>
                <a:r>
                  <a:rPr lang="zh-CN" altLang="en-US" dirty="0"/>
                  <a:t>定义，所以我们放弃考虑了。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sz="1400" dirty="0"/>
                  <a:t>想深入理解可以参考书籍</a:t>
                </a:r>
                <a:endParaRPr lang="en-US" altLang="zh-CN" sz="1400" dirty="0"/>
              </a:p>
              <a:p>
                <a:r>
                  <a:rPr lang="en-US" altLang="zh-CN" sz="1400" dirty="0"/>
                  <a:t>《 Advanced Topics in the Arithmetic of</a:t>
                </a:r>
              </a:p>
              <a:p>
                <a:r>
                  <a:rPr lang="en-US" altLang="zh-CN" sz="1400" dirty="0"/>
                  <a:t> Elliptic Curves 》</a:t>
                </a:r>
              </a:p>
              <a:p>
                <a:endParaRPr lang="en-US" altLang="zh-CN" sz="1400" dirty="0"/>
              </a:p>
              <a:p>
                <a:r>
                  <a:rPr lang="zh-CN" altLang="en-US" sz="1400" dirty="0"/>
                  <a:t>我们记住定理的根源来自于下面等式即可</a:t>
                </a:r>
                <a:endParaRPr lang="en-US" altLang="zh-CN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,∗</m:t>
                          </m:r>
                        </m:sub>
                      </m:sSub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US" altLang="zh-CN" sz="1400" dirty="0"/>
              </a:p>
              <a:p>
                <a:r>
                  <a:rPr lang="zh-CN" altLang="en-US" sz="1400" dirty="0"/>
                  <a:t>所以</a:t>
                </a:r>
                <a:r>
                  <a:rPr lang="en-US" altLang="zh-CN" sz="1400" dirty="0"/>
                  <a:t>ES</a:t>
                </a:r>
                <a:r>
                  <a:rPr lang="zh-CN" altLang="en-US" sz="1400" dirty="0"/>
                  <a:t>关系在其中起了重要作用</a:t>
                </a:r>
                <a:endParaRPr lang="en-US" altLang="zh-CN" sz="1400" dirty="0"/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7ADB0E64-0E96-D87D-8F47-BD4DF7296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8472" y="2946477"/>
                <a:ext cx="3647152" cy="3855286"/>
              </a:xfrm>
              <a:prstGeom prst="rect">
                <a:avLst/>
              </a:prstGeom>
              <a:blipFill>
                <a:blip r:embed="rId9"/>
                <a:stretch>
                  <a:fillRect l="-1505" t="-632" r="-836" b="-7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803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7BDDEEEB-C4A8-BBA5-E658-0BFF0A925B2B}"/>
                  </a:ext>
                </a:extLst>
              </p:cNvPr>
              <p:cNvSpPr txBox="1"/>
              <p:nvPr/>
            </p:nvSpPr>
            <p:spPr>
              <a:xfrm>
                <a:off x="204186" y="186431"/>
                <a:ext cx="4424673" cy="26908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3.</a:t>
                </a:r>
                <a:r>
                  <a:rPr lang="zh-CN" altLang="en-US" dirty="0"/>
                  <a:t>推广到表示论</a:t>
                </a:r>
                <a:endParaRPr lang="en-US" altLang="zh-CN" dirty="0"/>
              </a:p>
              <a:p>
                <a:r>
                  <a:rPr lang="zh-CN" altLang="en-US" dirty="0"/>
                  <a:t>接下来，我们来论证导出表示的基本性质</a:t>
                </a:r>
                <a:endParaRPr lang="en-US" altLang="zh-CN" dirty="0"/>
              </a:p>
              <a:p>
                <a:r>
                  <a:rPr lang="en-US" altLang="zh-CN" dirty="0"/>
                  <a:t>(1)</a:t>
                </a:r>
                <a:r>
                  <a:rPr lang="zh-CN" altLang="en-US" b="1" dirty="0"/>
                  <a:t>椭圆曲线情形</a:t>
                </a:r>
                <a:endParaRPr lang="en-US" altLang="zh-CN" b="1" dirty="0"/>
              </a:p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是素数，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acc>
                      <m:accPr>
                        <m:chr m:val="̅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</m:oMath>
                </a14:m>
                <a:r>
                  <a:rPr lang="zh-CN" altLang="en-US" dirty="0"/>
                  <a:t>分解的极大理想，定义</a:t>
                </a:r>
                <a:endParaRPr lang="en-US" altLang="zh-CN" dirty="0"/>
              </a:p>
              <a:p>
                <a:r>
                  <a:rPr lang="zh-CN" altLang="en-US" dirty="0"/>
                  <a:t>分解群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由于我们有自然投影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altLang="zh-CN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，故可以得</a:t>
                </a:r>
                <a:endParaRPr lang="en-US" altLang="zh-CN" dirty="0"/>
              </a:p>
              <a:p>
                <a:r>
                  <a:rPr lang="zh-CN" altLang="en-US" dirty="0"/>
                  <a:t>到约化映射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𝐺𝑎𝑙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对上述映射，我们容易得到如下交换图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7BDDEEEB-C4A8-BBA5-E658-0BFF0A925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186" y="186431"/>
                <a:ext cx="4424673" cy="2690801"/>
              </a:xfrm>
              <a:prstGeom prst="rect">
                <a:avLst/>
              </a:prstGeom>
              <a:blipFill>
                <a:blip r:embed="rId2"/>
                <a:stretch>
                  <a:fillRect l="-1102" t="-1361" r="-551" b="-29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2DF41FF4-4445-E09B-1EA0-0E4197CEE8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88" y="2877232"/>
            <a:ext cx="2674852" cy="15927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45F652E-A925-BB5E-D2DF-F8740B1B540A}"/>
                  </a:ext>
                </a:extLst>
              </p:cNvPr>
              <p:cNvSpPr txBox="1"/>
              <p:nvPr/>
            </p:nvSpPr>
            <p:spPr>
              <a:xfrm>
                <a:off x="204186" y="4372295"/>
                <a:ext cx="4401269" cy="2139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其均要求好约化即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en-US" dirty="0"/>
                  <a:t>，而为保证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altLang="zh-CN" dirty="0"/>
                  <a:t>-</a:t>
                </a:r>
                <a:r>
                  <a:rPr lang="zh-CN" altLang="en-US" dirty="0"/>
                  <a:t>扭点</a:t>
                </a:r>
                <a:endParaRPr lang="en-US" altLang="zh-CN" dirty="0"/>
              </a:p>
              <a:p>
                <a:r>
                  <a:rPr lang="zh-CN" altLang="en-US" dirty="0"/>
                  <a:t>上有自同构则要求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。首先由定义可知</a:t>
                </a:r>
                <a:endParaRPr lang="en-US" altLang="zh-CN" dirty="0"/>
              </a:p>
              <a:p>
                <a:r>
                  <a:rPr lang="zh-CN" altLang="en-US" dirty="0"/>
                  <a:t>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zh-CN" altLang="en-US" dirty="0"/>
                  <a:t>的子群，在当前的局部图中，首</a:t>
                </a:r>
                <a:endParaRPr lang="en-US" altLang="zh-CN" dirty="0"/>
              </a:p>
              <a:p>
                <a:r>
                  <a:rPr lang="zh-CN" altLang="en-US" dirty="0"/>
                  <a:t>先容易得到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是上行映射的核，由于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的</a:t>
                </a:r>
                <a:endParaRPr lang="en-US" altLang="zh-CN" dirty="0"/>
              </a:p>
              <a:p>
                <a:r>
                  <a:rPr lang="zh-CN" altLang="en-US" dirty="0"/>
                  <a:t>指数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是任意的，且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zh-CN" altLang="en-US" dirty="0"/>
                  <a:t>的子群，结合</a:t>
                </a:r>
                <a:endParaRPr lang="en-US" altLang="zh-CN" dirty="0"/>
              </a:p>
              <a:p>
                <a:r>
                  <a:rPr lang="zh-CN" altLang="en-US" dirty="0"/>
                  <a:t>表示的构造图可知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zh-CN" altLang="en-US" dirty="0"/>
                  <a:t>是表示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/>
                  <a:t>的核，即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𝑒𝑁</m:t>
                    </m:r>
                  </m:oMath>
                </a14:m>
                <a:r>
                  <a:rPr lang="zh-CN" altLang="en-US" dirty="0"/>
                  <a:t>处非分歧。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45F652E-A925-BB5E-D2DF-F8740B1B54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186" y="4372295"/>
                <a:ext cx="4401269" cy="2139560"/>
              </a:xfrm>
              <a:prstGeom prst="rect">
                <a:avLst/>
              </a:prstGeom>
              <a:blipFill>
                <a:blip r:embed="rId4"/>
                <a:stretch>
                  <a:fillRect l="-1108" t="-1425" r="-554" b="-31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B914487-BC5F-5AAF-0185-663819652DB6}"/>
                  </a:ext>
                </a:extLst>
              </p:cNvPr>
              <p:cNvSpPr txBox="1"/>
              <p:nvPr/>
            </p:nvSpPr>
            <p:spPr>
              <a:xfrm>
                <a:off x="4605455" y="186431"/>
                <a:ext cx="4424673" cy="672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接下来，我们来计算</a:t>
                </a:r>
                <a:r>
                  <a:rPr lang="en-US" altLang="zh-CN" dirty="0"/>
                  <a:t>Frobenius</a:t>
                </a:r>
                <a:r>
                  <a:rPr lang="zh-CN" altLang="en-US" dirty="0"/>
                  <a:t>元素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𝐹𝑟𝑜𝑏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的特征多项式，先考虑</a:t>
                </a:r>
                <a:r>
                  <a:rPr lang="en-US" altLang="zh-CN" b="1" dirty="0"/>
                  <a:t>det</a:t>
                </a:r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注意到环面上表示的构造过程并</a:t>
                </a:r>
                <a:endParaRPr lang="en-US" altLang="zh-CN" dirty="0"/>
              </a:p>
              <a:p>
                <a:r>
                  <a:rPr lang="zh-CN" altLang="en-US" dirty="0"/>
                  <a:t>比对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en-US" dirty="0"/>
                  <a:t>的定义，我们容易计算出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容易得到循环特征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/>
                  <a:t>的一些简单性</a:t>
                </a:r>
                <a:endParaRPr lang="en-US" altLang="zh-CN" dirty="0"/>
              </a:p>
              <a:p>
                <a:r>
                  <a:rPr lang="zh-CN" altLang="en-US" dirty="0"/>
                  <a:t>质，如对于复共轭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acc>
                  </m:oMath>
                </a14:m>
                <a:r>
                  <a:rPr lang="zh-CN" altLang="en-US" dirty="0"/>
                  <a:t>，可得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</m:d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而对于</a:t>
                </a:r>
                <a:r>
                  <a:rPr lang="en-US" altLang="zh-CN" dirty="0" err="1"/>
                  <a:t>Frobenius</a:t>
                </a:r>
                <a:r>
                  <a:rPr lang="zh-CN" altLang="en-US" dirty="0"/>
                  <a:t>元素有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𝐹𝑟𝑜𝑏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结合上述性质可得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𝑑𝑒𝑡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𝐹𝑟𝑜𝑏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altLang="zh-CN" b="0" dirty="0"/>
              </a:p>
              <a:p>
                <a:endParaRPr lang="en-US" altLang="zh-CN" dirty="0"/>
              </a:p>
              <a:p>
                <a:r>
                  <a:rPr lang="zh-CN" altLang="en-US" dirty="0"/>
                  <a:t>考虑</a:t>
                </a:r>
                <a:r>
                  <a:rPr lang="en-US" altLang="zh-CN" dirty="0" err="1"/>
                  <a:t>Frobenius</a:t>
                </a:r>
                <a:r>
                  <a:rPr lang="zh-CN" altLang="en-US" dirty="0"/>
                  <a:t>元素作用于曲线上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𝐹𝑟𝑜𝑏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𝐹𝑟𝑜𝑏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转化为约化曲线上，我们有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𝐹𝑟𝑜𝑏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𝐹𝑟𝑜𝑏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,∗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𝑚𝑜𝑑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其对所以的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成立，结合之前的等式可得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𝐹𝑟𝑜𝑏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𝐹𝑟𝑜𝑏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结合</a:t>
                </a:r>
                <a:r>
                  <a:rPr lang="en-US" altLang="zh-CN" dirty="0" err="1"/>
                  <a:t>Frobenius</a:t>
                </a:r>
                <a:r>
                  <a:rPr lang="zh-CN" altLang="en-US" dirty="0"/>
                  <a:t>元素的特征多项式可得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𝑡𝑟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𝐹𝑟𝑜𝑏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不可约性可以参考</a:t>
                </a:r>
                <a:r>
                  <a:rPr lang="en-US" altLang="zh-CN" dirty="0">
                    <a:solidFill>
                      <a:schemeClr val="accent1"/>
                    </a:solidFill>
                  </a:rPr>
                  <a:t>Serre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的论文</a:t>
                </a:r>
                <a:r>
                  <a:rPr lang="zh-CN" altLang="en-US" dirty="0"/>
                  <a:t>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B914487-BC5F-5AAF-0185-663819652D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455" y="186431"/>
                <a:ext cx="4424673" cy="6722931"/>
              </a:xfrm>
              <a:prstGeom prst="rect">
                <a:avLst/>
              </a:prstGeom>
              <a:blipFill>
                <a:blip r:embed="rId5"/>
                <a:stretch>
                  <a:fillRect l="-1102" t="-544" b="-5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6976DE33-34F5-4623-0263-C5736963B88F}"/>
                  </a:ext>
                </a:extLst>
              </p:cNvPr>
              <p:cNvSpPr txBox="1"/>
              <p:nvPr/>
            </p:nvSpPr>
            <p:spPr>
              <a:xfrm>
                <a:off x="8496646" y="186431"/>
                <a:ext cx="3698448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(2)</a:t>
                </a:r>
                <a:r>
                  <a:rPr lang="zh-CN" altLang="en-US" b="1" dirty="0"/>
                  <a:t>阿贝簇情形</a:t>
                </a:r>
                <a:endParaRPr lang="en-US" altLang="zh-CN" b="1" dirty="0"/>
              </a:p>
              <a:p>
                <a:r>
                  <a:rPr lang="zh-CN" altLang="en-US" dirty="0"/>
                  <a:t>同样，我们先考虑模曲线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</a:t>
                </a:r>
                <a:endParaRPr lang="en-US" altLang="zh-CN" dirty="0"/>
              </a:p>
              <a:p>
                <a:r>
                  <a:rPr lang="zh-CN" altLang="en-US" dirty="0"/>
                  <a:t>情况</a:t>
                </a:r>
                <a:r>
                  <a:rPr lang="en-US" altLang="zh-CN" dirty="0"/>
                  <a:t>,</a:t>
                </a:r>
                <a:r>
                  <a:rPr lang="zh-CN" altLang="en-US" dirty="0"/>
                  <a:t>此时方法与椭圆曲线基本一致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6976DE33-34F5-4623-0263-C5736963B8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646" y="186431"/>
                <a:ext cx="3698448" cy="923330"/>
              </a:xfrm>
              <a:prstGeom prst="rect">
                <a:avLst/>
              </a:prstGeom>
              <a:blipFill>
                <a:blip r:embed="rId6"/>
                <a:stretch>
                  <a:fillRect l="-1483" t="-3974" r="-824" b="-99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B3082AE6-2343-6ED1-4C10-827C1689B8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646" y="1037955"/>
            <a:ext cx="3695354" cy="15433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1E92E10-4DDF-284B-6A04-004F538F9210}"/>
                  </a:ext>
                </a:extLst>
              </p:cNvPr>
              <p:cNvSpPr txBox="1"/>
              <p:nvPr/>
            </p:nvSpPr>
            <p:spPr>
              <a:xfrm>
                <a:off x="8496646" y="2507900"/>
                <a:ext cx="3796232" cy="4176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非分歧同样要求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𝑒𝑁</m:t>
                    </m:r>
                  </m:oMath>
                </a14:m>
                <a:r>
                  <a:rPr lang="zh-CN" altLang="en-US" dirty="0"/>
                  <a:t>，此时我们</a:t>
                </a:r>
                <a:endParaRPr lang="en-US" altLang="zh-CN" dirty="0"/>
              </a:p>
              <a:p>
                <a:r>
                  <a:rPr lang="zh-CN" altLang="en-US" dirty="0"/>
                  <a:t>要反向地将</a:t>
                </a:r>
                <a:r>
                  <a:rPr lang="en-US" altLang="zh-CN" dirty="0"/>
                  <a:t>Hecke</a:t>
                </a:r>
                <a:r>
                  <a:rPr lang="zh-CN" altLang="en-US" dirty="0"/>
                  <a:t>算子视为拥有乘法</a:t>
                </a:r>
                <a:endParaRPr lang="en-US" altLang="zh-CN" dirty="0"/>
              </a:p>
              <a:p>
                <a:r>
                  <a:rPr lang="zh-CN" altLang="en-US" dirty="0"/>
                  <a:t>和加法的数，计算可得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𝑑𝑒𝑡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𝐹𝑟𝑜𝑏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=&lt;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altLang="zh-CN" b="0" dirty="0"/>
              </a:p>
              <a:p>
                <a:endParaRPr lang="en-US" altLang="zh-CN" dirty="0"/>
              </a:p>
              <a:p>
                <a:r>
                  <a:rPr lang="zh-CN" altLang="en-US" dirty="0"/>
                  <a:t>通过</a:t>
                </a:r>
                <a:r>
                  <a:rPr lang="en-US" altLang="zh-CN" dirty="0"/>
                  <a:t>ES</a:t>
                </a:r>
                <a:r>
                  <a:rPr lang="zh-CN" altLang="en-US" dirty="0"/>
                  <a:t>关系，我们有下列的运算式</a:t>
                </a:r>
                <a:endParaRPr lang="en-US" altLang="zh-CN" dirty="0"/>
              </a:p>
              <a:p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,∗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&gt;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altLang="zh-CN" dirty="0"/>
              </a:p>
              <a:p>
                <a:r>
                  <a:rPr lang="en-US" altLang="zh-CN" dirty="0"/>
                  <a:t>     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endParaRPr lang="en-US" altLang="zh-CN" dirty="0"/>
              </a:p>
              <a:p>
                <a:r>
                  <a:rPr lang="en-US" altLang="zh-CN" dirty="0"/>
                  <a:t>     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𝐹𝑟𝑜𝑏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𝐹𝑟𝑜𝑏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endParaRPr lang="en-US" altLang="zh-CN" dirty="0"/>
              </a:p>
              <a:p>
                <a:r>
                  <a:rPr lang="en-US" altLang="zh-CN" dirty="0"/>
                  <a:t>      </a:t>
                </a:r>
                <a:r>
                  <a:rPr lang="zh-CN" altLang="en-US" dirty="0"/>
                  <a:t>因此最后可得</a:t>
                </a:r>
                <a:endParaRPr lang="en-US" altLang="zh-CN" dirty="0"/>
              </a:p>
              <a:p>
                <a:r>
                  <a:rPr lang="en-US" altLang="zh-CN" dirty="0"/>
                  <a:t>     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𝑡𝑟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𝐹𝑟𝑜𝑏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到阿贝尔簇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zh-CN" altLang="en-US" dirty="0"/>
                  <a:t>的过程比较简单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𝐹𝑟𝑜𝑏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𝐹𝑟𝑜𝑏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</a:rPr>
                        <m:t>𝜒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故不过多讨论了。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1E92E10-4DDF-284B-6A04-004F538F9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646" y="2507900"/>
                <a:ext cx="3796232" cy="4176015"/>
              </a:xfrm>
              <a:prstGeom prst="rect">
                <a:avLst/>
              </a:prstGeom>
              <a:blipFill>
                <a:blip r:embed="rId8"/>
                <a:stretch>
                  <a:fillRect l="-1445" t="-730" r="-803" b="-13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1427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3322</TotalTime>
  <Words>6631</Words>
  <Application>Microsoft Office PowerPoint</Application>
  <PresentationFormat>宽屏</PresentationFormat>
  <Paragraphs>547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0" baseType="lpstr">
      <vt:lpstr>等线</vt:lpstr>
      <vt:lpstr>等线 Light</vt:lpstr>
      <vt:lpstr>Arial</vt:lpstr>
      <vt:lpstr>Cambria Math</vt:lpstr>
      <vt:lpstr>Office 主题​​</vt:lpstr>
      <vt:lpstr>Ribet定理推导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Ribet定理推导</dc:title>
  <dc:creator>Xing Li</dc:creator>
  <cp:lastModifiedBy>Xing Li</cp:lastModifiedBy>
  <cp:revision>45</cp:revision>
  <dcterms:created xsi:type="dcterms:W3CDTF">2022-08-17T01:40:52Z</dcterms:created>
  <dcterms:modified xsi:type="dcterms:W3CDTF">2023-01-12T03:22:33Z</dcterms:modified>
</cp:coreProperties>
</file>